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60.xml" ContentType="application/vnd.openxmlformats-officedocument.presentationml.tags+xml"/>
  <Override PartName="/ppt/tags/tag8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54" r:id="rId3"/>
  </p:sldMasterIdLst>
  <p:notesMasterIdLst>
    <p:notesMasterId r:id="rId92"/>
  </p:notesMasterIdLst>
  <p:handoutMasterIdLst>
    <p:handoutMasterId r:id="rId93"/>
  </p:handoutMasterIdLst>
  <p:sldIdLst>
    <p:sldId id="284" r:id="rId4"/>
    <p:sldId id="616" r:id="rId5"/>
    <p:sldId id="992" r:id="rId6"/>
    <p:sldId id="595" r:id="rId7"/>
    <p:sldId id="993" r:id="rId8"/>
    <p:sldId id="622" r:id="rId9"/>
    <p:sldId id="945" r:id="rId10"/>
    <p:sldId id="946" r:id="rId11"/>
    <p:sldId id="947" r:id="rId12"/>
    <p:sldId id="948" r:id="rId13"/>
    <p:sldId id="949" r:id="rId14"/>
    <p:sldId id="950" r:id="rId15"/>
    <p:sldId id="951" r:id="rId16"/>
    <p:sldId id="952" r:id="rId17"/>
    <p:sldId id="953" r:id="rId18"/>
    <p:sldId id="954" r:id="rId19"/>
    <p:sldId id="994" r:id="rId20"/>
    <p:sldId id="771" r:id="rId21"/>
    <p:sldId id="956" r:id="rId22"/>
    <p:sldId id="957" r:id="rId23"/>
    <p:sldId id="958" r:id="rId24"/>
    <p:sldId id="959" r:id="rId25"/>
    <p:sldId id="960" r:id="rId26"/>
    <p:sldId id="961" r:id="rId27"/>
    <p:sldId id="962" r:id="rId28"/>
    <p:sldId id="963" r:id="rId29"/>
    <p:sldId id="965" r:id="rId30"/>
    <p:sldId id="966" r:id="rId31"/>
    <p:sldId id="967" r:id="rId32"/>
    <p:sldId id="968" r:id="rId33"/>
    <p:sldId id="970" r:id="rId34"/>
    <p:sldId id="969" r:id="rId35"/>
    <p:sldId id="971" r:id="rId36"/>
    <p:sldId id="841" r:id="rId37"/>
    <p:sldId id="972" r:id="rId38"/>
    <p:sldId id="973" r:id="rId39"/>
    <p:sldId id="974" r:id="rId40"/>
    <p:sldId id="975" r:id="rId41"/>
    <p:sldId id="976" r:id="rId42"/>
    <p:sldId id="995" r:id="rId43"/>
    <p:sldId id="772" r:id="rId44"/>
    <p:sldId id="1125" r:id="rId45"/>
    <p:sldId id="1126" r:id="rId46"/>
    <p:sldId id="1127" r:id="rId47"/>
    <p:sldId id="982" r:id="rId48"/>
    <p:sldId id="983" r:id="rId49"/>
    <p:sldId id="984" r:id="rId50"/>
    <p:sldId id="985" r:id="rId51"/>
    <p:sldId id="986" r:id="rId52"/>
    <p:sldId id="987" r:id="rId53"/>
    <p:sldId id="988" r:id="rId54"/>
    <p:sldId id="989" r:id="rId55"/>
    <p:sldId id="990" r:id="rId56"/>
    <p:sldId id="996" r:id="rId57"/>
    <p:sldId id="735" r:id="rId58"/>
    <p:sldId id="1112" r:id="rId59"/>
    <p:sldId id="1082" r:id="rId60"/>
    <p:sldId id="1083" r:id="rId61"/>
    <p:sldId id="1084" r:id="rId62"/>
    <p:sldId id="1085" r:id="rId63"/>
    <p:sldId id="1086" r:id="rId64"/>
    <p:sldId id="1087" r:id="rId65"/>
    <p:sldId id="1088" r:id="rId66"/>
    <p:sldId id="754" r:id="rId67"/>
    <p:sldId id="1089" r:id="rId68"/>
    <p:sldId id="1090" r:id="rId69"/>
    <p:sldId id="935" r:id="rId70"/>
    <p:sldId id="936" r:id="rId71"/>
    <p:sldId id="1091" r:id="rId72"/>
    <p:sldId id="937" r:id="rId73"/>
    <p:sldId id="1092" r:id="rId74"/>
    <p:sldId id="1093" r:id="rId75"/>
    <p:sldId id="1111" r:id="rId76"/>
    <p:sldId id="1094" r:id="rId77"/>
    <p:sldId id="1095" r:id="rId78"/>
    <p:sldId id="1096" r:id="rId79"/>
    <p:sldId id="1097" r:id="rId80"/>
    <p:sldId id="1098" r:id="rId81"/>
    <p:sldId id="1099" r:id="rId82"/>
    <p:sldId id="1100" r:id="rId83"/>
    <p:sldId id="1101" r:id="rId84"/>
    <p:sldId id="1104" r:id="rId85"/>
    <p:sldId id="1102" r:id="rId86"/>
    <p:sldId id="1103" r:id="rId87"/>
    <p:sldId id="1105" r:id="rId88"/>
    <p:sldId id="745" r:id="rId89"/>
    <p:sldId id="1169" r:id="rId90"/>
    <p:sldId id="1170" r:id="rId91"/>
  </p:sldIdLst>
  <p:sldSz cx="9144000" cy="6858000" type="screen4x3"/>
  <p:notesSz cx="6858000" cy="9144000"/>
  <p:custDataLst>
    <p:tags r:id="rId94"/>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8" userDrawn="1">
          <p15:clr>
            <a:srgbClr val="A4A3A4"/>
          </p15:clr>
        </p15:guide>
        <p15:guide id="2" pos="29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FCD47"/>
    <a:srgbClr val="F0CDA0"/>
    <a:srgbClr val="FFFFFF"/>
    <a:srgbClr val="E7EEF8"/>
    <a:srgbClr val="006600"/>
    <a:srgbClr val="E6E4E3"/>
    <a:srgbClr val="4978C1"/>
    <a:srgbClr val="99FF99"/>
    <a:srgbClr val="BAFC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90" autoAdjust="0"/>
    <p:restoredTop sz="94586"/>
  </p:normalViewPr>
  <p:slideViewPr>
    <p:cSldViewPr showGuides="1">
      <p:cViewPr varScale="1">
        <p:scale>
          <a:sx n="108" d="100"/>
          <a:sy n="108" d="100"/>
        </p:scale>
        <p:origin x="1224" y="102"/>
      </p:cViewPr>
      <p:guideLst>
        <p:guide orient="horz" pos="2168"/>
        <p:guide pos="2951"/>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4.wmf"/><Relationship Id="rId7" Type="http://schemas.openxmlformats.org/officeDocument/2006/relationships/image" Target="../media/image88.wmf"/><Relationship Id="rId2" Type="http://schemas.openxmlformats.org/officeDocument/2006/relationships/image" Target="../media/image83.wmf"/><Relationship Id="rId1" Type="http://schemas.openxmlformats.org/officeDocument/2006/relationships/image" Target="../media/image82.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5" Type="http://schemas.openxmlformats.org/officeDocument/2006/relationships/image" Target="../media/image93.wmf"/><Relationship Id="rId10" Type="http://schemas.openxmlformats.org/officeDocument/2006/relationships/image" Target="../media/image98.wmf"/><Relationship Id="rId4" Type="http://schemas.openxmlformats.org/officeDocument/2006/relationships/image" Target="../media/image92.wmf"/><Relationship Id="rId9" Type="http://schemas.openxmlformats.org/officeDocument/2006/relationships/image" Target="../media/image97.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10" Type="http://schemas.openxmlformats.org/officeDocument/2006/relationships/image" Target="../media/image110.wmf"/><Relationship Id="rId4" Type="http://schemas.openxmlformats.org/officeDocument/2006/relationships/image" Target="../media/image104.wmf"/><Relationship Id="rId9" Type="http://schemas.openxmlformats.org/officeDocument/2006/relationships/image" Target="../media/image10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4" Type="http://schemas.openxmlformats.org/officeDocument/2006/relationships/image" Target="../media/image12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2.wmf"/><Relationship Id="rId5" Type="http://schemas.openxmlformats.org/officeDocument/2006/relationships/image" Target="../media/image127.wmf"/><Relationship Id="rId4" Type="http://schemas.openxmlformats.org/officeDocument/2006/relationships/image" Target="../media/image13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6" Type="http://schemas.openxmlformats.org/officeDocument/2006/relationships/image" Target="../media/image144.wmf"/><Relationship Id="rId5" Type="http://schemas.openxmlformats.org/officeDocument/2006/relationships/image" Target="../media/image143.wmf"/><Relationship Id="rId4" Type="http://schemas.openxmlformats.org/officeDocument/2006/relationships/image" Target="../media/image14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5" Type="http://schemas.openxmlformats.org/officeDocument/2006/relationships/image" Target="../media/image149.wmf"/><Relationship Id="rId4" Type="http://schemas.openxmlformats.org/officeDocument/2006/relationships/image" Target="../media/image148.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52.wmf"/><Relationship Id="rId1" Type="http://schemas.openxmlformats.org/officeDocument/2006/relationships/image" Target="../media/image15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image" Target="../media/image159.wmf"/><Relationship Id="rId7" Type="http://schemas.openxmlformats.org/officeDocument/2006/relationships/image" Target="../media/image163.wmf"/><Relationship Id="rId2" Type="http://schemas.openxmlformats.org/officeDocument/2006/relationships/image" Target="../media/image158.wmf"/><Relationship Id="rId1" Type="http://schemas.openxmlformats.org/officeDocument/2006/relationships/image" Target="../media/image157.wmf"/><Relationship Id="rId6" Type="http://schemas.openxmlformats.org/officeDocument/2006/relationships/image" Target="../media/image162.wmf"/><Relationship Id="rId5" Type="http://schemas.openxmlformats.org/officeDocument/2006/relationships/image" Target="../media/image161.wmf"/><Relationship Id="rId4" Type="http://schemas.openxmlformats.org/officeDocument/2006/relationships/image" Target="../media/image16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 Id="rId6" Type="http://schemas.openxmlformats.org/officeDocument/2006/relationships/image" Target="../media/image183.wmf"/><Relationship Id="rId5" Type="http://schemas.openxmlformats.org/officeDocument/2006/relationships/image" Target="../media/image182.wmf"/><Relationship Id="rId4" Type="http://schemas.openxmlformats.org/officeDocument/2006/relationships/image" Target="../media/image181.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 Id="rId5" Type="http://schemas.openxmlformats.org/officeDocument/2006/relationships/image" Target="../media/image188.wmf"/><Relationship Id="rId4" Type="http://schemas.openxmlformats.org/officeDocument/2006/relationships/image" Target="../media/image18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CF60E50-E977-4703-9CF9-26B16EB46A5E}"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2024/11/28</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1F81ED93-5709-4605-A622-A198C8D5C292}"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62787D2-DF1C-4BFB-9B81-3F03CD4C3ED5}"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2024/11/28</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8089A28D-C584-49F1-9853-754E85AD2AEB}"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2</a:t>
            </a:fld>
            <a:endParaRPr lang="zh-CN" altLang="en-US"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3</a:t>
            </a:fld>
            <a:endParaRPr lang="zh-CN" altLang="en-US"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40</a:t>
            </a:fld>
            <a:endParaRPr lang="zh-CN" altLang="en-US"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54</a:t>
            </a:fld>
            <a:endParaRPr lang="zh-CN" altLang="en-US"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58</a:t>
            </a:fld>
            <a:endParaRPr lang="zh-CN" altLang="en-US"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66</a:t>
            </a:fld>
            <a:endParaRPr lang="zh-CN" altLang="en-US"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69</a:t>
            </a:fld>
            <a:endParaRPr lang="zh-CN" altLang="en-US"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76</a:t>
            </a:fld>
            <a:endParaRPr lang="zh-CN" altLang="en-US"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5</a:t>
            </a:fld>
            <a:endParaRPr lang="zh-CN" altLang="en-US" dirty="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83</a:t>
            </a:fld>
            <a:endParaRPr lang="zh-CN" altLang="en-US" dirty="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85</a:t>
            </a:fld>
            <a:endParaRPr lang="zh-CN" altLang="en-US"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latin typeface="Arial" panose="020B0604020202020204" pitchFamily="34" charset="0"/>
              </a:rPr>
              <a:t>17</a:t>
            </a:fld>
            <a:endParaRPr lang="zh-CN"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Rot="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227331"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7" name="Rectangle 4"/>
          <p:cNvSpPr>
            <a:spLocks noGrp="1" noChangeArrowheads="1"/>
          </p:cNvSpPr>
          <p:nvPr>
            <p:ph type="dt" sz="half" idx="2"/>
          </p:nvPr>
        </p:nvSpPr>
        <p:spPr bwMode="auto">
          <a:xfrm>
            <a:off x="301625" y="6245225"/>
            <a:ext cx="2289175"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6"/>
          <p:cNvSpPr>
            <a:spLocks noGrp="1" noChangeArrowheads="1"/>
          </p:cNvSpPr>
          <p:nvPr>
            <p:ph type="sldNum" sz="quarter" idx="4"/>
          </p:nvPr>
        </p:nvSpPr>
        <p:spPr bwMode="auto">
          <a:xfrm>
            <a:off x="3786188" y="6381750"/>
            <a:ext cx="931863" cy="476250"/>
          </a:xfrm>
          <a:prstGeom prst="rect">
            <a:avLst/>
          </a:prstGeom>
          <a:ln>
            <a:miter lim="800000"/>
          </a:ln>
        </p:spPr>
        <p:txBody>
          <a:bodyPr vert="horz" wrap="square" lIns="91440" tIns="45720" rIns="91440" bIns="45720" numCol="1" anchor="t" anchorCtr="0" compatLnSpc="1"/>
          <a:lstStyle>
            <a:lvl1pPr algn="ctr">
              <a:defRPr/>
            </a:lvl1pPr>
          </a:lstStyle>
          <a:p>
            <a:pPr marL="0" marR="0" lvl="0" indent="0" defTabSz="914400" rtl="0" eaLnBrk="1" fontAlgn="base" latinLnBrk="0" hangingPunct="1">
              <a:lnSpc>
                <a:spcPct val="100000"/>
              </a:lnSpc>
              <a:spcBef>
                <a:spcPct val="0"/>
              </a:spcBef>
              <a:spcAft>
                <a:spcPct val="0"/>
              </a:spcAft>
              <a:buClrTx/>
              <a:buSzTx/>
              <a:buFontTx/>
              <a:buNone/>
              <a:defRPr/>
            </a:pPr>
            <a:fld id="{C3963032-7F61-419C-8B83-C365E2D21EA3}"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3074" name="Line 5"/>
          <p:cNvSpPr/>
          <p:nvPr userDrawn="1"/>
        </p:nvSpPr>
        <p:spPr>
          <a:xfrm>
            <a:off x="539750" y="714375"/>
            <a:ext cx="7993063" cy="0"/>
          </a:xfrm>
          <a:prstGeom prst="line">
            <a:avLst/>
          </a:prstGeom>
          <a:ln w="19050" cap="flat" cmpd="sng">
            <a:solidFill>
              <a:srgbClr val="006600"/>
            </a:solidFill>
            <a:prstDash val="solid"/>
            <a:headEnd type="none" w="med" len="med"/>
            <a:tailEnd type="none" w="med" len="med"/>
          </a:ln>
        </p:spPr>
      </p:sp>
      <p:sp>
        <p:nvSpPr>
          <p:cNvPr id="3075" name="Line 5"/>
          <p:cNvSpPr/>
          <p:nvPr userDrawn="1"/>
        </p:nvSpPr>
        <p:spPr>
          <a:xfrm>
            <a:off x="539750" y="6308725"/>
            <a:ext cx="7200900" cy="73025"/>
          </a:xfrm>
          <a:prstGeom prst="line">
            <a:avLst/>
          </a:prstGeom>
          <a:ln w="19050" cap="flat" cmpd="sng">
            <a:solidFill>
              <a:srgbClr val="006600"/>
            </a:solidFill>
            <a:prstDash val="solid"/>
            <a:headEnd type="none" w="med" len="med"/>
            <a:tailEnd type="none" w="med" len="med"/>
          </a:ln>
        </p:spPr>
      </p:sp>
      <p:pic>
        <p:nvPicPr>
          <p:cNvPr id="3077" name="Picture 23"/>
          <p:cNvPicPr>
            <a:picLocks noChangeAspect="1"/>
          </p:cNvPicPr>
          <p:nvPr userDrawn="1"/>
        </p:nvPicPr>
        <p:blipFill>
          <a:blip r:embed="rId2"/>
          <a:stretch>
            <a:fillRect/>
          </a:stretch>
        </p:blipFill>
        <p:spPr>
          <a:xfrm>
            <a:off x="7924800" y="5857875"/>
            <a:ext cx="1004888" cy="1000125"/>
          </a:xfrm>
          <a:prstGeom prst="rect">
            <a:avLst/>
          </a:prstGeom>
          <a:noFill/>
          <a:ln w="9525">
            <a:noFill/>
          </a:ln>
        </p:spPr>
      </p:pic>
      <p:sp>
        <p:nvSpPr>
          <p:cNvPr id="3" name="内容占位符 2"/>
          <p:cNvSpPr>
            <a:spLocks noGrp="1"/>
          </p:cNvSpPr>
          <p:nvPr>
            <p:ph idx="1"/>
          </p:nvPr>
        </p:nvSpPr>
        <p:spPr>
          <a:xfrm>
            <a:off x="301625" y="1000108"/>
            <a:ext cx="8540750" cy="5286412"/>
          </a:xfrm>
        </p:spPr>
        <p:txBody>
          <a:bodyPr/>
          <a:lstStyle>
            <a:lvl1pPr>
              <a:defRPr baseline="0">
                <a:latin typeface="Times New Roman" panose="02020603050405020304" pitchFamily="18" charset="0"/>
              </a:defRPr>
            </a:lvl1pPr>
            <a:lvl2pPr>
              <a:defRPr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Rectangle 2"/>
          <p:cNvSpPr>
            <a:spLocks noGrp="1" noRot="1" noChangeArrowheads="1"/>
          </p:cNvSpPr>
          <p:nvPr>
            <p:ph type="title"/>
          </p:nvPr>
        </p:nvSpPr>
        <p:spPr bwMode="auto">
          <a:xfrm>
            <a:off x="301625" y="23810"/>
            <a:ext cx="8540750" cy="619108"/>
          </a:xfrm>
          <a:prstGeom prst="rect">
            <a:avLst/>
          </a:prstGeom>
          <a:noFill/>
          <a:ln w="9525">
            <a:noFill/>
            <a:miter lim="800000"/>
          </a:ln>
        </p:spPr>
        <p:txBody>
          <a:bodyPr/>
          <a:lstStyle>
            <a:lvl1pPr algn="l">
              <a:defRPr sz="3000" b="1" baseline="0">
                <a:solidFill>
                  <a:srgbClr val="006600"/>
                </a:solidFill>
              </a:defRPr>
            </a:lvl1pPr>
          </a:lstStyle>
          <a:p>
            <a:pPr lvl="0"/>
            <a:r>
              <a:rPr lang="zh-CN" altLang="en-US" dirty="0"/>
              <a:t>单击此处编辑母版标题样式</a:t>
            </a: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TextBox 9"/>
          <p:cNvSpPr txBox="1">
            <a:spLocks noChangeArrowheads="1"/>
          </p:cNvSpPr>
          <p:nvPr userDrawn="1"/>
        </p:nvSpPr>
        <p:spPr bwMode="auto">
          <a:xfrm>
            <a:off x="4405630" y="6465888"/>
            <a:ext cx="359219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1" i="1" u="none" strike="noStrike" kern="1200" cap="none" spc="0" normalizeH="0" baseline="0" noProof="0" dirty="0">
                <a:ln>
                  <a:noFill/>
                </a:ln>
                <a:solidFill>
                  <a:srgbClr val="006600"/>
                </a:solidFill>
                <a:effectLst/>
                <a:uLnTx/>
                <a:uFillTx/>
                <a:latin typeface="Times New Roman" panose="02020603050405020304" pitchFamily="18" charset="0"/>
                <a:ea typeface="宋体" panose="02010600030101010101" pitchFamily="2" charset="-122"/>
                <a:cs typeface="Times New Roman" panose="02020603050405020304" pitchFamily="18" charset="0"/>
              </a:rPr>
              <a:t>School of  Computer Science and Engineering</a:t>
            </a:r>
            <a:endParaRPr kumimoji="0" lang="zh-CN" altLang="en-US" sz="1400" b="1" i="1" u="none" strike="noStrike" kern="1200" cap="none" spc="0" normalizeH="0" baseline="0" noProof="0" dirty="0">
              <a:ln>
                <a:noFill/>
              </a:ln>
              <a:solidFill>
                <a:srgbClr val="0066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Rectangle 6"/>
          <p:cNvSpPr>
            <a:spLocks noGrp="1" noChangeArrowheads="1"/>
          </p:cNvSpPr>
          <p:nvPr>
            <p:ph type="sldNum" sz="quarter" idx="4"/>
          </p:nvPr>
        </p:nvSpPr>
        <p:spPr bwMode="auto">
          <a:xfrm>
            <a:off x="3714433" y="6453188"/>
            <a:ext cx="931863" cy="333375"/>
          </a:xfrm>
          <a:prstGeom prst="rect">
            <a:avLst/>
          </a:prstGeom>
          <a:ln>
            <a:miter lim="800000"/>
          </a:ln>
        </p:spPr>
        <p:txBody>
          <a:bodyPr vert="horz" wrap="square" lIns="91440" tIns="45720" rIns="91440" bIns="45720" numCol="1" anchor="t" anchorCtr="0" compatLnSpc="1"/>
          <a:lstStyle>
            <a:lvl1pPr>
              <a:defRPr>
                <a:solidFill>
                  <a:srgbClr val="006600"/>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a:xfrm>
            <a:off x="2621915" y="6172200"/>
            <a:ext cx="2895600" cy="47625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Rot="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227331"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7" name="Rectangle 4"/>
          <p:cNvSpPr>
            <a:spLocks noGrp="1" noChangeArrowheads="1"/>
          </p:cNvSpPr>
          <p:nvPr>
            <p:ph type="dt" sz="half" idx="2"/>
          </p:nvPr>
        </p:nvSpPr>
        <p:spPr bwMode="auto">
          <a:xfrm>
            <a:off x="301625" y="6245225"/>
            <a:ext cx="2289175"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6"/>
          <p:cNvSpPr>
            <a:spLocks noGrp="1" noChangeArrowheads="1"/>
          </p:cNvSpPr>
          <p:nvPr>
            <p:ph type="sldNum" sz="quarter" idx="4"/>
          </p:nvPr>
        </p:nvSpPr>
        <p:spPr bwMode="auto">
          <a:xfrm>
            <a:off x="3347403" y="6308725"/>
            <a:ext cx="931863"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C3963032-7F61-419C-8B83-C365E2D21EA3}"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3074" name="Line 5"/>
          <p:cNvSpPr/>
          <p:nvPr userDrawn="1"/>
        </p:nvSpPr>
        <p:spPr>
          <a:xfrm>
            <a:off x="539750" y="714375"/>
            <a:ext cx="7993063" cy="0"/>
          </a:xfrm>
          <a:prstGeom prst="line">
            <a:avLst/>
          </a:prstGeom>
          <a:ln w="19050" cap="flat" cmpd="sng">
            <a:solidFill>
              <a:srgbClr val="006600"/>
            </a:solidFill>
            <a:prstDash val="solid"/>
            <a:headEnd type="none" w="med" len="med"/>
            <a:tailEnd type="none" w="med" len="med"/>
          </a:ln>
        </p:spPr>
      </p:sp>
      <p:sp>
        <p:nvSpPr>
          <p:cNvPr id="3075" name="Line 5"/>
          <p:cNvSpPr/>
          <p:nvPr userDrawn="1"/>
        </p:nvSpPr>
        <p:spPr>
          <a:xfrm>
            <a:off x="539750" y="6308725"/>
            <a:ext cx="7200900" cy="73025"/>
          </a:xfrm>
          <a:prstGeom prst="line">
            <a:avLst/>
          </a:prstGeom>
          <a:ln w="19050" cap="flat" cmpd="sng">
            <a:solidFill>
              <a:srgbClr val="006600"/>
            </a:solidFill>
            <a:prstDash val="solid"/>
            <a:headEnd type="none" w="med" len="med"/>
            <a:tailEnd type="none" w="med" len="med"/>
          </a:ln>
        </p:spPr>
      </p:sp>
      <p:sp>
        <p:nvSpPr>
          <p:cNvPr id="9" name="TextBox 9"/>
          <p:cNvSpPr txBox="1">
            <a:spLocks noChangeArrowheads="1"/>
          </p:cNvSpPr>
          <p:nvPr userDrawn="1"/>
        </p:nvSpPr>
        <p:spPr bwMode="auto">
          <a:xfrm>
            <a:off x="4405630" y="6465888"/>
            <a:ext cx="359219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1" i="1" u="none" strike="noStrike" kern="1200" cap="none" spc="0" normalizeH="0" baseline="0" noProof="0" dirty="0">
                <a:ln>
                  <a:noFill/>
                </a:ln>
                <a:solidFill>
                  <a:srgbClr val="006600"/>
                </a:solidFill>
                <a:effectLst/>
                <a:uLnTx/>
                <a:uFillTx/>
                <a:latin typeface="Times New Roman" panose="02020603050405020304" pitchFamily="18" charset="0"/>
                <a:ea typeface="宋体" panose="02010600030101010101" pitchFamily="2" charset="-122"/>
                <a:cs typeface="Times New Roman" panose="02020603050405020304" pitchFamily="18" charset="0"/>
              </a:rPr>
              <a:t>School of  Computer Science and Engineering</a:t>
            </a:r>
            <a:endParaRPr kumimoji="0" lang="zh-CN" altLang="en-US" sz="1400" b="1" i="1" u="none" strike="noStrike" kern="1200" cap="none" spc="0" normalizeH="0" baseline="0" noProof="0" dirty="0">
              <a:ln>
                <a:noFill/>
              </a:ln>
              <a:solidFill>
                <a:srgbClr val="0066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077" name="Picture 23"/>
          <p:cNvPicPr>
            <a:picLocks noChangeAspect="1"/>
          </p:cNvPicPr>
          <p:nvPr userDrawn="1"/>
        </p:nvPicPr>
        <p:blipFill>
          <a:blip r:embed="rId2"/>
          <a:stretch>
            <a:fillRect/>
          </a:stretch>
        </p:blipFill>
        <p:spPr>
          <a:xfrm>
            <a:off x="7924800" y="5857875"/>
            <a:ext cx="1004888" cy="1000125"/>
          </a:xfrm>
          <a:prstGeom prst="rect">
            <a:avLst/>
          </a:prstGeom>
          <a:noFill/>
          <a:ln w="9525">
            <a:noFill/>
          </a:ln>
        </p:spPr>
      </p:pic>
      <p:sp>
        <p:nvSpPr>
          <p:cNvPr id="3" name="内容占位符 2"/>
          <p:cNvSpPr>
            <a:spLocks noGrp="1"/>
          </p:cNvSpPr>
          <p:nvPr>
            <p:ph idx="1"/>
          </p:nvPr>
        </p:nvSpPr>
        <p:spPr>
          <a:xfrm>
            <a:off x="301625" y="1000108"/>
            <a:ext cx="8540750" cy="5286412"/>
          </a:xfrm>
        </p:spPr>
        <p:txBody>
          <a:bodyPr/>
          <a:lstStyle>
            <a:lvl1pPr>
              <a:defRPr baseline="0">
                <a:latin typeface="Times New Roman" panose="02020603050405020304" pitchFamily="18" charset="0"/>
              </a:defRPr>
            </a:lvl1pPr>
            <a:lvl2pPr>
              <a:defRPr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Rectangle 2"/>
          <p:cNvSpPr>
            <a:spLocks noGrp="1" noRot="1" noChangeArrowheads="1"/>
          </p:cNvSpPr>
          <p:nvPr>
            <p:ph type="title"/>
          </p:nvPr>
        </p:nvSpPr>
        <p:spPr bwMode="auto">
          <a:xfrm>
            <a:off x="301625" y="23810"/>
            <a:ext cx="8540750" cy="619108"/>
          </a:xfrm>
          <a:prstGeom prst="rect">
            <a:avLst/>
          </a:prstGeom>
          <a:noFill/>
          <a:ln w="9525">
            <a:noFill/>
            <a:miter lim="800000"/>
          </a:ln>
        </p:spPr>
        <p:txBody>
          <a:bodyPr/>
          <a:lstStyle>
            <a:lvl1pPr algn="l">
              <a:defRPr sz="3000" b="1" baseline="0">
                <a:solidFill>
                  <a:srgbClr val="006600"/>
                </a:solidFill>
              </a:defRPr>
            </a:lvl1pPr>
          </a:lstStyle>
          <a:p>
            <a:pPr lvl="0"/>
            <a:r>
              <a:rPr lang="zh-CN" altLang="en-US" dirty="0"/>
              <a:t>单击此处编辑母版标题样式</a:t>
            </a: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a:xfrm>
            <a:off x="2693670" y="6172200"/>
            <a:ext cx="2895600" cy="47625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4"/>
          </p:nvPr>
        </p:nvSpPr>
        <p:spPr bwMode="auto">
          <a:xfrm>
            <a:off x="3714433" y="6453188"/>
            <a:ext cx="931863" cy="333375"/>
          </a:xfrm>
          <a:prstGeom prst="rect">
            <a:avLst/>
          </a:prstGeom>
          <a:ln>
            <a:miter lim="800000"/>
          </a:ln>
        </p:spPr>
        <p:txBody>
          <a:bodyPr vert="horz" wrap="square" lIns="91440" tIns="45720" rIns="91440" bIns="45720" numCol="1" anchor="t" anchorCtr="0" compatLnSpc="1"/>
          <a:lstStyle>
            <a:lvl1pPr>
              <a:defRPr>
                <a:solidFill>
                  <a:srgbClr val="006600"/>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Rot="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227331"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7" name="Rectangle 4"/>
          <p:cNvSpPr>
            <a:spLocks noGrp="1" noChangeArrowheads="1"/>
          </p:cNvSpPr>
          <p:nvPr>
            <p:ph type="dt" sz="half" idx="2"/>
          </p:nvPr>
        </p:nvSpPr>
        <p:spPr bwMode="auto">
          <a:xfrm>
            <a:off x="301625" y="6245225"/>
            <a:ext cx="2289175"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6"/>
          <p:cNvSpPr>
            <a:spLocks noGrp="1" noChangeArrowheads="1"/>
          </p:cNvSpPr>
          <p:nvPr>
            <p:ph type="sldNum" sz="quarter" idx="4"/>
          </p:nvPr>
        </p:nvSpPr>
        <p:spPr bwMode="auto">
          <a:xfrm>
            <a:off x="3786188" y="6381750"/>
            <a:ext cx="931863" cy="476250"/>
          </a:xfrm>
          <a:prstGeom prst="rect">
            <a:avLst/>
          </a:prstGeom>
          <a:ln>
            <a:miter lim="800000"/>
          </a:ln>
        </p:spPr>
        <p:txBody>
          <a:bodyPr vert="horz" wrap="square" lIns="91440" tIns="45720" rIns="91440" bIns="45720" numCol="1" anchor="t" anchorCtr="0" compatLnSpc="1"/>
          <a:lstStyle>
            <a:lvl1pPr algn="ctr">
              <a:defRPr/>
            </a:lvl1pPr>
          </a:lstStyle>
          <a:p>
            <a:pPr marL="0" marR="0" lvl="0" indent="0" defTabSz="914400" rtl="0" eaLnBrk="1" fontAlgn="base" latinLnBrk="0" hangingPunct="1">
              <a:lnSpc>
                <a:spcPct val="100000"/>
              </a:lnSpc>
              <a:spcBef>
                <a:spcPct val="0"/>
              </a:spcBef>
              <a:spcAft>
                <a:spcPct val="0"/>
              </a:spcAft>
              <a:buClrTx/>
              <a:buSzTx/>
              <a:buFontTx/>
              <a:buNone/>
              <a:defRPr/>
            </a:pPr>
            <a:fld id="{C3963032-7F61-419C-8B83-C365E2D21EA3}"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3074" name="Line 5"/>
          <p:cNvSpPr/>
          <p:nvPr userDrawn="1"/>
        </p:nvSpPr>
        <p:spPr>
          <a:xfrm>
            <a:off x="539750" y="714375"/>
            <a:ext cx="7993063" cy="0"/>
          </a:xfrm>
          <a:prstGeom prst="line">
            <a:avLst/>
          </a:prstGeom>
          <a:ln w="19050" cap="flat" cmpd="sng">
            <a:solidFill>
              <a:srgbClr val="006600"/>
            </a:solidFill>
            <a:prstDash val="solid"/>
            <a:headEnd type="none" w="med" len="med"/>
            <a:tailEnd type="none" w="med" len="med"/>
          </a:ln>
        </p:spPr>
      </p:sp>
      <p:sp>
        <p:nvSpPr>
          <p:cNvPr id="3075" name="Line 5"/>
          <p:cNvSpPr/>
          <p:nvPr userDrawn="1"/>
        </p:nvSpPr>
        <p:spPr>
          <a:xfrm>
            <a:off x="539750" y="6308725"/>
            <a:ext cx="7200900" cy="73025"/>
          </a:xfrm>
          <a:prstGeom prst="line">
            <a:avLst/>
          </a:prstGeom>
          <a:ln w="19050" cap="flat" cmpd="sng">
            <a:solidFill>
              <a:srgbClr val="006600"/>
            </a:solidFill>
            <a:prstDash val="solid"/>
            <a:headEnd type="none" w="med" len="med"/>
            <a:tailEnd type="none" w="med" len="med"/>
          </a:ln>
        </p:spPr>
      </p:sp>
      <p:pic>
        <p:nvPicPr>
          <p:cNvPr id="3077" name="Picture 23"/>
          <p:cNvPicPr>
            <a:picLocks noChangeAspect="1"/>
          </p:cNvPicPr>
          <p:nvPr userDrawn="1"/>
        </p:nvPicPr>
        <p:blipFill>
          <a:blip r:embed="rId2"/>
          <a:stretch>
            <a:fillRect/>
          </a:stretch>
        </p:blipFill>
        <p:spPr>
          <a:xfrm>
            <a:off x="7924800" y="5857875"/>
            <a:ext cx="1004888" cy="1000125"/>
          </a:xfrm>
          <a:prstGeom prst="rect">
            <a:avLst/>
          </a:prstGeom>
          <a:noFill/>
          <a:ln w="9525">
            <a:noFill/>
          </a:ln>
        </p:spPr>
      </p:pic>
      <p:sp>
        <p:nvSpPr>
          <p:cNvPr id="3" name="内容占位符 2"/>
          <p:cNvSpPr>
            <a:spLocks noGrp="1"/>
          </p:cNvSpPr>
          <p:nvPr>
            <p:ph idx="1"/>
          </p:nvPr>
        </p:nvSpPr>
        <p:spPr>
          <a:xfrm>
            <a:off x="301625" y="1000108"/>
            <a:ext cx="8540750" cy="5286412"/>
          </a:xfrm>
        </p:spPr>
        <p:txBody>
          <a:bodyPr/>
          <a:lstStyle>
            <a:lvl1pPr>
              <a:defRPr baseline="0">
                <a:latin typeface="Times New Roman" panose="02020603050405020304" pitchFamily="18" charset="0"/>
              </a:defRPr>
            </a:lvl1pPr>
            <a:lvl2pPr>
              <a:defRPr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Rectangle 2"/>
          <p:cNvSpPr>
            <a:spLocks noGrp="1" noRot="1" noChangeArrowheads="1"/>
          </p:cNvSpPr>
          <p:nvPr>
            <p:ph type="title"/>
          </p:nvPr>
        </p:nvSpPr>
        <p:spPr bwMode="auto">
          <a:xfrm>
            <a:off x="301625" y="23810"/>
            <a:ext cx="8540750" cy="619108"/>
          </a:xfrm>
          <a:prstGeom prst="rect">
            <a:avLst/>
          </a:prstGeom>
          <a:noFill/>
          <a:ln w="9525">
            <a:noFill/>
            <a:miter lim="800000"/>
          </a:ln>
        </p:spPr>
        <p:txBody>
          <a:bodyPr/>
          <a:lstStyle>
            <a:lvl1pPr algn="l">
              <a:defRPr sz="3000" b="1" baseline="0">
                <a:solidFill>
                  <a:srgbClr val="006600"/>
                </a:solidFill>
              </a:defRPr>
            </a:lvl1pPr>
          </a:lstStyle>
          <a:p>
            <a:pPr lvl="0"/>
            <a:r>
              <a:rPr lang="zh-CN" altLang="en-US" dirty="0"/>
              <a:t>单击此处编辑母版标题样式</a:t>
            </a: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TextBox 9"/>
          <p:cNvSpPr txBox="1">
            <a:spLocks noChangeArrowheads="1"/>
          </p:cNvSpPr>
          <p:nvPr userDrawn="1"/>
        </p:nvSpPr>
        <p:spPr bwMode="auto">
          <a:xfrm>
            <a:off x="4405630" y="6465888"/>
            <a:ext cx="359219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1" i="1" u="none" strike="noStrike" kern="1200" cap="none" spc="0" normalizeH="0" baseline="0" noProof="0" dirty="0">
                <a:ln>
                  <a:noFill/>
                </a:ln>
                <a:solidFill>
                  <a:srgbClr val="006600"/>
                </a:solidFill>
                <a:effectLst/>
                <a:uLnTx/>
                <a:uFillTx/>
                <a:latin typeface="Times New Roman" panose="02020603050405020304" pitchFamily="18" charset="0"/>
                <a:ea typeface="宋体" panose="02010600030101010101" pitchFamily="2" charset="-122"/>
                <a:cs typeface="Times New Roman" panose="02020603050405020304" pitchFamily="18" charset="0"/>
              </a:rPr>
              <a:t>School of  Computer Science and Engineering</a:t>
            </a:r>
            <a:endParaRPr kumimoji="0" lang="zh-CN" altLang="en-US" sz="1400" b="1" i="1" u="none" strike="noStrike" kern="1200" cap="none" spc="0" normalizeH="0" baseline="0" noProof="0" dirty="0">
              <a:ln>
                <a:noFill/>
              </a:ln>
              <a:solidFill>
                <a:srgbClr val="0066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Rectangle 6"/>
          <p:cNvSpPr>
            <a:spLocks noGrp="1" noChangeArrowheads="1"/>
          </p:cNvSpPr>
          <p:nvPr>
            <p:ph type="sldNum" sz="quarter" idx="4"/>
          </p:nvPr>
        </p:nvSpPr>
        <p:spPr bwMode="auto">
          <a:xfrm>
            <a:off x="3714433" y="6453188"/>
            <a:ext cx="931863" cy="333375"/>
          </a:xfrm>
          <a:prstGeom prst="rect">
            <a:avLst/>
          </a:prstGeom>
          <a:ln>
            <a:miter lim="800000"/>
          </a:ln>
        </p:spPr>
        <p:txBody>
          <a:bodyPr vert="horz" wrap="square" lIns="91440" tIns="45720" rIns="91440" bIns="45720" numCol="1" anchor="t" anchorCtr="0" compatLnSpc="1"/>
          <a:lstStyle>
            <a:lvl1pPr>
              <a:defRPr>
                <a:solidFill>
                  <a:srgbClr val="006600"/>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a:xfrm>
            <a:off x="2621915" y="6172200"/>
            <a:ext cx="2895600" cy="47625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Rot="1"/>
          </p:cNvSpPr>
          <p:nvPr>
            <p:ph type="title"/>
          </p:nvPr>
        </p:nvSpPr>
        <p:spPr>
          <a:xfrm>
            <a:off x="301625" y="381000"/>
            <a:ext cx="854075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noRot="1"/>
          </p:cNvSpPr>
          <p:nvPr>
            <p:ph type="body" idx="1"/>
          </p:nvPr>
        </p:nvSpPr>
        <p:spPr>
          <a:xfrm>
            <a:off x="301625" y="1752600"/>
            <a:ext cx="8540750" cy="42703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26308" name="Rectangle 4"/>
          <p:cNvSpPr>
            <a:spLocks noGrp="1" noChangeArrowheads="1"/>
          </p:cNvSpPr>
          <p:nvPr>
            <p:ph type="dt" sz="half" idx="2"/>
          </p:nvPr>
        </p:nvSpPr>
        <p:spPr bwMode="auto">
          <a:xfrm>
            <a:off x="301625" y="6172200"/>
            <a:ext cx="2289175"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6309" name="Rectangle 5"/>
          <p:cNvSpPr>
            <a:spLocks noGrp="1" noChangeArrowheads="1"/>
          </p:cNvSpPr>
          <p:nvPr>
            <p:ph type="ftr" sz="quarter" idx="3"/>
          </p:nvPr>
        </p:nvSpPr>
        <p:spPr bwMode="auto">
          <a:xfrm>
            <a:off x="3124200" y="6172200"/>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6310" name="Rectangle 6"/>
          <p:cNvSpPr>
            <a:spLocks noGrp="1" noChangeArrowheads="1"/>
          </p:cNvSpPr>
          <p:nvPr>
            <p:ph type="sldNum" sz="quarter" idx="4"/>
          </p:nvPr>
        </p:nvSpPr>
        <p:spPr bwMode="auto">
          <a:xfrm>
            <a:off x="6553200" y="6172200"/>
            <a:ext cx="2289175"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5EFC77C5-824B-4F32-B4B7-45F91792B5E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fade/>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Rot="1"/>
          </p:cNvSpPr>
          <p:nvPr>
            <p:ph type="title"/>
          </p:nvPr>
        </p:nvSpPr>
        <p:spPr>
          <a:xfrm>
            <a:off x="301625" y="381000"/>
            <a:ext cx="854075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noRot="1"/>
          </p:cNvSpPr>
          <p:nvPr>
            <p:ph type="body" idx="1"/>
          </p:nvPr>
        </p:nvSpPr>
        <p:spPr>
          <a:xfrm>
            <a:off x="301625" y="1752600"/>
            <a:ext cx="8540750" cy="42703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26308" name="Rectangle 4"/>
          <p:cNvSpPr>
            <a:spLocks noGrp="1" noChangeArrowheads="1"/>
          </p:cNvSpPr>
          <p:nvPr>
            <p:ph type="dt" sz="half" idx="2"/>
          </p:nvPr>
        </p:nvSpPr>
        <p:spPr bwMode="auto">
          <a:xfrm>
            <a:off x="301625" y="6172200"/>
            <a:ext cx="2289175"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6309" name="Rectangle 5"/>
          <p:cNvSpPr>
            <a:spLocks noGrp="1" noChangeArrowheads="1"/>
          </p:cNvSpPr>
          <p:nvPr>
            <p:ph type="ftr" sz="quarter" idx="3"/>
          </p:nvPr>
        </p:nvSpPr>
        <p:spPr bwMode="auto">
          <a:xfrm>
            <a:off x="3124200" y="6172200"/>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6310" name="Rectangle 6"/>
          <p:cNvSpPr>
            <a:spLocks noGrp="1" noChangeArrowheads="1"/>
          </p:cNvSpPr>
          <p:nvPr>
            <p:ph type="sldNum" sz="quarter" idx="4"/>
          </p:nvPr>
        </p:nvSpPr>
        <p:spPr bwMode="auto">
          <a:xfrm>
            <a:off x="6553200" y="6172200"/>
            <a:ext cx="2289175"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5EFC77C5-824B-4F32-B4B7-45F91792B5E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transition spd="slow">
    <p:fade/>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Rot="1"/>
          </p:cNvSpPr>
          <p:nvPr>
            <p:ph type="title"/>
          </p:nvPr>
        </p:nvSpPr>
        <p:spPr>
          <a:xfrm>
            <a:off x="301625" y="381000"/>
            <a:ext cx="854075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noRot="1"/>
          </p:cNvSpPr>
          <p:nvPr>
            <p:ph type="body" idx="1"/>
          </p:nvPr>
        </p:nvSpPr>
        <p:spPr>
          <a:xfrm>
            <a:off x="301625" y="1752600"/>
            <a:ext cx="8540750" cy="42703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26308" name="Rectangle 4"/>
          <p:cNvSpPr>
            <a:spLocks noGrp="1" noChangeArrowheads="1"/>
          </p:cNvSpPr>
          <p:nvPr>
            <p:ph type="dt" sz="half" idx="2"/>
          </p:nvPr>
        </p:nvSpPr>
        <p:spPr bwMode="auto">
          <a:xfrm>
            <a:off x="301625" y="6172200"/>
            <a:ext cx="2289175"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6309" name="Rectangle 5"/>
          <p:cNvSpPr>
            <a:spLocks noGrp="1" noChangeArrowheads="1"/>
          </p:cNvSpPr>
          <p:nvPr>
            <p:ph type="ftr" sz="quarter" idx="3"/>
          </p:nvPr>
        </p:nvSpPr>
        <p:spPr bwMode="auto">
          <a:xfrm>
            <a:off x="3124200" y="6172200"/>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6310" name="Rectangle 6"/>
          <p:cNvSpPr>
            <a:spLocks noGrp="1" noChangeArrowheads="1"/>
          </p:cNvSpPr>
          <p:nvPr>
            <p:ph type="sldNum" sz="quarter" idx="4"/>
          </p:nvPr>
        </p:nvSpPr>
        <p:spPr bwMode="auto">
          <a:xfrm>
            <a:off x="6553200" y="6172200"/>
            <a:ext cx="2289175"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5EFC77C5-824B-4F32-B4B7-45F91792B5E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transition spd="slow">
    <p:fade/>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wmf"/><Relationship Id="rId5" Type="http://schemas.openxmlformats.org/officeDocument/2006/relationships/oleObject" Target="../embeddings/oleObject9.bin"/><Relationship Id="rId4" Type="http://schemas.openxmlformats.org/officeDocument/2006/relationships/image" Target="../media/image16.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0.wmf"/><Relationship Id="rId5" Type="http://schemas.openxmlformats.org/officeDocument/2006/relationships/oleObject" Target="../embeddings/oleObject11.bin"/><Relationship Id="rId4" Type="http://schemas.openxmlformats.org/officeDocument/2006/relationships/image" Target="../media/image19.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3.png"/><Relationship Id="rId4" Type="http://schemas.openxmlformats.org/officeDocument/2006/relationships/image" Target="../media/image22.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28.wmf"/><Relationship Id="rId4"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33.wmf"/><Relationship Id="rId3" Type="http://schemas.openxmlformats.org/officeDocument/2006/relationships/notesSlide" Target="../notesSlides/notesSlide5.xml"/><Relationship Id="rId7" Type="http://schemas.openxmlformats.org/officeDocument/2006/relationships/image" Target="../media/image4.wmf"/><Relationship Id="rId12"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6.bin"/><Relationship Id="rId11" Type="http://schemas.openxmlformats.org/officeDocument/2006/relationships/image" Target="../media/image32.wmf"/><Relationship Id="rId5" Type="http://schemas.openxmlformats.org/officeDocument/2006/relationships/image" Target="../media/image3.wmf"/><Relationship Id="rId15" Type="http://schemas.openxmlformats.org/officeDocument/2006/relationships/image" Target="../media/image34.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31.wmf"/><Relationship Id="rId14" Type="http://schemas.openxmlformats.org/officeDocument/2006/relationships/oleObject" Target="../embeddings/oleObject20.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5.wmf"/><Relationship Id="rId5" Type="http://schemas.openxmlformats.org/officeDocument/2006/relationships/oleObject" Target="../embeddings/oleObject21.bin"/><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6.wmf"/><Relationship Id="rId4" Type="http://schemas.openxmlformats.org/officeDocument/2006/relationships/oleObject" Target="../embeddings/oleObject22.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7.wmf"/><Relationship Id="rId4" Type="http://schemas.openxmlformats.org/officeDocument/2006/relationships/oleObject" Target="../embeddings/oleObject23.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8.wmf"/><Relationship Id="rId4" Type="http://schemas.openxmlformats.org/officeDocument/2006/relationships/oleObject" Target="../embeddings/oleObject24.bin"/></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4.wmf"/><Relationship Id="rId4" Type="http://schemas.openxmlformats.org/officeDocument/2006/relationships/oleObject" Target="../embeddings/oleObject25.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7.bin"/><Relationship Id="rId5" Type="http://schemas.openxmlformats.org/officeDocument/2006/relationships/image" Target="../media/image45.wmf"/><Relationship Id="rId4" Type="http://schemas.openxmlformats.org/officeDocument/2006/relationships/oleObject" Target="../embeddings/oleObject26.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7.wmf"/><Relationship Id="rId4" Type="http://schemas.openxmlformats.org/officeDocument/2006/relationships/oleObject" Target="../embeddings/oleObject28.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17.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8.wmf"/><Relationship Id="rId5" Type="http://schemas.openxmlformats.org/officeDocument/2006/relationships/oleObject" Target="../embeddings/oleObject29.bin"/><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51.png"/><Relationship Id="rId18" Type="http://schemas.openxmlformats.org/officeDocument/2006/relationships/image" Target="../media/image60.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19.xml"/><Relationship Id="rId17" Type="http://schemas.openxmlformats.org/officeDocument/2006/relationships/tags" Target="../tags/tag80.xml"/><Relationship Id="rId2" Type="http://schemas.openxmlformats.org/officeDocument/2006/relationships/tags" Target="../tags/tag3.xml"/><Relationship Id="rId16" Type="http://schemas.openxmlformats.org/officeDocument/2006/relationships/image" Target="../media/image59.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2.xml"/><Relationship Id="rId5" Type="http://schemas.openxmlformats.org/officeDocument/2006/relationships/tags" Target="../tags/tag6.xml"/><Relationship Id="rId15" Type="http://schemas.openxmlformats.org/officeDocument/2006/relationships/tags" Target="../tags/tag60.xml"/><Relationship Id="rId10" Type="http://schemas.openxmlformats.org/officeDocument/2006/relationships/tags" Target="../tags/tag11.xml"/><Relationship Id="rId19" Type="http://schemas.openxmlformats.org/officeDocument/2006/relationships/image" Target="../media/image54.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2.bin"/><Relationship Id="rId5" Type="http://schemas.openxmlformats.org/officeDocument/2006/relationships/image" Target="../media/image58.wmf"/><Relationship Id="rId4" Type="http://schemas.openxmlformats.org/officeDocument/2006/relationships/oleObject" Target="../embeddings/oleObject31.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0.wmf"/></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image" Target="../media/image5.png"/><Relationship Id="rId7" Type="http://schemas.openxmlformats.org/officeDocument/2006/relationships/oleObject" Target="../embeddings/oleObject1.bin"/><Relationship Id="rId12" Type="http://schemas.openxmlformats.org/officeDocument/2006/relationships/image" Target="../media/image4.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oleObject" Target="../embeddings/oleObject2.bin"/><Relationship Id="rId5" Type="http://schemas.openxmlformats.org/officeDocument/2006/relationships/oleObject" Target="../embeddings/oleObject1.bin"/><Relationship Id="rId4" Type="http://schemas.openxmlformats.org/officeDocument/2006/relationships/image" Target="../media/image4.png"/><Relationship Id="rId9"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8.wmf"/><Relationship Id="rId5" Type="http://schemas.openxmlformats.org/officeDocument/2006/relationships/oleObject" Target="../embeddings/oleObject35.bin"/><Relationship Id="rId4" Type="http://schemas.openxmlformats.org/officeDocument/2006/relationships/image" Target="../media/image67.wmf"/><Relationship Id="rId9"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71.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3.wmf"/><Relationship Id="rId5" Type="http://schemas.openxmlformats.org/officeDocument/2006/relationships/oleObject" Target="../embeddings/oleObject39.bin"/><Relationship Id="rId4" Type="http://schemas.openxmlformats.org/officeDocument/2006/relationships/image" Target="../media/image72.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5.wmf"/><Relationship Id="rId5" Type="http://schemas.openxmlformats.org/officeDocument/2006/relationships/oleObject" Target="../embeddings/oleObject41.bin"/><Relationship Id="rId4" Type="http://schemas.openxmlformats.org/officeDocument/2006/relationships/image" Target="../media/image74.wmf"/></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81.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86.wmf"/><Relationship Id="rId18" Type="http://schemas.openxmlformats.org/officeDocument/2006/relationships/image" Target="../media/image88.wmf"/><Relationship Id="rId3" Type="http://schemas.openxmlformats.org/officeDocument/2006/relationships/notesSlide" Target="../notesSlides/notesSlide22.xml"/><Relationship Id="rId7" Type="http://schemas.openxmlformats.org/officeDocument/2006/relationships/image" Target="../media/image83.wmf"/><Relationship Id="rId12" Type="http://schemas.openxmlformats.org/officeDocument/2006/relationships/oleObject" Target="../embeddings/oleObject47.bin"/><Relationship Id="rId17" Type="http://schemas.openxmlformats.org/officeDocument/2006/relationships/oleObject" Target="../embeddings/oleObject50.bin"/><Relationship Id="rId2" Type="http://schemas.openxmlformats.org/officeDocument/2006/relationships/slideLayout" Target="../slideLayouts/slideLayout2.xml"/><Relationship Id="rId16" Type="http://schemas.openxmlformats.org/officeDocument/2006/relationships/image" Target="../media/image87.wmf"/><Relationship Id="rId1" Type="http://schemas.openxmlformats.org/officeDocument/2006/relationships/vmlDrawing" Target="../drawings/vmlDrawing25.vml"/><Relationship Id="rId6" Type="http://schemas.openxmlformats.org/officeDocument/2006/relationships/oleObject" Target="../embeddings/oleObject44.bin"/><Relationship Id="rId11" Type="http://schemas.openxmlformats.org/officeDocument/2006/relationships/image" Target="../media/image85.wmf"/><Relationship Id="rId5" Type="http://schemas.openxmlformats.org/officeDocument/2006/relationships/image" Target="../media/image82.wmf"/><Relationship Id="rId15" Type="http://schemas.openxmlformats.org/officeDocument/2006/relationships/oleObject" Target="../embeddings/oleObject49.bin"/><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84.wmf"/><Relationship Id="rId14" Type="http://schemas.openxmlformats.org/officeDocument/2006/relationships/oleObject" Target="../embeddings/oleObject48.bin"/></Relationships>
</file>

<file path=ppt/slides/_rels/slide51.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55.bin"/><Relationship Id="rId18" Type="http://schemas.openxmlformats.org/officeDocument/2006/relationships/image" Target="../media/image95.wmf"/><Relationship Id="rId3" Type="http://schemas.openxmlformats.org/officeDocument/2006/relationships/notesSlide" Target="../notesSlides/notesSlide23.xml"/><Relationship Id="rId21" Type="http://schemas.openxmlformats.org/officeDocument/2006/relationships/oleObject" Target="../embeddings/oleObject59.bin"/><Relationship Id="rId7" Type="http://schemas.openxmlformats.org/officeDocument/2006/relationships/oleObject" Target="../embeddings/oleObject52.bin"/><Relationship Id="rId12" Type="http://schemas.openxmlformats.org/officeDocument/2006/relationships/image" Target="../media/image92.wmf"/><Relationship Id="rId17" Type="http://schemas.openxmlformats.org/officeDocument/2006/relationships/oleObject" Target="../embeddings/oleObject57.bin"/><Relationship Id="rId25" Type="http://schemas.openxmlformats.org/officeDocument/2006/relationships/image" Target="../media/image100.emf"/><Relationship Id="rId2" Type="http://schemas.openxmlformats.org/officeDocument/2006/relationships/slideLayout" Target="../slideLayouts/slideLayout2.xml"/><Relationship Id="rId16" Type="http://schemas.openxmlformats.org/officeDocument/2006/relationships/image" Target="../media/image94.wmf"/><Relationship Id="rId20" Type="http://schemas.openxmlformats.org/officeDocument/2006/relationships/image" Target="../media/image96.wmf"/><Relationship Id="rId1" Type="http://schemas.openxmlformats.org/officeDocument/2006/relationships/vmlDrawing" Target="../drawings/vmlDrawing26.vml"/><Relationship Id="rId6" Type="http://schemas.openxmlformats.org/officeDocument/2006/relationships/image" Target="../media/image89.wmf"/><Relationship Id="rId11" Type="http://schemas.openxmlformats.org/officeDocument/2006/relationships/oleObject" Target="../embeddings/oleObject54.bin"/><Relationship Id="rId24" Type="http://schemas.openxmlformats.org/officeDocument/2006/relationships/image" Target="../media/image98.wmf"/><Relationship Id="rId5" Type="http://schemas.openxmlformats.org/officeDocument/2006/relationships/oleObject" Target="../embeddings/oleObject51.bin"/><Relationship Id="rId15" Type="http://schemas.openxmlformats.org/officeDocument/2006/relationships/oleObject" Target="../embeddings/oleObject56.bin"/><Relationship Id="rId23" Type="http://schemas.openxmlformats.org/officeDocument/2006/relationships/oleObject" Target="../embeddings/oleObject60.bin"/><Relationship Id="rId10" Type="http://schemas.openxmlformats.org/officeDocument/2006/relationships/image" Target="../media/image91.wmf"/><Relationship Id="rId19" Type="http://schemas.openxmlformats.org/officeDocument/2006/relationships/oleObject" Target="../embeddings/oleObject58.bin"/><Relationship Id="rId4" Type="http://schemas.openxmlformats.org/officeDocument/2006/relationships/image" Target="../media/image99.png"/><Relationship Id="rId9" Type="http://schemas.openxmlformats.org/officeDocument/2006/relationships/oleObject" Target="../embeddings/oleObject53.bin"/><Relationship Id="rId14" Type="http://schemas.openxmlformats.org/officeDocument/2006/relationships/image" Target="../media/image93.wmf"/><Relationship Id="rId22" Type="http://schemas.openxmlformats.org/officeDocument/2006/relationships/image" Target="../media/image97.wmf"/></Relationships>
</file>

<file path=ppt/slides/_rels/slide52.xml.rels><?xml version="1.0" encoding="UTF-8" standalone="yes"?>
<Relationships xmlns="http://schemas.openxmlformats.org/package/2006/relationships"><Relationship Id="rId8" Type="http://schemas.openxmlformats.org/officeDocument/2006/relationships/image" Target="../media/image102.wmf"/><Relationship Id="rId13" Type="http://schemas.openxmlformats.org/officeDocument/2006/relationships/image" Target="../media/image104.wmf"/><Relationship Id="rId18" Type="http://schemas.openxmlformats.org/officeDocument/2006/relationships/oleObject" Target="../embeddings/oleObject68.bin"/><Relationship Id="rId26" Type="http://schemas.openxmlformats.org/officeDocument/2006/relationships/image" Target="../media/image110.wmf"/><Relationship Id="rId3" Type="http://schemas.openxmlformats.org/officeDocument/2006/relationships/notesSlide" Target="../notesSlides/notesSlide24.xml"/><Relationship Id="rId21" Type="http://schemas.openxmlformats.org/officeDocument/2006/relationships/image" Target="../media/image108.wmf"/><Relationship Id="rId7" Type="http://schemas.openxmlformats.org/officeDocument/2006/relationships/oleObject" Target="../embeddings/oleObject62.bin"/><Relationship Id="rId12" Type="http://schemas.openxmlformats.org/officeDocument/2006/relationships/oleObject" Target="../embeddings/oleObject65.bin"/><Relationship Id="rId17" Type="http://schemas.openxmlformats.org/officeDocument/2006/relationships/image" Target="../media/image106.wmf"/><Relationship Id="rId25" Type="http://schemas.openxmlformats.org/officeDocument/2006/relationships/oleObject" Target="../embeddings/oleObject72.bin"/><Relationship Id="rId2" Type="http://schemas.openxmlformats.org/officeDocument/2006/relationships/slideLayout" Target="../slideLayouts/slideLayout2.xml"/><Relationship Id="rId16" Type="http://schemas.openxmlformats.org/officeDocument/2006/relationships/oleObject" Target="../embeddings/oleObject67.bin"/><Relationship Id="rId20" Type="http://schemas.openxmlformats.org/officeDocument/2006/relationships/oleObject" Target="../embeddings/oleObject69.bin"/><Relationship Id="rId1" Type="http://schemas.openxmlformats.org/officeDocument/2006/relationships/vmlDrawing" Target="../drawings/vmlDrawing27.vml"/><Relationship Id="rId6" Type="http://schemas.openxmlformats.org/officeDocument/2006/relationships/image" Target="../media/image101.wmf"/><Relationship Id="rId11" Type="http://schemas.openxmlformats.org/officeDocument/2006/relationships/image" Target="../media/image103.wmf"/><Relationship Id="rId24" Type="http://schemas.openxmlformats.org/officeDocument/2006/relationships/oleObject" Target="../embeddings/oleObject71.bin"/><Relationship Id="rId5" Type="http://schemas.openxmlformats.org/officeDocument/2006/relationships/oleObject" Target="../embeddings/oleObject61.bin"/><Relationship Id="rId15" Type="http://schemas.openxmlformats.org/officeDocument/2006/relationships/image" Target="../media/image105.wmf"/><Relationship Id="rId23" Type="http://schemas.openxmlformats.org/officeDocument/2006/relationships/image" Target="../media/image109.wmf"/><Relationship Id="rId10" Type="http://schemas.openxmlformats.org/officeDocument/2006/relationships/oleObject" Target="../embeddings/oleObject64.bin"/><Relationship Id="rId19" Type="http://schemas.openxmlformats.org/officeDocument/2006/relationships/image" Target="../media/image107.wmf"/><Relationship Id="rId4" Type="http://schemas.openxmlformats.org/officeDocument/2006/relationships/image" Target="../media/image111.png"/><Relationship Id="rId9" Type="http://schemas.openxmlformats.org/officeDocument/2006/relationships/oleObject" Target="../embeddings/oleObject63.bin"/><Relationship Id="rId14" Type="http://schemas.openxmlformats.org/officeDocument/2006/relationships/oleObject" Target="../embeddings/oleObject66.bin"/><Relationship Id="rId22" Type="http://schemas.openxmlformats.org/officeDocument/2006/relationships/oleObject" Target="../embeddings/oleObject70.bin"/></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image" Target="../media/image119.png"/><Relationship Id="rId7" Type="http://schemas.openxmlformats.org/officeDocument/2006/relationships/image" Target="../media/image117.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74.bin"/><Relationship Id="rId5" Type="http://schemas.openxmlformats.org/officeDocument/2006/relationships/image" Target="../media/image116.wmf"/><Relationship Id="rId4" Type="http://schemas.openxmlformats.org/officeDocument/2006/relationships/oleObject" Target="../embeddings/oleObject73.bin"/><Relationship Id="rId9" Type="http://schemas.openxmlformats.org/officeDocument/2006/relationships/image" Target="../media/image118.wmf"/></Relationships>
</file>

<file path=ppt/slides/_rels/slide56.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21.wmf"/><Relationship Id="rId11" Type="http://schemas.openxmlformats.org/officeDocument/2006/relationships/image" Target="../media/image122.png"/><Relationship Id="rId5" Type="http://schemas.openxmlformats.org/officeDocument/2006/relationships/oleObject" Target="../embeddings/oleObject77.bin"/><Relationship Id="rId10" Type="http://schemas.openxmlformats.org/officeDocument/2006/relationships/image" Target="../media/image123.wmf"/><Relationship Id="rId4" Type="http://schemas.openxmlformats.org/officeDocument/2006/relationships/image" Target="../media/image120.wmf"/><Relationship Id="rId9" Type="http://schemas.openxmlformats.org/officeDocument/2006/relationships/oleObject" Target="../embeddings/oleObject79.bin"/></Relationships>
</file>

<file path=ppt/slides/_rels/slide57.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25.wmf"/><Relationship Id="rId5" Type="http://schemas.openxmlformats.org/officeDocument/2006/relationships/oleObject" Target="../embeddings/oleObject81.bin"/><Relationship Id="rId10" Type="http://schemas.openxmlformats.org/officeDocument/2006/relationships/image" Target="../media/image127.wmf"/><Relationship Id="rId4" Type="http://schemas.openxmlformats.org/officeDocument/2006/relationships/image" Target="../media/image124.wmf"/><Relationship Id="rId9" Type="http://schemas.openxmlformats.org/officeDocument/2006/relationships/oleObject" Target="../embeddings/oleObject83.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89.bin"/><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127.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29.wmf"/><Relationship Id="rId11" Type="http://schemas.openxmlformats.org/officeDocument/2006/relationships/oleObject" Target="../embeddings/oleObject88.bin"/><Relationship Id="rId5" Type="http://schemas.openxmlformats.org/officeDocument/2006/relationships/oleObject" Target="../embeddings/oleObject85.bin"/><Relationship Id="rId10" Type="http://schemas.openxmlformats.org/officeDocument/2006/relationships/image" Target="../media/image131.wmf"/><Relationship Id="rId4" Type="http://schemas.openxmlformats.org/officeDocument/2006/relationships/image" Target="../media/image128.wmf"/><Relationship Id="rId9" Type="http://schemas.openxmlformats.org/officeDocument/2006/relationships/oleObject" Target="../embeddings/oleObject87.bin"/><Relationship Id="rId14" Type="http://schemas.openxmlformats.org/officeDocument/2006/relationships/image" Target="../media/image132.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91.bin"/><Relationship Id="rId7"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6.wmf"/></Relationships>
</file>

<file path=ppt/slides/_rels/slide63.xml.rels><?xml version="1.0" encoding="UTF-8" standalone="yes"?>
<Relationships xmlns="http://schemas.openxmlformats.org/package/2006/relationships"><Relationship Id="rId8" Type="http://schemas.openxmlformats.org/officeDocument/2006/relationships/image" Target="../media/image141.wmf"/><Relationship Id="rId13" Type="http://schemas.openxmlformats.org/officeDocument/2006/relationships/oleObject" Target="../embeddings/oleObject97.bin"/><Relationship Id="rId3" Type="http://schemas.openxmlformats.org/officeDocument/2006/relationships/oleObject" Target="../embeddings/oleObject92.bin"/><Relationship Id="rId7" Type="http://schemas.openxmlformats.org/officeDocument/2006/relationships/oleObject" Target="../embeddings/oleObject94.bin"/><Relationship Id="rId12" Type="http://schemas.openxmlformats.org/officeDocument/2006/relationships/image" Target="../media/image143.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40.wmf"/><Relationship Id="rId11" Type="http://schemas.openxmlformats.org/officeDocument/2006/relationships/oleObject" Target="../embeddings/oleObject96.bin"/><Relationship Id="rId5" Type="http://schemas.openxmlformats.org/officeDocument/2006/relationships/oleObject" Target="../embeddings/oleObject93.bin"/><Relationship Id="rId10" Type="http://schemas.openxmlformats.org/officeDocument/2006/relationships/image" Target="../media/image142.wmf"/><Relationship Id="rId4" Type="http://schemas.openxmlformats.org/officeDocument/2006/relationships/image" Target="../media/image139.wmf"/><Relationship Id="rId9" Type="http://schemas.openxmlformats.org/officeDocument/2006/relationships/oleObject" Target="../embeddings/oleObject95.bin"/><Relationship Id="rId14" Type="http://schemas.openxmlformats.org/officeDocument/2006/relationships/image" Target="../media/image144.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49.wmf"/><Relationship Id="rId3" Type="http://schemas.openxmlformats.org/officeDocument/2006/relationships/image" Target="../media/image147.png"/><Relationship Id="rId7" Type="http://schemas.openxmlformats.org/officeDocument/2006/relationships/image" Target="../media/image146.wmf"/><Relationship Id="rId12"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99.bin"/><Relationship Id="rId11" Type="http://schemas.openxmlformats.org/officeDocument/2006/relationships/image" Target="../media/image148.wmf"/><Relationship Id="rId5" Type="http://schemas.openxmlformats.org/officeDocument/2006/relationships/image" Target="../media/image145.w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47.wmf"/></Relationships>
</file>

<file path=ppt/slides/_rels/slide65.xml.rels><?xml version="1.0" encoding="UTF-8" standalone="yes"?>
<Relationships xmlns="http://schemas.openxmlformats.org/package/2006/relationships"><Relationship Id="rId3" Type="http://schemas.openxmlformats.org/officeDocument/2006/relationships/image" Target="../media/image149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52.wmf"/><Relationship Id="rId5" Type="http://schemas.openxmlformats.org/officeDocument/2006/relationships/oleObject" Target="../embeddings/oleObject104.bin"/><Relationship Id="rId4" Type="http://schemas.openxmlformats.org/officeDocument/2006/relationships/image" Target="../media/image151.wmf"/></Relationships>
</file>

<file path=ppt/slides/_rels/slide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155.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156.wmf"/></Relationships>
</file>

<file path=ppt/slides/_rels/slide72.xml.rels><?xml version="1.0" encoding="UTF-8" standalone="yes"?>
<Relationships xmlns="http://schemas.openxmlformats.org/package/2006/relationships"><Relationship Id="rId8" Type="http://schemas.openxmlformats.org/officeDocument/2006/relationships/image" Target="../media/image159.wmf"/><Relationship Id="rId13" Type="http://schemas.openxmlformats.org/officeDocument/2006/relationships/oleObject" Target="../embeddings/oleObject112.bin"/><Relationship Id="rId18" Type="http://schemas.openxmlformats.org/officeDocument/2006/relationships/image" Target="../media/image164.wmf"/><Relationship Id="rId3" Type="http://schemas.openxmlformats.org/officeDocument/2006/relationships/oleObject" Target="../embeddings/oleObject107.bin"/><Relationship Id="rId7" Type="http://schemas.openxmlformats.org/officeDocument/2006/relationships/oleObject" Target="../embeddings/oleObject109.bin"/><Relationship Id="rId12" Type="http://schemas.openxmlformats.org/officeDocument/2006/relationships/image" Target="../media/image161.wmf"/><Relationship Id="rId17" Type="http://schemas.openxmlformats.org/officeDocument/2006/relationships/oleObject" Target="../embeddings/oleObject114.bin"/><Relationship Id="rId2" Type="http://schemas.openxmlformats.org/officeDocument/2006/relationships/slideLayout" Target="../slideLayouts/slideLayout2.xml"/><Relationship Id="rId16" Type="http://schemas.openxmlformats.org/officeDocument/2006/relationships/image" Target="../media/image163.wmf"/><Relationship Id="rId1" Type="http://schemas.openxmlformats.org/officeDocument/2006/relationships/vmlDrawing" Target="../drawings/vmlDrawing39.vml"/><Relationship Id="rId6" Type="http://schemas.openxmlformats.org/officeDocument/2006/relationships/image" Target="../media/image158.wmf"/><Relationship Id="rId11" Type="http://schemas.openxmlformats.org/officeDocument/2006/relationships/oleObject" Target="../embeddings/oleObject111.bin"/><Relationship Id="rId5" Type="http://schemas.openxmlformats.org/officeDocument/2006/relationships/oleObject" Target="../embeddings/oleObject108.bin"/><Relationship Id="rId15" Type="http://schemas.openxmlformats.org/officeDocument/2006/relationships/oleObject" Target="../embeddings/oleObject113.bin"/><Relationship Id="rId10" Type="http://schemas.openxmlformats.org/officeDocument/2006/relationships/image" Target="../media/image160.wmf"/><Relationship Id="rId4" Type="http://schemas.openxmlformats.org/officeDocument/2006/relationships/image" Target="../media/image157.wmf"/><Relationship Id="rId9" Type="http://schemas.openxmlformats.org/officeDocument/2006/relationships/oleObject" Target="../embeddings/oleObject110.bin"/><Relationship Id="rId14" Type="http://schemas.openxmlformats.org/officeDocument/2006/relationships/image" Target="../media/image162.wmf"/></Relationships>
</file>

<file path=ppt/slides/_rels/slide73.xml.rels><?xml version="1.0" encoding="UTF-8" standalone="yes"?>
<Relationships xmlns="http://schemas.openxmlformats.org/package/2006/relationships"><Relationship Id="rId8" Type="http://schemas.openxmlformats.org/officeDocument/2006/relationships/image" Target="../media/image167.wmf"/><Relationship Id="rId3" Type="http://schemas.openxmlformats.org/officeDocument/2006/relationships/oleObject" Target="../embeddings/oleObject115.bin"/><Relationship Id="rId7"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66.wmf"/><Relationship Id="rId5" Type="http://schemas.openxmlformats.org/officeDocument/2006/relationships/oleObject" Target="../embeddings/oleObject116.bin"/><Relationship Id="rId4" Type="http://schemas.openxmlformats.org/officeDocument/2006/relationships/image" Target="../media/image165.wmf"/></Relationships>
</file>

<file path=ppt/slides/_rels/slide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oleObject" Target="../embeddings/oleObject123.bin"/><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176.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73.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75.wmf"/><Relationship Id="rId4" Type="http://schemas.openxmlformats.org/officeDocument/2006/relationships/image" Target="../media/image172.wmf"/><Relationship Id="rId9" Type="http://schemas.openxmlformats.org/officeDocument/2006/relationships/oleObject" Target="../embeddings/oleObject121.bin"/><Relationship Id="rId14" Type="http://schemas.openxmlformats.org/officeDocument/2006/relationships/image" Target="../media/image177.wmf"/></Relationships>
</file>

<file path=ppt/slides/_rels/slide78.xml.rels><?xml version="1.0" encoding="UTF-8" standalone="yes"?>
<Relationships xmlns="http://schemas.openxmlformats.org/package/2006/relationships"><Relationship Id="rId8" Type="http://schemas.openxmlformats.org/officeDocument/2006/relationships/image" Target="../media/image180.wmf"/><Relationship Id="rId13" Type="http://schemas.openxmlformats.org/officeDocument/2006/relationships/oleObject" Target="../embeddings/oleObject129.bin"/><Relationship Id="rId3" Type="http://schemas.openxmlformats.org/officeDocument/2006/relationships/oleObject" Target="../embeddings/oleObject124.bin"/><Relationship Id="rId7" Type="http://schemas.openxmlformats.org/officeDocument/2006/relationships/oleObject" Target="../embeddings/oleObject126.bin"/><Relationship Id="rId12" Type="http://schemas.openxmlformats.org/officeDocument/2006/relationships/image" Target="../media/image182.w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79.wmf"/><Relationship Id="rId11" Type="http://schemas.openxmlformats.org/officeDocument/2006/relationships/oleObject" Target="../embeddings/oleObject128.bin"/><Relationship Id="rId5" Type="http://schemas.openxmlformats.org/officeDocument/2006/relationships/oleObject" Target="../embeddings/oleObject125.bin"/><Relationship Id="rId10" Type="http://schemas.openxmlformats.org/officeDocument/2006/relationships/image" Target="../media/image181.wmf"/><Relationship Id="rId4" Type="http://schemas.openxmlformats.org/officeDocument/2006/relationships/image" Target="../media/image178.wmf"/><Relationship Id="rId9" Type="http://schemas.openxmlformats.org/officeDocument/2006/relationships/oleObject" Target="../embeddings/oleObject127.bin"/><Relationship Id="rId14" Type="http://schemas.openxmlformats.org/officeDocument/2006/relationships/image" Target="../media/image183.wmf"/></Relationships>
</file>

<file path=ppt/slides/_rels/slide79.x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oleObject" Target="../embeddings/oleObject130.bin"/><Relationship Id="rId7" Type="http://schemas.openxmlformats.org/officeDocument/2006/relationships/oleObject" Target="../embeddings/oleObject132.bin"/><Relationship Id="rId12" Type="http://schemas.openxmlformats.org/officeDocument/2006/relationships/image" Target="../media/image188.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85.wmf"/><Relationship Id="rId11" Type="http://schemas.openxmlformats.org/officeDocument/2006/relationships/oleObject" Target="../embeddings/oleObject134.bin"/><Relationship Id="rId5" Type="http://schemas.openxmlformats.org/officeDocument/2006/relationships/oleObject" Target="../embeddings/oleObject131.bin"/><Relationship Id="rId10" Type="http://schemas.openxmlformats.org/officeDocument/2006/relationships/image" Target="../media/image187.wmf"/><Relationship Id="rId4" Type="http://schemas.openxmlformats.org/officeDocument/2006/relationships/image" Target="../media/image184.wmf"/><Relationship Id="rId9" Type="http://schemas.openxmlformats.org/officeDocument/2006/relationships/oleObject" Target="../embeddings/oleObject133.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1.png"/><Relationship Id="rId4" Type="http://schemas.openxmlformats.org/officeDocument/2006/relationships/image" Target="../media/image9.wmf"/></Relationships>
</file>

<file path=ppt/slides/_rels/slide8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194.w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image" Target="../media/image199.png"/><Relationship Id="rId7"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197.wmf"/><Relationship Id="rId5" Type="http://schemas.openxmlformats.org/officeDocument/2006/relationships/oleObject" Target="../embeddings/oleObject136.bin"/><Relationship Id="rId4" Type="http://schemas.openxmlformats.org/officeDocument/2006/relationships/image" Target="../media/image20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2.w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21327" t="28889" r="8919" b="5694"/>
          <a:stretch>
            <a:fillRect/>
          </a:stretch>
        </p:blipFill>
        <p:spPr bwMode="auto">
          <a:xfrm>
            <a:off x="607939" y="908720"/>
            <a:ext cx="7848674" cy="5256584"/>
          </a:xfrm>
          <a:prstGeom prst="rect">
            <a:avLst/>
          </a:prstGeom>
          <a:ln>
            <a:noFill/>
          </a:ln>
          <a:effectLst>
            <a:softEdge rad="112500"/>
          </a:effectLst>
        </p:spPr>
      </p:pic>
      <p:sp>
        <p:nvSpPr>
          <p:cNvPr id="6147" name="Rectangle 2"/>
          <p:cNvSpPr>
            <a:spLocks noGrp="1" noRot="1"/>
          </p:cNvSpPr>
          <p:nvPr>
            <p:ph type="ctrTitle"/>
          </p:nvPr>
        </p:nvSpPr>
        <p:spPr>
          <a:xfrm>
            <a:off x="549275" y="1412875"/>
            <a:ext cx="7907655" cy="1224280"/>
          </a:xfrm>
        </p:spPr>
        <p:txBody>
          <a:bodyPr vert="horz" wrap="square" lIns="91440" tIns="45720" rIns="91440" bIns="45720" anchor="ctr" anchorCtr="0"/>
          <a:lstStyle/>
          <a:p>
            <a:pPr eaLnBrk="1" hangingPunct="1">
              <a:buClrTx/>
              <a:buSzTx/>
              <a:buFontTx/>
              <a:buNone/>
            </a:pPr>
            <a:r>
              <a:rPr lang="zh-CN" altLang="en-US" sz="4800" dirty="0">
                <a:latin typeface="Times New Roman" panose="02020603050405020304" pitchFamily="18" charset="0"/>
                <a:ea typeface="楷体_GB2312" panose="02010609030101010101" pitchFamily="49" charset="-122"/>
                <a:cs typeface="+mj-cs"/>
              </a:rPr>
              <a:t>第五章</a:t>
            </a:r>
            <a:r>
              <a:rPr lang="en-US" altLang="zh-CN" sz="4800" dirty="0">
                <a:latin typeface="Times New Roman" panose="02020603050405020304" pitchFamily="18" charset="0"/>
                <a:ea typeface="楷体_GB2312" panose="02010609030101010101" pitchFamily="49" charset="-122"/>
                <a:cs typeface="+mj-cs"/>
              </a:rPr>
              <a:t>. </a:t>
            </a:r>
            <a:r>
              <a:rPr lang="zh-CN" altLang="en-US" sz="4800" dirty="0">
                <a:latin typeface="Times New Roman" panose="02020603050405020304" pitchFamily="18" charset="0"/>
                <a:ea typeface="楷体_GB2312" panose="02010609030101010101" pitchFamily="49" charset="-122"/>
                <a:cs typeface="+mj-cs"/>
              </a:rPr>
              <a:t>图像复原与重建</a:t>
            </a:r>
          </a:p>
        </p:txBody>
      </p:sp>
      <p:sp>
        <p:nvSpPr>
          <p:cNvPr id="6148" name="Rectangle 3"/>
          <p:cNvSpPr>
            <a:spLocks noGrp="1" noRot="1"/>
          </p:cNvSpPr>
          <p:nvPr>
            <p:ph type="subTitle" idx="1"/>
          </p:nvPr>
        </p:nvSpPr>
        <p:spPr>
          <a:xfrm>
            <a:off x="860426" y="3579883"/>
            <a:ext cx="7715250" cy="1879647"/>
          </a:xfrm>
        </p:spPr>
        <p:txBody>
          <a:bodyPr vert="horz" wrap="square" lIns="91440" tIns="45720" rIns="91440" bIns="45720" anchor="t" anchorCtr="0"/>
          <a:lstStyle/>
          <a:p>
            <a:pPr eaLnBrk="1" hangingPunct="1">
              <a:lnSpc>
                <a:spcPct val="90000"/>
              </a:lnSpc>
              <a:buSzTx/>
            </a:pPr>
            <a:r>
              <a:rPr lang="zh-CN" altLang="en-US" sz="2800" dirty="0">
                <a:latin typeface="Times New Roman" panose="02020603050405020304" pitchFamily="18" charset="0"/>
                <a:ea typeface="楷体_GB2312" panose="02010609030101010101" pitchFamily="49" charset="-122"/>
              </a:rPr>
              <a:t>骆伟祺</a:t>
            </a:r>
          </a:p>
          <a:p>
            <a:pPr eaLnBrk="1" hangingPunct="1">
              <a:lnSpc>
                <a:spcPct val="90000"/>
              </a:lnSpc>
              <a:buSzTx/>
            </a:pPr>
            <a:r>
              <a:rPr lang="zh-CN" altLang="en-US" sz="2800" dirty="0">
                <a:latin typeface="Times New Roman" panose="02020603050405020304" pitchFamily="18" charset="0"/>
                <a:ea typeface="楷体_GB2312" panose="02010609030101010101" pitchFamily="49" charset="-122"/>
                <a:cs typeface="+mn-cs"/>
              </a:rPr>
              <a:t>中山大学计算机学院</a:t>
            </a:r>
            <a:endParaRPr lang="en-US" altLang="zh-CN" sz="2800" dirty="0">
              <a:latin typeface="Times New Roman" panose="02020603050405020304" pitchFamily="18" charset="0"/>
              <a:ea typeface="楷体_GB2312" panose="02010609030101010101" pitchFamily="49" charset="-122"/>
              <a:cs typeface="+mn-cs"/>
            </a:endParaRPr>
          </a:p>
          <a:p>
            <a:pPr eaLnBrk="1" hangingPunct="1">
              <a:lnSpc>
                <a:spcPct val="90000"/>
              </a:lnSpc>
              <a:buSzTx/>
            </a:pPr>
            <a:r>
              <a:rPr lang="en-US" altLang="zh-CN" sz="2400" dirty="0">
                <a:latin typeface="Times New Roman" panose="02020603050405020304" pitchFamily="18" charset="0"/>
                <a:ea typeface="楷体_GB2312" panose="02010609030101010101" pitchFamily="49" charset="-122"/>
                <a:cs typeface="+mn-cs"/>
              </a:rPr>
              <a:t>Email</a:t>
            </a:r>
            <a:r>
              <a:rPr lang="zh-CN" altLang="en-US" sz="2400" dirty="0">
                <a:latin typeface="Times New Roman" panose="02020603050405020304" pitchFamily="18" charset="0"/>
                <a:ea typeface="楷体_GB2312" panose="02010609030101010101" pitchFamily="49" charset="-122"/>
                <a:cs typeface="+mn-cs"/>
              </a:rPr>
              <a:t>：</a:t>
            </a:r>
            <a:r>
              <a:rPr lang="en-US" altLang="zh-CN" sz="2400" u="sng" dirty="0">
                <a:latin typeface="Times New Roman" panose="02020603050405020304" pitchFamily="18" charset="0"/>
                <a:ea typeface="楷体_GB2312" panose="02010609030101010101" pitchFamily="49" charset="-122"/>
                <a:cs typeface="+mn-cs"/>
              </a:rPr>
              <a:t>luoweiqi@mail.sysu.edu.cn</a:t>
            </a:r>
          </a:p>
        </p:txBody>
      </p:sp>
      <p:sp>
        <p:nvSpPr>
          <p:cNvPr id="6149" name="Line 5"/>
          <p:cNvSpPr/>
          <p:nvPr/>
        </p:nvSpPr>
        <p:spPr>
          <a:xfrm>
            <a:off x="611188" y="6308725"/>
            <a:ext cx="7921625" cy="0"/>
          </a:xfrm>
          <a:prstGeom prst="line">
            <a:avLst/>
          </a:prstGeom>
          <a:ln w="19050" cap="flat" cmpd="sng">
            <a:solidFill>
              <a:srgbClr val="006600"/>
            </a:solidFill>
            <a:prstDash val="solid"/>
            <a:headEnd type="none" w="med" len="med"/>
            <a:tailEnd type="none" w="med" len="med"/>
          </a:ln>
        </p:spPr>
      </p:sp>
      <p:sp>
        <p:nvSpPr>
          <p:cNvPr id="6150" name="Line 5"/>
          <p:cNvSpPr/>
          <p:nvPr/>
        </p:nvSpPr>
        <p:spPr>
          <a:xfrm>
            <a:off x="539750" y="714375"/>
            <a:ext cx="7993063" cy="0"/>
          </a:xfrm>
          <a:prstGeom prst="line">
            <a:avLst/>
          </a:prstGeom>
          <a:ln w="19050" cap="flat" cmpd="sng">
            <a:solidFill>
              <a:srgbClr val="006600"/>
            </a:solidFill>
            <a:prstDash val="solid"/>
            <a:headEnd type="none" w="med" len="med"/>
            <a:tailEnd type="none" w="med" len="med"/>
          </a:ln>
        </p:spPr>
      </p:sp>
      <p:sp>
        <p:nvSpPr>
          <p:cNvPr id="5" name="灯片编号占位符 4"/>
          <p:cNvSpPr>
            <a:spLocks noGrp="1"/>
          </p:cNvSpPr>
          <p:nvPr>
            <p:ph type="sldNum" sz="quarter" idx="4"/>
          </p:nvPr>
        </p:nvSpPr>
        <p:spPr/>
        <p:txBody>
          <a:bodyPr/>
          <a:lstStyle/>
          <a:p>
            <a:pPr marL="0" marR="0" lvl="0" indent="0" defTabSz="914400" rtl="0" eaLnBrk="1" fontAlgn="base" latinLnBrk="0" hangingPunct="1">
              <a:lnSpc>
                <a:spcPct val="100000"/>
              </a:lnSpc>
              <a:spcBef>
                <a:spcPct val="0"/>
              </a:spcBef>
              <a:spcAft>
                <a:spcPct val="0"/>
              </a:spcAft>
              <a:buClrTx/>
              <a:buSzTx/>
              <a:buFontTx/>
              <a:buNone/>
              <a:defRPr/>
            </a:pPr>
            <a:fld id="{C3963032-7F61-419C-8B83-C365E2D21EA3}"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81990" y="908685"/>
            <a:ext cx="7917180" cy="4799965"/>
          </a:xfrm>
          <a:prstGeom prst="rect">
            <a:avLst/>
          </a:prstGeom>
          <a:noFill/>
        </p:spPr>
        <p:txBody>
          <a:bodyPr wrap="square" rtlCol="0">
            <a:spAutoFit/>
          </a:bodyPr>
          <a:lstStyle/>
          <a:p>
            <a:r>
              <a:rPr lang="zh-CN" altLang="en-US" b="1" dirty="0">
                <a:solidFill>
                  <a:schemeClr val="tx2">
                    <a:lumMod val="60000"/>
                    <a:lumOff val="40000"/>
                  </a:schemeClr>
                </a:solidFill>
                <a:uFillTx/>
                <a:latin typeface="Times New Roman" panose="02020603050405020304" pitchFamily="18" charset="0"/>
                <a:ea typeface="微软雅黑" panose="020B0503020204020204" pitchFamily="34" charset="-122"/>
              </a:rPr>
              <a:t>指数分布</a:t>
            </a:r>
          </a:p>
          <a:p>
            <a:endParaRPr lang="zh-CN" altLang="en-US" dirty="0">
              <a:solidFill>
                <a:srgbClr val="FF0000"/>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指数分布的</a:t>
            </a:r>
            <a:r>
              <a:rPr lang="en-US" altLang="zh-CN" dirty="0">
                <a:solidFill>
                  <a:schemeClr val="tx1"/>
                </a:solidFill>
                <a:uFillTx/>
                <a:latin typeface="Times New Roman" panose="02020603050405020304" pitchFamily="18" charset="0"/>
                <a:ea typeface="微软雅黑" panose="020B0503020204020204" pitchFamily="34" charset="-122"/>
              </a:rPr>
              <a:t>PDF</a:t>
            </a:r>
            <a:r>
              <a:rPr lang="zh-CN" altLang="en-US" dirty="0">
                <a:solidFill>
                  <a:schemeClr val="tx1"/>
                </a:solidFill>
                <a:uFillTx/>
                <a:latin typeface="Times New Roman" panose="02020603050405020304" pitchFamily="18" charset="0"/>
                <a:ea typeface="微软雅黑" panose="020B0503020204020204" pitchFamily="34" charset="-122"/>
              </a:rPr>
              <a:t>为：</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其中，</a:t>
            </a:r>
            <a:r>
              <a:rPr lang="en-US" altLang="zh-CN" i="1" dirty="0">
                <a:solidFill>
                  <a:schemeClr val="tx1"/>
                </a:solidFill>
                <a:uFillTx/>
                <a:latin typeface="Times New Roman" panose="02020603050405020304" pitchFamily="18" charset="0"/>
                <a:ea typeface="微软雅黑" panose="020B0503020204020204" pitchFamily="34" charset="-122"/>
              </a:rPr>
              <a:t>a</a:t>
            </a:r>
            <a:r>
              <a:rPr lang="en-US" altLang="zh-CN" dirty="0">
                <a:solidFill>
                  <a:schemeClr val="tx1"/>
                </a:solidFill>
                <a:uFillTx/>
                <a:latin typeface="Times New Roman" panose="02020603050405020304" pitchFamily="18" charset="0"/>
                <a:ea typeface="微软雅黑" panose="020B0503020204020204" pitchFamily="34" charset="-122"/>
              </a:rPr>
              <a:t>&gt;0</a:t>
            </a:r>
            <a:r>
              <a:rPr lang="zh-CN" altLang="en-US" dirty="0">
                <a:solidFill>
                  <a:schemeClr val="tx1"/>
                </a:solidFill>
                <a:uFillTx/>
                <a:latin typeface="Times New Roman" panose="02020603050405020304" pitchFamily="18" charset="0"/>
                <a:ea typeface="微软雅黑" panose="020B0503020204020204" pitchFamily="34" charset="-122"/>
              </a:rPr>
              <a:t>，概率密度的均值和方差由下式给定：</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注意，这个PDF是爱尔兰PDF在b=1时的一种特殊情况。</a:t>
            </a:r>
          </a:p>
          <a:p>
            <a:endParaRPr lang="zh-CN" altLang="en-US" dirty="0">
              <a:solidFill>
                <a:schemeClr val="tx1"/>
              </a:solidFill>
              <a:uFillTx/>
              <a:latin typeface="Times New Roman" panose="02020603050405020304" pitchFamily="18" charset="0"/>
              <a:ea typeface="微软雅黑" panose="020B0503020204020204" pitchFamily="34" charset="-122"/>
            </a:endParaRPr>
          </a:p>
        </p:txBody>
      </p:sp>
      <p:sp>
        <p:nvSpPr>
          <p:cNvPr id="3" name="标题 2"/>
          <p:cNvSpPr>
            <a:spLocks noGrp="1"/>
          </p:cNvSpPr>
          <p:nvPr>
            <p:ph type="title"/>
          </p:nvPr>
        </p:nvSpPr>
        <p:spPr>
          <a:xfrm>
            <a:off x="372110" y="96835"/>
            <a:ext cx="8540750" cy="619108"/>
          </a:xfrm>
        </p:spPr>
        <p:txBody>
          <a:bodyPr/>
          <a:lstStyle/>
          <a:p>
            <a:r>
              <a:rPr lang="en-US" altLang="zh-CN" dirty="0"/>
              <a:t>2. </a:t>
            </a:r>
            <a:r>
              <a:rPr lang="zh-CN" altLang="en-US" dirty="0"/>
              <a:t>指数噪声</a:t>
            </a:r>
          </a:p>
        </p:txBody>
      </p:sp>
      <p:graphicFrame>
        <p:nvGraphicFramePr>
          <p:cNvPr id="9" name="对象 8"/>
          <p:cNvGraphicFramePr/>
          <p:nvPr/>
        </p:nvGraphicFramePr>
        <p:xfrm>
          <a:off x="1691640" y="2060575"/>
          <a:ext cx="2750820" cy="809625"/>
        </p:xfrm>
        <a:graphic>
          <a:graphicData uri="http://schemas.openxmlformats.org/presentationml/2006/ole">
            <mc:AlternateContent xmlns:mc="http://schemas.openxmlformats.org/markup-compatibility/2006">
              <mc:Choice xmlns:v="urn:schemas-microsoft-com:vml" Requires="v">
                <p:oleObj spid="_x0000_s5134" r:id="rId3" imgW="1498600" imgH="482600" progId="Equation.DSMT4">
                  <p:embed/>
                </p:oleObj>
              </mc:Choice>
              <mc:Fallback>
                <p:oleObj r:id="rId3" imgW="1498600" imgH="482600" progId="Equation.DSMT4">
                  <p:embed/>
                  <p:pic>
                    <p:nvPicPr>
                      <p:cNvPr id="0" name="图片 9"/>
                      <p:cNvPicPr/>
                      <p:nvPr/>
                    </p:nvPicPr>
                    <p:blipFill>
                      <a:blip r:embed="rId4"/>
                      <a:stretch>
                        <a:fillRect/>
                      </a:stretch>
                    </p:blipFill>
                    <p:spPr>
                      <a:xfrm>
                        <a:off x="1691640" y="2060575"/>
                        <a:ext cx="2750820" cy="809625"/>
                      </a:xfrm>
                      <a:prstGeom prst="rect">
                        <a:avLst/>
                      </a:prstGeom>
                    </p:spPr>
                  </p:pic>
                </p:oleObj>
              </mc:Fallback>
            </mc:AlternateContent>
          </a:graphicData>
        </a:graphic>
      </p:graphicFrame>
      <p:graphicFrame>
        <p:nvGraphicFramePr>
          <p:cNvPr id="7" name="对象 6"/>
          <p:cNvGraphicFramePr/>
          <p:nvPr/>
        </p:nvGraphicFramePr>
        <p:xfrm>
          <a:off x="3060065" y="4148773"/>
          <a:ext cx="3049905" cy="653415"/>
        </p:xfrm>
        <a:graphic>
          <a:graphicData uri="http://schemas.openxmlformats.org/presentationml/2006/ole">
            <mc:AlternateContent xmlns:mc="http://schemas.openxmlformats.org/markup-compatibility/2006">
              <mc:Choice xmlns:v="urn:schemas-microsoft-com:vml" Requires="v">
                <p:oleObj spid="_x0000_s5135" r:id="rId5" imgW="1206500" imgH="393700" progId="Equation.DSMT4">
                  <p:embed/>
                </p:oleObj>
              </mc:Choice>
              <mc:Fallback>
                <p:oleObj r:id="rId5" imgW="1206500" imgH="393700" progId="Equation.DSMT4">
                  <p:embed/>
                  <p:pic>
                    <p:nvPicPr>
                      <p:cNvPr id="0" name="图片 10"/>
                      <p:cNvPicPr/>
                      <p:nvPr/>
                    </p:nvPicPr>
                    <p:blipFill>
                      <a:blip r:embed="rId6"/>
                      <a:stretch>
                        <a:fillRect/>
                      </a:stretch>
                    </p:blipFill>
                    <p:spPr>
                      <a:xfrm>
                        <a:off x="3060065" y="4148773"/>
                        <a:ext cx="3049905" cy="653415"/>
                      </a:xfrm>
                      <a:prstGeom prst="rect">
                        <a:avLst/>
                      </a:prstGeom>
                    </p:spPr>
                  </p:pic>
                </p:oleObj>
              </mc:Fallback>
            </mc:AlternateContent>
          </a:graphicData>
        </a:graphic>
      </p:graphicFrame>
      <p:pic>
        <p:nvPicPr>
          <p:cNvPr id="2" name="图片 1"/>
          <p:cNvPicPr>
            <a:picLocks noChangeAspect="1"/>
          </p:cNvPicPr>
          <p:nvPr/>
        </p:nvPicPr>
        <p:blipFill>
          <a:blip r:embed="rId7"/>
          <a:stretch>
            <a:fillRect/>
          </a:stretch>
        </p:blipFill>
        <p:spPr>
          <a:xfrm>
            <a:off x="5940425" y="1196340"/>
            <a:ext cx="2233930" cy="1938655"/>
          </a:xfrm>
          <a:prstGeom prst="rect">
            <a:avLst/>
          </a:prstGeom>
        </p:spPr>
      </p:pic>
      <p:sp>
        <p:nvSpPr>
          <p:cNvPr id="10" name="灯片编号占位符 3"/>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10</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81990" y="908685"/>
            <a:ext cx="7917180" cy="4523105"/>
          </a:xfrm>
          <a:prstGeom prst="rect">
            <a:avLst/>
          </a:prstGeom>
          <a:noFill/>
        </p:spPr>
        <p:txBody>
          <a:bodyPr wrap="square" rtlCol="0">
            <a:spAutoFit/>
          </a:bodyPr>
          <a:lstStyle/>
          <a:p>
            <a:r>
              <a:rPr lang="zh-CN" altLang="en-US" b="1" dirty="0">
                <a:solidFill>
                  <a:schemeClr val="tx2">
                    <a:lumMod val="60000"/>
                    <a:lumOff val="40000"/>
                  </a:schemeClr>
                </a:solidFill>
                <a:uFillTx/>
                <a:latin typeface="Times New Roman" panose="02020603050405020304" pitchFamily="18" charset="0"/>
                <a:ea typeface="微软雅黑" panose="020B0503020204020204" pitchFamily="34" charset="-122"/>
              </a:rPr>
              <a:t>均匀分布</a:t>
            </a:r>
          </a:p>
          <a:p>
            <a:endParaRPr lang="zh-CN" altLang="en-US" dirty="0">
              <a:solidFill>
                <a:srgbClr val="FF0000"/>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均匀分布的</a:t>
            </a:r>
            <a:r>
              <a:rPr lang="en-US" altLang="zh-CN" dirty="0">
                <a:solidFill>
                  <a:schemeClr val="tx1"/>
                </a:solidFill>
                <a:uFillTx/>
                <a:latin typeface="Times New Roman" panose="02020603050405020304" pitchFamily="18" charset="0"/>
                <a:ea typeface="微软雅黑" panose="020B0503020204020204" pitchFamily="34" charset="-122"/>
              </a:rPr>
              <a:t>PDF</a:t>
            </a:r>
            <a:r>
              <a:rPr lang="zh-CN" altLang="en-US" dirty="0">
                <a:solidFill>
                  <a:schemeClr val="tx1"/>
                </a:solidFill>
                <a:uFillTx/>
                <a:latin typeface="Times New Roman" panose="02020603050405020304" pitchFamily="18" charset="0"/>
                <a:ea typeface="微软雅黑" panose="020B0503020204020204" pitchFamily="34" charset="-122"/>
              </a:rPr>
              <a:t>为：</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概率密度的均值和方差由下式给定：</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p:txBody>
      </p:sp>
      <p:sp>
        <p:nvSpPr>
          <p:cNvPr id="3" name="标题 2"/>
          <p:cNvSpPr>
            <a:spLocks noGrp="1"/>
          </p:cNvSpPr>
          <p:nvPr>
            <p:ph type="title"/>
          </p:nvPr>
        </p:nvSpPr>
        <p:spPr>
          <a:xfrm>
            <a:off x="372110" y="96835"/>
            <a:ext cx="8540750" cy="619108"/>
          </a:xfrm>
        </p:spPr>
        <p:txBody>
          <a:bodyPr/>
          <a:lstStyle/>
          <a:p>
            <a:r>
              <a:rPr lang="en-US" altLang="zh-CN" dirty="0"/>
              <a:t>2. </a:t>
            </a:r>
            <a:r>
              <a:rPr lang="zh-CN" altLang="en-US" dirty="0"/>
              <a:t>均匀噪声</a:t>
            </a:r>
          </a:p>
        </p:txBody>
      </p:sp>
      <p:graphicFrame>
        <p:nvGraphicFramePr>
          <p:cNvPr id="9" name="对象 8"/>
          <p:cNvGraphicFramePr/>
          <p:nvPr/>
        </p:nvGraphicFramePr>
        <p:xfrm>
          <a:off x="1400175" y="1911350"/>
          <a:ext cx="3333750" cy="1108075"/>
        </p:xfrm>
        <a:graphic>
          <a:graphicData uri="http://schemas.openxmlformats.org/presentationml/2006/ole">
            <mc:AlternateContent xmlns:mc="http://schemas.openxmlformats.org/markup-compatibility/2006">
              <mc:Choice xmlns:v="urn:schemas-microsoft-com:vml" Requires="v">
                <p:oleObj spid="_x0000_s6158" r:id="rId3" imgW="1816100" imgH="660400" progId="Equation.DSMT4">
                  <p:embed/>
                </p:oleObj>
              </mc:Choice>
              <mc:Fallback>
                <p:oleObj r:id="rId3" imgW="1816100" imgH="660400" progId="Equation.DSMT4">
                  <p:embed/>
                  <p:pic>
                    <p:nvPicPr>
                      <p:cNvPr id="0" name="图片 9"/>
                      <p:cNvPicPr/>
                      <p:nvPr/>
                    </p:nvPicPr>
                    <p:blipFill>
                      <a:blip r:embed="rId4"/>
                      <a:stretch>
                        <a:fillRect/>
                      </a:stretch>
                    </p:blipFill>
                    <p:spPr>
                      <a:xfrm>
                        <a:off x="1400175" y="1911350"/>
                        <a:ext cx="3333750" cy="1108075"/>
                      </a:xfrm>
                      <a:prstGeom prst="rect">
                        <a:avLst/>
                      </a:prstGeom>
                    </p:spPr>
                  </p:pic>
                </p:oleObj>
              </mc:Fallback>
            </mc:AlternateContent>
          </a:graphicData>
        </a:graphic>
      </p:graphicFrame>
      <p:graphicFrame>
        <p:nvGraphicFramePr>
          <p:cNvPr id="7" name="对象 6"/>
          <p:cNvGraphicFramePr/>
          <p:nvPr/>
        </p:nvGraphicFramePr>
        <p:xfrm>
          <a:off x="2401888" y="4127501"/>
          <a:ext cx="4366260" cy="695960"/>
        </p:xfrm>
        <a:graphic>
          <a:graphicData uri="http://schemas.openxmlformats.org/presentationml/2006/ole">
            <mc:AlternateContent xmlns:mc="http://schemas.openxmlformats.org/markup-compatibility/2006">
              <mc:Choice xmlns:v="urn:schemas-microsoft-com:vml" Requires="v">
                <p:oleObj spid="_x0000_s6159" r:id="rId5" imgW="1727200" imgH="419100" progId="Equation.DSMT4">
                  <p:embed/>
                </p:oleObj>
              </mc:Choice>
              <mc:Fallback>
                <p:oleObj r:id="rId5" imgW="1727200" imgH="419100" progId="Equation.DSMT4">
                  <p:embed/>
                  <p:pic>
                    <p:nvPicPr>
                      <p:cNvPr id="0" name="图片 10"/>
                      <p:cNvPicPr/>
                      <p:nvPr/>
                    </p:nvPicPr>
                    <p:blipFill>
                      <a:blip r:embed="rId6"/>
                      <a:stretch>
                        <a:fillRect/>
                      </a:stretch>
                    </p:blipFill>
                    <p:spPr>
                      <a:xfrm>
                        <a:off x="2401888" y="4127501"/>
                        <a:ext cx="4366260" cy="695960"/>
                      </a:xfrm>
                      <a:prstGeom prst="rect">
                        <a:avLst/>
                      </a:prstGeom>
                    </p:spPr>
                  </p:pic>
                </p:oleObj>
              </mc:Fallback>
            </mc:AlternateContent>
          </a:graphicData>
        </a:graphic>
      </p:graphicFrame>
      <p:pic>
        <p:nvPicPr>
          <p:cNvPr id="5" name="图片 4"/>
          <p:cNvPicPr>
            <a:picLocks noChangeAspect="1"/>
          </p:cNvPicPr>
          <p:nvPr/>
        </p:nvPicPr>
        <p:blipFill>
          <a:blip r:embed="rId7"/>
          <a:stretch>
            <a:fillRect/>
          </a:stretch>
        </p:blipFill>
        <p:spPr>
          <a:xfrm>
            <a:off x="5796280" y="1196340"/>
            <a:ext cx="2348230" cy="1967230"/>
          </a:xfrm>
          <a:prstGeom prst="rect">
            <a:avLst/>
          </a:prstGeom>
        </p:spPr>
      </p:pic>
      <p:sp>
        <p:nvSpPr>
          <p:cNvPr id="10" name="灯片编号占位符 3"/>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11</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81990" y="908685"/>
            <a:ext cx="7917180" cy="5354320"/>
          </a:xfrm>
          <a:prstGeom prst="rect">
            <a:avLst/>
          </a:prstGeom>
          <a:noFill/>
        </p:spPr>
        <p:txBody>
          <a:bodyPr wrap="square" rtlCol="0">
            <a:spAutoFit/>
          </a:bodyPr>
          <a:lstStyle/>
          <a:p>
            <a:r>
              <a:rPr lang="zh-CN" altLang="en-US" b="1" dirty="0">
                <a:solidFill>
                  <a:schemeClr val="tx2">
                    <a:lumMod val="60000"/>
                    <a:lumOff val="40000"/>
                  </a:schemeClr>
                </a:solidFill>
                <a:uFillTx/>
                <a:latin typeface="Times New Roman" panose="02020603050405020304" pitchFamily="18" charset="0"/>
                <a:ea typeface="微软雅黑" panose="020B0503020204020204" pitchFamily="34" charset="-122"/>
              </a:rPr>
              <a:t>脉冲（椒盐）分布</a:t>
            </a:r>
          </a:p>
          <a:p>
            <a:endParaRPr lang="zh-CN" altLang="en-US" dirty="0">
              <a:solidFill>
                <a:srgbClr val="FF0000"/>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脉冲分布的</a:t>
            </a:r>
            <a:r>
              <a:rPr lang="en-US" altLang="zh-CN" dirty="0">
                <a:solidFill>
                  <a:schemeClr val="tx1"/>
                </a:solidFill>
                <a:uFillTx/>
                <a:latin typeface="Times New Roman" panose="02020603050405020304" pitchFamily="18" charset="0"/>
                <a:ea typeface="微软雅黑" panose="020B0503020204020204" pitchFamily="34" charset="-122"/>
              </a:rPr>
              <a:t>PDF</a:t>
            </a:r>
            <a:r>
              <a:rPr lang="zh-CN" altLang="en-US" dirty="0">
                <a:solidFill>
                  <a:schemeClr val="tx1"/>
                </a:solidFill>
                <a:uFillTx/>
                <a:latin typeface="Times New Roman" panose="02020603050405020304" pitchFamily="18" charset="0"/>
                <a:ea typeface="微软雅黑" panose="020B0503020204020204" pitchFamily="34" charset="-122"/>
              </a:rPr>
              <a:t>为：</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sz="1800" dirty="0">
              <a:solidFill>
                <a:schemeClr val="tx1"/>
              </a:solidFill>
              <a:uFillTx/>
              <a:latin typeface="Times New Roman" panose="02020603050405020304" pitchFamily="18" charset="0"/>
              <a:ea typeface="微软雅黑" panose="020B0503020204020204" pitchFamily="34" charset="-122"/>
            </a:endParaRPr>
          </a:p>
          <a:p>
            <a:endParaRPr lang="zh-CN" altLang="en-US" sz="1800" dirty="0">
              <a:solidFill>
                <a:schemeClr val="tx1"/>
              </a:solidFill>
              <a:uFillTx/>
              <a:latin typeface="Times New Roman" panose="02020603050405020304" pitchFamily="18" charset="0"/>
              <a:ea typeface="微软雅黑" panose="020B0503020204020204" pitchFamily="34" charset="-122"/>
            </a:endParaRPr>
          </a:p>
          <a:p>
            <a:pPr>
              <a:lnSpc>
                <a:spcPct val="150000"/>
              </a:lnSpc>
            </a:pPr>
            <a:r>
              <a:rPr lang="zh-CN" altLang="en-US" sz="1800" dirty="0">
                <a:solidFill>
                  <a:schemeClr val="tx1"/>
                </a:solidFill>
                <a:uFillTx/>
                <a:latin typeface="Times New Roman" panose="02020603050405020304" pitchFamily="18" charset="0"/>
                <a:ea typeface="微软雅黑" panose="020B0503020204020204" pitchFamily="34" charset="-122"/>
              </a:rPr>
              <a:t>如果</a:t>
            </a:r>
            <a:r>
              <a:rPr lang="zh-CN" altLang="en-US" sz="1800" i="1" dirty="0">
                <a:solidFill>
                  <a:schemeClr val="tx1"/>
                </a:solidFill>
                <a:uFillTx/>
                <a:latin typeface="Times New Roman" panose="02020603050405020304" pitchFamily="18" charset="0"/>
                <a:ea typeface="微软雅黑" panose="020B0503020204020204" pitchFamily="34" charset="-122"/>
              </a:rPr>
              <a:t>k</a:t>
            </a:r>
            <a:r>
              <a:rPr lang="zh-CN" altLang="en-US" sz="1800" dirty="0">
                <a:solidFill>
                  <a:schemeClr val="tx1"/>
                </a:solidFill>
                <a:uFillTx/>
                <a:latin typeface="Times New Roman" panose="02020603050405020304" pitchFamily="18" charset="0"/>
                <a:ea typeface="微软雅黑" panose="020B0503020204020204" pitchFamily="34" charset="-122"/>
              </a:rPr>
              <a:t>是在一幅数字图像中表示灰度值的比特数,那么该图像的灰度值的值域可能是[0,2</a:t>
            </a:r>
            <a:r>
              <a:rPr lang="en-US" altLang="zh-CN" sz="1800" i="1" baseline="30000" dirty="0">
                <a:solidFill>
                  <a:schemeClr val="tx1"/>
                </a:solidFill>
                <a:uFillTx/>
                <a:latin typeface="Times New Roman" panose="02020603050405020304" pitchFamily="18" charset="0"/>
                <a:ea typeface="微软雅黑" panose="020B0503020204020204" pitchFamily="34" charset="-122"/>
              </a:rPr>
              <a:t>k</a:t>
            </a:r>
            <a:r>
              <a:rPr lang="zh-CN" altLang="en-US" sz="1800" dirty="0">
                <a:solidFill>
                  <a:schemeClr val="tx1"/>
                </a:solidFill>
                <a:uFillTx/>
                <a:latin typeface="Times New Roman" panose="02020603050405020304" pitchFamily="18" charset="0"/>
                <a:ea typeface="微软雅黑" panose="020B0503020204020204" pitchFamily="34" charset="-122"/>
              </a:rPr>
              <a:t>-1]</a:t>
            </a:r>
            <a:r>
              <a:rPr lang="en-US" altLang="zh-CN" sz="1800" dirty="0">
                <a:solidFill>
                  <a:schemeClr val="tx1"/>
                </a:solidFill>
                <a:uFillTx/>
                <a:latin typeface="Times New Roman" panose="02020603050405020304" pitchFamily="18" charset="0"/>
                <a:ea typeface="微软雅黑" panose="020B0503020204020204" pitchFamily="34" charset="-122"/>
              </a:rPr>
              <a:t> </a:t>
            </a:r>
            <a:r>
              <a:rPr lang="zh-CN" altLang="en-US" sz="1800" dirty="0">
                <a:solidFill>
                  <a:schemeClr val="tx1"/>
                </a:solidFill>
                <a:uFillTx/>
                <a:latin typeface="Times New Roman" panose="02020603050405020304" pitchFamily="18" charset="0"/>
                <a:ea typeface="微软雅黑" panose="020B0503020204020204" pitchFamily="34" charset="-122"/>
              </a:rPr>
              <a:t>(对于8比特图像来说是[0,255</a:t>
            </a:r>
            <a:r>
              <a:rPr lang="en-US" altLang="zh-CN" sz="1800" dirty="0">
                <a:solidFill>
                  <a:schemeClr val="tx1"/>
                </a:solidFill>
                <a:uFillTx/>
                <a:latin typeface="Times New Roman" panose="02020603050405020304" pitchFamily="18" charset="0"/>
                <a:ea typeface="微软雅黑" panose="020B0503020204020204" pitchFamily="34" charset="-122"/>
              </a:rPr>
              <a:t>]</a:t>
            </a:r>
            <a:r>
              <a:rPr lang="zh-CN" altLang="en-US" sz="1800" dirty="0">
                <a:solidFill>
                  <a:schemeClr val="tx1"/>
                </a:solidFill>
                <a:uFillTx/>
                <a:latin typeface="Times New Roman" panose="02020603050405020304" pitchFamily="18" charset="0"/>
                <a:ea typeface="微软雅黑" panose="020B0503020204020204" pitchFamily="34" charset="-122"/>
              </a:rPr>
              <a:t>，</a:t>
            </a:r>
            <a:r>
              <a:rPr lang="zh-CN" altLang="en-US" sz="1800" i="1" dirty="0">
                <a:solidFill>
                  <a:schemeClr val="tx1"/>
                </a:solidFill>
                <a:uFillTx/>
                <a:latin typeface="Times New Roman" panose="02020603050405020304" pitchFamily="18" charset="0"/>
                <a:ea typeface="微软雅黑" panose="020B0503020204020204" pitchFamily="34" charset="-122"/>
              </a:rPr>
              <a:t>V</a:t>
            </a:r>
            <a:r>
              <a:rPr lang="zh-CN" altLang="en-US" sz="1800" dirty="0">
                <a:solidFill>
                  <a:schemeClr val="tx1"/>
                </a:solidFill>
                <a:uFillTx/>
                <a:latin typeface="Times New Roman" panose="02020603050405020304" pitchFamily="18" charset="0"/>
                <a:ea typeface="微软雅黑" panose="020B0503020204020204" pitchFamily="34" charset="-122"/>
              </a:rPr>
              <a:t>是区间0&lt;</a:t>
            </a:r>
            <a:r>
              <a:rPr lang="zh-CN" altLang="en-US" sz="1800" i="1" dirty="0">
                <a:solidFill>
                  <a:schemeClr val="tx1"/>
                </a:solidFill>
                <a:uFillTx/>
                <a:latin typeface="Times New Roman" panose="02020603050405020304" pitchFamily="18" charset="0"/>
                <a:ea typeface="微软雅黑" panose="020B0503020204020204" pitchFamily="34" charset="-122"/>
              </a:rPr>
              <a:t>V</a:t>
            </a:r>
            <a:r>
              <a:rPr lang="zh-CN" altLang="en-US" sz="1800" dirty="0">
                <a:solidFill>
                  <a:schemeClr val="tx1"/>
                </a:solidFill>
                <a:uFillTx/>
                <a:latin typeface="Times New Roman" panose="02020603050405020304" pitchFamily="18" charset="0"/>
                <a:ea typeface="微软雅黑" panose="020B0503020204020204" pitchFamily="34" charset="-122"/>
              </a:rPr>
              <a:t>&lt;</a:t>
            </a:r>
            <a:r>
              <a:rPr lang="zh-CN" altLang="en-US" sz="1800" dirty="0">
                <a:uFillTx/>
                <a:latin typeface="Times New Roman" panose="02020603050405020304" pitchFamily="18" charset="0"/>
                <a:ea typeface="微软雅黑" panose="020B0503020204020204" pitchFamily="34" charset="-122"/>
                <a:sym typeface="+mn-ea"/>
              </a:rPr>
              <a:t>2</a:t>
            </a:r>
            <a:r>
              <a:rPr lang="en-US" altLang="zh-CN" sz="1800" i="1" baseline="30000" dirty="0">
                <a:uFillTx/>
                <a:latin typeface="Times New Roman" panose="02020603050405020304" pitchFamily="18" charset="0"/>
                <a:ea typeface="微软雅黑" panose="020B0503020204020204" pitchFamily="34" charset="-122"/>
                <a:sym typeface="+mn-ea"/>
              </a:rPr>
              <a:t>k</a:t>
            </a:r>
            <a:r>
              <a:rPr lang="zh-CN" altLang="en-US" sz="1800" dirty="0">
                <a:uFillTx/>
                <a:latin typeface="Times New Roman" panose="02020603050405020304" pitchFamily="18" charset="0"/>
                <a:ea typeface="微软雅黑" panose="020B0503020204020204" pitchFamily="34" charset="-122"/>
                <a:sym typeface="+mn-ea"/>
              </a:rPr>
              <a:t>-1</a:t>
            </a:r>
            <a:r>
              <a:rPr lang="zh-CN" altLang="en-US" sz="1800" dirty="0">
                <a:solidFill>
                  <a:schemeClr val="tx1"/>
                </a:solidFill>
                <a:uFillTx/>
                <a:latin typeface="Times New Roman" panose="02020603050405020304" pitchFamily="18" charset="0"/>
                <a:ea typeface="微软雅黑" panose="020B0503020204020204" pitchFamily="34" charset="-122"/>
              </a:rPr>
              <a:t>内的任意整数。</a:t>
            </a:r>
          </a:p>
          <a:p>
            <a:pPr>
              <a:lnSpc>
                <a:spcPct val="150000"/>
              </a:lnSpc>
            </a:pPr>
            <a:br>
              <a:rPr lang="zh-CN" altLang="en-US" sz="1800" dirty="0">
                <a:solidFill>
                  <a:schemeClr val="tx1"/>
                </a:solidFill>
                <a:uFillTx/>
                <a:latin typeface="Times New Roman" panose="02020603050405020304" pitchFamily="18" charset="0"/>
                <a:ea typeface="微软雅黑" panose="020B0503020204020204" pitchFamily="34" charset="-122"/>
              </a:rPr>
            </a:br>
            <a:r>
              <a:rPr lang="zh-CN" altLang="en-US" sz="1800" dirty="0">
                <a:solidFill>
                  <a:schemeClr val="tx1"/>
                </a:solidFill>
                <a:uFillTx/>
                <a:latin typeface="Times New Roman" panose="02020603050405020304" pitchFamily="18" charset="0"/>
                <a:ea typeface="微软雅黑" panose="020B0503020204020204" pitchFamily="34" charset="-122"/>
              </a:rPr>
              <a:t>若</a:t>
            </a:r>
            <a:r>
              <a:rPr lang="zh-CN" altLang="en-US" sz="1800" i="1" dirty="0">
                <a:solidFill>
                  <a:schemeClr val="tx1"/>
                </a:solidFill>
                <a:uFillTx/>
                <a:latin typeface="Times New Roman" panose="02020603050405020304" pitchFamily="18" charset="0"/>
                <a:ea typeface="微软雅黑" panose="020B0503020204020204" pitchFamily="34" charset="-122"/>
              </a:rPr>
              <a:t>P</a:t>
            </a:r>
            <a:r>
              <a:rPr lang="en-US" altLang="zh-CN" sz="1800" i="1" baseline="-25000" dirty="0">
                <a:solidFill>
                  <a:schemeClr val="tx1"/>
                </a:solidFill>
                <a:uFillTx/>
                <a:latin typeface="Times New Roman" panose="02020603050405020304" pitchFamily="18" charset="0"/>
                <a:ea typeface="微软雅黑" panose="020B0503020204020204" pitchFamily="34" charset="-122"/>
              </a:rPr>
              <a:t>s</a:t>
            </a:r>
            <a:r>
              <a:rPr lang="zh-CN" altLang="en-US" sz="1800" dirty="0">
                <a:solidFill>
                  <a:schemeClr val="tx1"/>
                </a:solidFill>
                <a:uFillTx/>
                <a:latin typeface="Times New Roman" panose="02020603050405020304" pitchFamily="18" charset="0"/>
                <a:ea typeface="微软雅黑" panose="020B0503020204020204" pitchFamily="34" charset="-122"/>
              </a:rPr>
              <a:t>或</a:t>
            </a:r>
            <a:r>
              <a:rPr lang="en-US" altLang="zh-CN" sz="1800" i="1" dirty="0">
                <a:solidFill>
                  <a:schemeClr val="tx1"/>
                </a:solidFill>
                <a:uFillTx/>
                <a:latin typeface="Times New Roman" panose="02020603050405020304" pitchFamily="18" charset="0"/>
                <a:ea typeface="微软雅黑" panose="020B0503020204020204" pitchFamily="34" charset="-122"/>
              </a:rPr>
              <a:t>P</a:t>
            </a:r>
            <a:r>
              <a:rPr lang="en-US" altLang="zh-CN" sz="1800" i="1" baseline="-25000" dirty="0">
                <a:solidFill>
                  <a:schemeClr val="tx1"/>
                </a:solidFill>
                <a:uFillTx/>
                <a:latin typeface="Times New Roman" panose="02020603050405020304" pitchFamily="18" charset="0"/>
                <a:ea typeface="微软雅黑" panose="020B0503020204020204" pitchFamily="34" charset="-122"/>
              </a:rPr>
              <a:t>p</a:t>
            </a:r>
            <a:r>
              <a:rPr lang="zh-CN" altLang="en-US" sz="1800" dirty="0">
                <a:solidFill>
                  <a:schemeClr val="tx1"/>
                </a:solidFill>
                <a:uFillTx/>
                <a:latin typeface="Times New Roman" panose="02020603050405020304" pitchFamily="18" charset="0"/>
                <a:ea typeface="微软雅黑" panose="020B0503020204020204" pitchFamily="34" charset="-122"/>
              </a:rPr>
              <a:t>为零，则脉冲噪声称为单极冲激噪声。</a:t>
            </a:r>
          </a:p>
          <a:p>
            <a:pPr>
              <a:lnSpc>
                <a:spcPct val="150000"/>
              </a:lnSpc>
            </a:pPr>
            <a:r>
              <a:rPr lang="zh-CN" altLang="en-US" sz="1800" dirty="0">
                <a:solidFill>
                  <a:schemeClr val="tx1"/>
                </a:solidFill>
                <a:uFillTx/>
                <a:latin typeface="Times New Roman" panose="02020603050405020304" pitchFamily="18" charset="0"/>
                <a:ea typeface="微软雅黑" panose="020B0503020204020204" pitchFamily="34" charset="-122"/>
              </a:rPr>
              <a:t>若</a:t>
            </a:r>
            <a:r>
              <a:rPr lang="zh-CN" altLang="en-US" sz="1800" i="1" dirty="0">
                <a:uFillTx/>
                <a:latin typeface="Times New Roman" panose="02020603050405020304" pitchFamily="18" charset="0"/>
                <a:ea typeface="微软雅黑" panose="020B0503020204020204" pitchFamily="34" charset="-122"/>
                <a:sym typeface="+mn-ea"/>
              </a:rPr>
              <a:t>P</a:t>
            </a:r>
            <a:r>
              <a:rPr lang="en-US" altLang="zh-CN" sz="1800" i="1" baseline="-25000" dirty="0">
                <a:uFillTx/>
                <a:latin typeface="Times New Roman" panose="02020603050405020304" pitchFamily="18" charset="0"/>
                <a:ea typeface="微软雅黑" panose="020B0503020204020204" pitchFamily="34" charset="-122"/>
                <a:sym typeface="+mn-ea"/>
              </a:rPr>
              <a:t>s</a:t>
            </a:r>
            <a:r>
              <a:rPr lang="zh-CN" altLang="en-US" sz="1800" dirty="0">
                <a:uFillTx/>
                <a:latin typeface="Times New Roman" panose="02020603050405020304" pitchFamily="18" charset="0"/>
                <a:ea typeface="微软雅黑" panose="020B0503020204020204" pitchFamily="34" charset="-122"/>
                <a:sym typeface="+mn-ea"/>
              </a:rPr>
              <a:t>或</a:t>
            </a:r>
            <a:r>
              <a:rPr lang="en-US" altLang="zh-CN" sz="1800" i="1" dirty="0">
                <a:uFillTx/>
                <a:latin typeface="Times New Roman" panose="02020603050405020304" pitchFamily="18" charset="0"/>
                <a:ea typeface="微软雅黑" panose="020B0503020204020204" pitchFamily="34" charset="-122"/>
                <a:sym typeface="+mn-ea"/>
              </a:rPr>
              <a:t>P</a:t>
            </a:r>
            <a:r>
              <a:rPr lang="en-US" altLang="zh-CN" sz="1800" i="1" baseline="-25000" dirty="0">
                <a:uFillTx/>
                <a:latin typeface="Times New Roman" panose="02020603050405020304" pitchFamily="18" charset="0"/>
                <a:ea typeface="微软雅黑" panose="020B0503020204020204" pitchFamily="34" charset="-122"/>
                <a:sym typeface="+mn-ea"/>
              </a:rPr>
              <a:t>p</a:t>
            </a:r>
            <a:r>
              <a:rPr lang="zh-CN" altLang="en-US" sz="1800" dirty="0">
                <a:uFillTx/>
                <a:latin typeface="Times New Roman" panose="02020603050405020304" pitchFamily="18" charset="0"/>
                <a:ea typeface="微软雅黑" panose="020B0503020204020204" pitchFamily="34" charset="-122"/>
                <a:sym typeface="+mn-ea"/>
              </a:rPr>
              <a:t>都</a:t>
            </a:r>
            <a:r>
              <a:rPr lang="zh-CN" altLang="en-US" sz="1800" dirty="0">
                <a:solidFill>
                  <a:schemeClr val="tx1"/>
                </a:solidFill>
                <a:uFillTx/>
                <a:latin typeface="Times New Roman" panose="02020603050405020304" pitchFamily="18" charset="0"/>
                <a:ea typeface="微软雅黑" panose="020B0503020204020204" pitchFamily="34" charset="-122"/>
              </a:rPr>
              <a:t>不为零，尤其是相等时，脉冲噪声值类似于随机分布在图像上的胡椒和盐粉细粒。</a:t>
            </a:r>
            <a:endParaRPr lang="en-US" altLang="zh-CN" sz="1800" dirty="0">
              <a:solidFill>
                <a:schemeClr val="tx1"/>
              </a:solidFill>
              <a:uFillTx/>
              <a:latin typeface="Times New Roman" panose="02020603050405020304" pitchFamily="18" charset="0"/>
              <a:ea typeface="微软雅黑" panose="020B0503020204020204" pitchFamily="34" charset="-122"/>
            </a:endParaRPr>
          </a:p>
        </p:txBody>
      </p:sp>
      <p:sp>
        <p:nvSpPr>
          <p:cNvPr id="3" name="标题 2"/>
          <p:cNvSpPr>
            <a:spLocks noGrp="1"/>
          </p:cNvSpPr>
          <p:nvPr>
            <p:ph type="title"/>
          </p:nvPr>
        </p:nvSpPr>
        <p:spPr>
          <a:xfrm>
            <a:off x="372110" y="96835"/>
            <a:ext cx="8540750" cy="619108"/>
          </a:xfrm>
        </p:spPr>
        <p:txBody>
          <a:bodyPr/>
          <a:lstStyle/>
          <a:p>
            <a:r>
              <a:rPr lang="en-US" altLang="zh-CN" dirty="0"/>
              <a:t>2. </a:t>
            </a:r>
            <a:r>
              <a:rPr lang="zh-CN" altLang="en-US" dirty="0"/>
              <a:t>椒盐噪声</a:t>
            </a:r>
          </a:p>
        </p:txBody>
      </p:sp>
      <p:graphicFrame>
        <p:nvGraphicFramePr>
          <p:cNvPr id="9" name="对象 8"/>
          <p:cNvGraphicFramePr/>
          <p:nvPr/>
        </p:nvGraphicFramePr>
        <p:xfrm>
          <a:off x="1259840" y="1844675"/>
          <a:ext cx="3660140" cy="1236345"/>
        </p:xfrm>
        <a:graphic>
          <a:graphicData uri="http://schemas.openxmlformats.org/presentationml/2006/ole">
            <mc:AlternateContent xmlns:mc="http://schemas.openxmlformats.org/markup-compatibility/2006">
              <mc:Choice xmlns:v="urn:schemas-microsoft-com:vml" Requires="v">
                <p:oleObj spid="_x0000_s7176" r:id="rId3" imgW="1993900" imgH="736600" progId="Equation.DSMT4">
                  <p:embed/>
                </p:oleObj>
              </mc:Choice>
              <mc:Fallback>
                <p:oleObj r:id="rId3" imgW="1993900" imgH="736600" progId="Equation.DSMT4">
                  <p:embed/>
                  <p:pic>
                    <p:nvPicPr>
                      <p:cNvPr id="0" name="图片 9"/>
                      <p:cNvPicPr/>
                      <p:nvPr/>
                    </p:nvPicPr>
                    <p:blipFill>
                      <a:blip r:embed="rId4"/>
                      <a:stretch>
                        <a:fillRect/>
                      </a:stretch>
                    </p:blipFill>
                    <p:spPr>
                      <a:xfrm>
                        <a:off x="1259840" y="1844675"/>
                        <a:ext cx="3660140" cy="1236345"/>
                      </a:xfrm>
                      <a:prstGeom prst="rect">
                        <a:avLst/>
                      </a:prstGeom>
                    </p:spPr>
                  </p:pic>
                </p:oleObj>
              </mc:Fallback>
            </mc:AlternateContent>
          </a:graphicData>
        </a:graphic>
      </p:graphicFrame>
      <p:pic>
        <p:nvPicPr>
          <p:cNvPr id="5" name="图片 4"/>
          <p:cNvPicPr>
            <a:picLocks noChangeAspect="1"/>
          </p:cNvPicPr>
          <p:nvPr/>
        </p:nvPicPr>
        <p:blipFill>
          <a:blip r:embed="rId5"/>
          <a:stretch>
            <a:fillRect/>
          </a:stretch>
        </p:blipFill>
        <p:spPr>
          <a:xfrm>
            <a:off x="5436235" y="1124585"/>
            <a:ext cx="2824480" cy="1938655"/>
          </a:xfrm>
          <a:prstGeom prst="rect">
            <a:avLst/>
          </a:prstGeom>
        </p:spPr>
      </p:pic>
      <p:sp>
        <p:nvSpPr>
          <p:cNvPr id="7" name="灯片编号占位符 3"/>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12</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15516" y="980728"/>
            <a:ext cx="8712968" cy="5403274"/>
          </a:xfrm>
          <a:prstGeom prst="rect">
            <a:avLst/>
          </a:prstGeom>
          <a:noFill/>
        </p:spPr>
        <p:txBody>
          <a:bodyPr wrap="square" rtlCol="0">
            <a:spAutoFit/>
          </a:bodyPr>
          <a:lstStyle/>
          <a:p>
            <a:pPr marL="342900" indent="-342900" algn="just" eaLnBrk="1" latinLnBrk="1">
              <a:lnSpc>
                <a:spcPct val="160000"/>
              </a:lnSpc>
              <a:spcBef>
                <a:spcPts val="0"/>
              </a:spcBef>
              <a:buClr>
                <a:srgbClr val="FF0000"/>
              </a:buClr>
              <a:buSzTx/>
              <a:buFont typeface="Wingdings" panose="05000000000000000000" charset="0"/>
              <a:buChar char="l"/>
            </a:pPr>
            <a:r>
              <a:rPr sz="2000" b="1" kern="0" dirty="0" err="1">
                <a:uFillTx/>
                <a:latin typeface="Times New Roman" panose="02020603050405020304" pitchFamily="18" charset="0"/>
                <a:ea typeface="微软雅黑" panose="020B0503020204020204" pitchFamily="34" charset="-122"/>
                <a:cs typeface="黑体" panose="02010609060101010101" pitchFamily="49" charset="-122"/>
              </a:rPr>
              <a:t>高斯噪声</a:t>
            </a:r>
            <a:r>
              <a:rPr lang="en-US" sz="2000" b="1" kern="0" dirty="0">
                <a:uFillTx/>
                <a:latin typeface="Times New Roman" panose="02020603050405020304" pitchFamily="18" charset="0"/>
                <a:ea typeface="微软雅黑" panose="020B0503020204020204" pitchFamily="34" charset="-122"/>
                <a:cs typeface="黑体" panose="02010609060101010101" pitchFamily="49" charset="-122"/>
              </a:rPr>
              <a:t>(</a:t>
            </a:r>
            <a:r>
              <a:rPr sz="2000" b="1" kern="0" dirty="0" err="1">
                <a:latin typeface="Times New Roman" panose="02020603050405020304" pitchFamily="18" charset="0"/>
                <a:ea typeface="微软雅黑" panose="020B0503020204020204" pitchFamily="34" charset="-122"/>
              </a:rPr>
              <a:t>正态噪声</a:t>
            </a:r>
            <a:r>
              <a:rPr lang="en-US" sz="2000" b="1" kern="0" dirty="0">
                <a:latin typeface="Times New Roman" panose="02020603050405020304" pitchFamily="18" charset="0"/>
                <a:ea typeface="微软雅黑" panose="020B0503020204020204" pitchFamily="34" charset="-122"/>
              </a:rPr>
              <a:t>)</a:t>
            </a:r>
            <a:r>
              <a:rPr lang="zh-CN" altLang="en-US" sz="2000" kern="0" dirty="0">
                <a:uFillTx/>
                <a:latin typeface="Times New Roman" panose="02020603050405020304" pitchFamily="18" charset="0"/>
                <a:ea typeface="微软雅黑" panose="020B0503020204020204" pitchFamily="34" charset="-122"/>
                <a:cs typeface="黑体" panose="02010609060101010101" pitchFamily="49" charset="-122"/>
              </a:rPr>
              <a:t>：</a:t>
            </a:r>
            <a:r>
              <a:rPr sz="2000" kern="0" dirty="0" err="1">
                <a:uFillTx/>
                <a:latin typeface="Times New Roman" panose="02020603050405020304" pitchFamily="18" charset="0"/>
                <a:ea typeface="微软雅黑" panose="020B0503020204020204" pitchFamily="34" charset="-122"/>
                <a:cs typeface="黑体" panose="02010609060101010101" pitchFamily="49" charset="-122"/>
              </a:rPr>
              <a:t>通常是由电子电路中的随机波动引起的，或者由于传感器在低光照条件或高温环境下工作时产生的噪声</a:t>
            </a:r>
            <a:r>
              <a:rPr sz="2000" kern="0" dirty="0">
                <a:uFillTx/>
                <a:latin typeface="Times New Roman" panose="02020603050405020304" pitchFamily="18" charset="0"/>
                <a:ea typeface="微软雅黑" panose="020B0503020204020204" pitchFamily="34" charset="-122"/>
                <a:cs typeface="黑体" panose="02010609060101010101" pitchFamily="49" charset="-122"/>
              </a:rPr>
              <a:t>。</a:t>
            </a:r>
          </a:p>
          <a:p>
            <a:pPr marL="342900" indent="-342900" algn="just" eaLnBrk="1" latinLnBrk="1">
              <a:lnSpc>
                <a:spcPct val="160000"/>
              </a:lnSpc>
              <a:spcBef>
                <a:spcPts val="0"/>
              </a:spcBef>
              <a:buClr>
                <a:srgbClr val="FF0000"/>
              </a:buClr>
              <a:buSzTx/>
              <a:buFont typeface="Wingdings" panose="05000000000000000000" charset="0"/>
              <a:buChar char="l"/>
            </a:pPr>
            <a:r>
              <a:rPr sz="2000" b="1" kern="0" dirty="0" err="1">
                <a:uFillTx/>
                <a:latin typeface="Times New Roman" panose="02020603050405020304" pitchFamily="18" charset="0"/>
                <a:ea typeface="微软雅黑" panose="020B0503020204020204" pitchFamily="34" charset="-122"/>
                <a:cs typeface="黑体" panose="02010609060101010101" pitchFamily="49" charset="-122"/>
              </a:rPr>
              <a:t>瑞利噪声</a:t>
            </a:r>
            <a:r>
              <a:rPr lang="zh-CN" altLang="en-US" sz="2000" b="1" kern="0" dirty="0">
                <a:uFillTx/>
                <a:latin typeface="Times New Roman" panose="02020603050405020304" pitchFamily="18" charset="0"/>
                <a:ea typeface="微软雅黑" panose="020B0503020204020204" pitchFamily="34" charset="-122"/>
                <a:cs typeface="黑体" panose="02010609060101010101" pitchFamily="49" charset="-122"/>
              </a:rPr>
              <a:t>：</a:t>
            </a:r>
            <a:r>
              <a:rPr sz="2000" kern="0" dirty="0" err="1">
                <a:uFillTx/>
                <a:latin typeface="Times New Roman" panose="02020603050405020304" pitchFamily="18" charset="0"/>
                <a:ea typeface="微软雅黑" panose="020B0503020204020204" pitchFamily="34" charset="-122"/>
                <a:cs typeface="黑体" panose="02010609060101010101" pitchFamily="49" charset="-122"/>
              </a:rPr>
              <a:t>被用来描述图像中噪声的分布特性，它有助于模拟和分析图像中的随机波动现象</a:t>
            </a:r>
            <a:r>
              <a:rPr sz="2000" kern="0" dirty="0">
                <a:uFillTx/>
                <a:latin typeface="Times New Roman" panose="02020603050405020304" pitchFamily="18" charset="0"/>
                <a:ea typeface="微软雅黑" panose="020B0503020204020204" pitchFamily="34" charset="-122"/>
                <a:cs typeface="黑体" panose="02010609060101010101" pitchFamily="49" charset="-122"/>
              </a:rPr>
              <a:t>。</a:t>
            </a:r>
          </a:p>
          <a:p>
            <a:pPr marL="342900" indent="-342900" algn="just" eaLnBrk="1" latinLnBrk="1">
              <a:lnSpc>
                <a:spcPct val="160000"/>
              </a:lnSpc>
              <a:spcBef>
                <a:spcPts val="0"/>
              </a:spcBef>
              <a:buClr>
                <a:srgbClr val="FF0000"/>
              </a:buClr>
              <a:buSzTx/>
              <a:buFont typeface="Wingdings" panose="05000000000000000000" charset="0"/>
              <a:buChar char="l"/>
            </a:pPr>
            <a:r>
              <a:rPr sz="2000" b="1" kern="0" dirty="0" err="1">
                <a:uFillTx/>
                <a:latin typeface="Times New Roman" panose="02020603050405020304" pitchFamily="18" charset="0"/>
                <a:ea typeface="微软雅黑" panose="020B0503020204020204" pitchFamily="34" charset="-122"/>
                <a:cs typeface="黑体" panose="02010609060101010101" pitchFamily="49" charset="-122"/>
              </a:rPr>
              <a:t>伽马和指数分布</a:t>
            </a:r>
            <a:r>
              <a:rPr lang="zh-CN" altLang="en-US" sz="2000" b="1" kern="0" dirty="0">
                <a:uFillTx/>
                <a:latin typeface="Times New Roman" panose="02020603050405020304" pitchFamily="18" charset="0"/>
                <a:ea typeface="微软雅黑" panose="020B0503020204020204" pitchFamily="34" charset="-122"/>
                <a:cs typeface="黑体" panose="02010609060101010101" pitchFamily="49" charset="-122"/>
              </a:rPr>
              <a:t>：</a:t>
            </a:r>
            <a:r>
              <a:rPr sz="2000" kern="0" dirty="0" err="1">
                <a:uFillTx/>
                <a:latin typeface="Times New Roman" panose="02020603050405020304" pitchFamily="18" charset="0"/>
                <a:ea typeface="微软雅黑" panose="020B0503020204020204" pitchFamily="34" charset="-122"/>
                <a:cs typeface="黑体" panose="02010609060101010101" pitchFamily="49" charset="-122"/>
              </a:rPr>
              <a:t>是用于模拟激光成像系统中噪声的统计模型，这些模型能够捕捉到激光成像过程中特有的噪声特性</a:t>
            </a:r>
            <a:r>
              <a:rPr sz="2000" kern="0" dirty="0">
                <a:uFillTx/>
                <a:latin typeface="Times New Roman" panose="02020603050405020304" pitchFamily="18" charset="0"/>
                <a:ea typeface="微软雅黑" panose="020B0503020204020204" pitchFamily="34" charset="-122"/>
                <a:cs typeface="黑体" panose="02010609060101010101" pitchFamily="49" charset="-122"/>
              </a:rPr>
              <a:t>。</a:t>
            </a:r>
          </a:p>
          <a:p>
            <a:pPr marL="342900" indent="-342900" algn="just" eaLnBrk="1" latinLnBrk="1">
              <a:lnSpc>
                <a:spcPct val="160000"/>
              </a:lnSpc>
              <a:spcBef>
                <a:spcPts val="0"/>
              </a:spcBef>
              <a:buClr>
                <a:srgbClr val="FF0000"/>
              </a:buClr>
              <a:buSzTx/>
              <a:buFont typeface="Wingdings" panose="05000000000000000000" charset="0"/>
              <a:buChar char="l"/>
            </a:pPr>
            <a:r>
              <a:rPr sz="2000" b="1" kern="0" dirty="0" err="1">
                <a:uFillTx/>
                <a:latin typeface="Times New Roman" panose="02020603050405020304" pitchFamily="18" charset="0"/>
                <a:ea typeface="微软雅黑" panose="020B0503020204020204" pitchFamily="34" charset="-122"/>
                <a:cs typeface="黑体" panose="02010609060101010101" pitchFamily="49" charset="-122"/>
              </a:rPr>
              <a:t>均匀分布</a:t>
            </a:r>
            <a:r>
              <a:rPr lang="zh-CN" altLang="en-US" sz="2000" b="1" kern="0" dirty="0">
                <a:uFillTx/>
                <a:latin typeface="Times New Roman" panose="02020603050405020304" pitchFamily="18" charset="0"/>
                <a:ea typeface="微软雅黑" panose="020B0503020204020204" pitchFamily="34" charset="-122"/>
                <a:cs typeface="黑体" panose="02010609060101010101" pitchFamily="49" charset="-122"/>
              </a:rPr>
              <a:t>：</a:t>
            </a:r>
            <a:r>
              <a:rPr sz="2000" kern="0" dirty="0" err="1">
                <a:uFillTx/>
                <a:latin typeface="Times New Roman" panose="02020603050405020304" pitchFamily="18" charset="0"/>
                <a:ea typeface="微软雅黑" panose="020B0503020204020204" pitchFamily="34" charset="-122"/>
                <a:cs typeface="黑体" panose="02010609060101010101" pitchFamily="49" charset="-122"/>
              </a:rPr>
              <a:t>是随机数生成算法中的基础，它确保了生成的随机数在指定范围内均匀分布，这对于模拟和测试具有重要意义</a:t>
            </a:r>
            <a:r>
              <a:rPr sz="2000" kern="0" dirty="0">
                <a:uFillTx/>
                <a:latin typeface="Times New Roman" panose="02020603050405020304" pitchFamily="18" charset="0"/>
                <a:ea typeface="微软雅黑" panose="020B0503020204020204" pitchFamily="34" charset="-122"/>
                <a:cs typeface="黑体" panose="02010609060101010101" pitchFamily="49" charset="-122"/>
              </a:rPr>
              <a:t>。</a:t>
            </a:r>
          </a:p>
          <a:p>
            <a:pPr marL="342900" indent="-342900" algn="just" eaLnBrk="1" latinLnBrk="1">
              <a:lnSpc>
                <a:spcPct val="160000"/>
              </a:lnSpc>
              <a:spcBef>
                <a:spcPts val="0"/>
              </a:spcBef>
              <a:buClr>
                <a:srgbClr val="FF0000"/>
              </a:buClr>
              <a:buSzTx/>
              <a:buFont typeface="Wingdings" panose="05000000000000000000" charset="0"/>
              <a:buChar char="l"/>
            </a:pPr>
            <a:r>
              <a:rPr lang="zh-CN" altLang="en-US" sz="2000" b="1" kern="0" dirty="0">
                <a:uFillTx/>
                <a:latin typeface="Times New Roman" panose="02020603050405020304" pitchFamily="18" charset="0"/>
                <a:ea typeface="微软雅黑" panose="020B0503020204020204" pitchFamily="34" charset="-122"/>
                <a:cs typeface="黑体" panose="02010609060101010101" pitchFamily="49" charset="-122"/>
              </a:rPr>
              <a:t>脉冲</a:t>
            </a:r>
            <a:r>
              <a:rPr lang="en-US" altLang="zh-CN" sz="2000" b="1" kern="0" dirty="0">
                <a:uFillTx/>
                <a:latin typeface="Times New Roman" panose="02020603050405020304" pitchFamily="18" charset="0"/>
                <a:ea typeface="微软雅黑" panose="020B0503020204020204" pitchFamily="34" charset="-122"/>
                <a:cs typeface="黑体" panose="02010609060101010101" pitchFamily="49" charset="-122"/>
              </a:rPr>
              <a:t>/</a:t>
            </a:r>
            <a:r>
              <a:rPr lang="zh-CN" altLang="en-US" sz="2000" b="1" kern="0" dirty="0">
                <a:uFillTx/>
                <a:latin typeface="Times New Roman" panose="02020603050405020304" pitchFamily="18" charset="0"/>
                <a:ea typeface="微软雅黑" panose="020B0503020204020204" pitchFamily="34" charset="-122"/>
                <a:cs typeface="黑体" panose="02010609060101010101" pitchFamily="49" charset="-122"/>
              </a:rPr>
              <a:t>椒盐噪声</a:t>
            </a:r>
            <a:r>
              <a:rPr lang="zh-CN" altLang="en-US" sz="2000" kern="0" dirty="0">
                <a:uFillTx/>
                <a:latin typeface="Times New Roman" panose="02020603050405020304" pitchFamily="18" charset="0"/>
                <a:ea typeface="微软雅黑" panose="020B0503020204020204" pitchFamily="34" charset="-122"/>
                <a:cs typeface="黑体" panose="02010609060101010101" pitchFamily="49" charset="-122"/>
              </a:rPr>
              <a:t>：</a:t>
            </a:r>
            <a:r>
              <a:rPr sz="2000" kern="0" dirty="0" err="1">
                <a:uFillTx/>
                <a:latin typeface="Times New Roman" panose="02020603050405020304" pitchFamily="18" charset="0"/>
                <a:ea typeface="微软雅黑" panose="020B0503020204020204" pitchFamily="34" charset="-122"/>
                <a:cs typeface="黑体" panose="02010609060101010101" pitchFamily="49" charset="-122"/>
              </a:rPr>
              <a:t>是一种在图像中表现为随机出现的白点或黑点的噪声类型，它可能由成像设备中的瞬时故障或错误的操作引起</a:t>
            </a:r>
            <a:r>
              <a:rPr sz="2000" kern="0" dirty="0">
                <a:uFillTx/>
                <a:latin typeface="Times New Roman" panose="02020603050405020304" pitchFamily="18" charset="0"/>
                <a:ea typeface="微软雅黑" panose="020B0503020204020204" pitchFamily="34" charset="-122"/>
                <a:cs typeface="黑体" panose="02010609060101010101" pitchFamily="49" charset="-122"/>
              </a:rPr>
              <a:t>。</a:t>
            </a:r>
          </a:p>
          <a:p>
            <a:pPr algn="just" eaLnBrk="1" latinLnBrk="1">
              <a:lnSpc>
                <a:spcPct val="160000"/>
              </a:lnSpc>
              <a:spcBef>
                <a:spcPts val="0"/>
              </a:spcBef>
              <a:buClr>
                <a:srgbClr val="000000"/>
              </a:buClr>
              <a:buSzTx/>
              <a:buFont typeface="Wingdings" panose="05000000000000000000" charset="0"/>
            </a:pPr>
            <a:endParaRPr sz="1800" kern="0" dirty="0">
              <a:uFillTx/>
              <a:latin typeface="Times New Roman" panose="02020603050405020304" pitchFamily="18" charset="0"/>
              <a:ea typeface="微软雅黑" panose="020B0503020204020204" pitchFamily="34" charset="-122"/>
              <a:cs typeface="黑体" panose="02010609060101010101" pitchFamily="49" charset="-122"/>
            </a:endParaRPr>
          </a:p>
        </p:txBody>
      </p:sp>
      <p:sp>
        <p:nvSpPr>
          <p:cNvPr id="3" name="标题 2"/>
          <p:cNvSpPr>
            <a:spLocks noGrp="1"/>
          </p:cNvSpPr>
          <p:nvPr>
            <p:ph type="title"/>
          </p:nvPr>
        </p:nvSpPr>
        <p:spPr>
          <a:xfrm>
            <a:off x="372110" y="96835"/>
            <a:ext cx="8540750" cy="619108"/>
          </a:xfrm>
        </p:spPr>
        <p:txBody>
          <a:bodyPr/>
          <a:lstStyle/>
          <a:p>
            <a:r>
              <a:rPr lang="en-US" altLang="zh-CN" dirty="0"/>
              <a:t>2. </a:t>
            </a:r>
            <a:r>
              <a:rPr lang="zh-CN" altLang="en-US" dirty="0"/>
              <a:t>不同噪声的应用场景</a:t>
            </a:r>
          </a:p>
        </p:txBody>
      </p:sp>
      <p:sp>
        <p:nvSpPr>
          <p:cNvPr id="5" name="灯片编号占位符 3"/>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13</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72110" y="96835"/>
            <a:ext cx="8540750" cy="619108"/>
          </a:xfrm>
        </p:spPr>
        <p:txBody>
          <a:bodyPr/>
          <a:lstStyle/>
          <a:p>
            <a:r>
              <a:rPr lang="en-US" altLang="zh-CN" dirty="0"/>
              <a:t>2. </a:t>
            </a:r>
            <a:r>
              <a:rPr lang="zh-CN" altLang="en-US" dirty="0"/>
              <a:t>一些重要的噪声概率密度函数</a:t>
            </a:r>
          </a:p>
        </p:txBody>
      </p:sp>
      <p:sp>
        <p:nvSpPr>
          <p:cNvPr id="5" name="文本框 4"/>
          <p:cNvSpPr txBox="1"/>
          <p:nvPr/>
        </p:nvSpPr>
        <p:spPr>
          <a:xfrm>
            <a:off x="539750" y="715645"/>
            <a:ext cx="4572000" cy="534035"/>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lang="zh-CN" altLang="en-US" sz="1800">
                <a:solidFill>
                  <a:schemeClr val="tx2"/>
                </a:solidFill>
                <a:uFillTx/>
                <a:latin typeface="Times New Roman" panose="02020603050405020304" pitchFamily="18" charset="0"/>
                <a:ea typeface="微软雅黑" panose="020B0503020204020204" pitchFamily="34" charset="-122"/>
                <a:sym typeface="+mn-ea"/>
              </a:rPr>
              <a:t>样本噪声图像和它们的直方图</a:t>
            </a:r>
          </a:p>
        </p:txBody>
      </p:sp>
      <p:grpSp>
        <p:nvGrpSpPr>
          <p:cNvPr id="9" name="组合 8"/>
          <p:cNvGrpSpPr/>
          <p:nvPr/>
        </p:nvGrpSpPr>
        <p:grpSpPr>
          <a:xfrm>
            <a:off x="539115" y="1508760"/>
            <a:ext cx="8180070" cy="2735580"/>
            <a:chOff x="736" y="2489"/>
            <a:chExt cx="12882" cy="4308"/>
          </a:xfrm>
        </p:grpSpPr>
        <p:pic>
          <p:nvPicPr>
            <p:cNvPr id="6" name="图片 5"/>
            <p:cNvPicPr>
              <a:picLocks noChangeAspect="1"/>
            </p:cNvPicPr>
            <p:nvPr/>
          </p:nvPicPr>
          <p:blipFill>
            <a:blip r:embed="rId2"/>
            <a:stretch>
              <a:fillRect/>
            </a:stretch>
          </p:blipFill>
          <p:spPr>
            <a:xfrm>
              <a:off x="736" y="2489"/>
              <a:ext cx="6453" cy="4309"/>
            </a:xfrm>
            <a:prstGeom prst="rect">
              <a:avLst/>
            </a:prstGeom>
          </p:spPr>
        </p:pic>
        <p:pic>
          <p:nvPicPr>
            <p:cNvPr id="7" name="图片 6"/>
            <p:cNvPicPr>
              <a:picLocks noChangeAspect="1"/>
            </p:cNvPicPr>
            <p:nvPr/>
          </p:nvPicPr>
          <p:blipFill>
            <a:blip r:embed="rId3"/>
            <a:stretch>
              <a:fillRect/>
            </a:stretch>
          </p:blipFill>
          <p:spPr>
            <a:xfrm>
              <a:off x="7200" y="2489"/>
              <a:ext cx="6419" cy="4309"/>
            </a:xfrm>
            <a:prstGeom prst="rect">
              <a:avLst/>
            </a:prstGeom>
          </p:spPr>
        </p:pic>
      </p:grpSp>
      <p:sp>
        <p:nvSpPr>
          <p:cNvPr id="10" name="文本框 9"/>
          <p:cNvSpPr txBox="1"/>
          <p:nvPr/>
        </p:nvSpPr>
        <p:spPr>
          <a:xfrm>
            <a:off x="467361" y="4364990"/>
            <a:ext cx="8252460" cy="1531620"/>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）高斯</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）瑞利</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）伽马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）指数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）均匀</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）椒盐</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latinLnBrk="1">
              <a:lnSpc>
                <a:spcPct val="160000"/>
              </a:lnSpc>
              <a:spcBef>
                <a:spcPts val="0"/>
              </a:spcBef>
              <a:buClr>
                <a:srgbClr val="000000"/>
              </a:buClr>
              <a:buSzTx/>
              <a:buFont typeface="Wingdings" panose="05000000000000000000" charset="0"/>
              <a:buChar char="Ø"/>
            </a:pPr>
            <a:r>
              <a:rPr sz="1800" kern="0" dirty="0" err="1">
                <a:uFillTx/>
                <a:latin typeface="Times New Roman" panose="02020603050405020304" pitchFamily="18" charset="0"/>
                <a:ea typeface="微软雅黑" panose="020B0503020204020204" pitchFamily="34" charset="-122"/>
                <a:cs typeface="黑体" panose="02010609060101010101" pitchFamily="49" charset="-122"/>
              </a:rPr>
              <a:t>噪声图像的直方图和它们的概率密度函数曲线对应相似</a:t>
            </a:r>
            <a:endParaRPr sz="1800" kern="0" dirty="0">
              <a:uFillTx/>
              <a:latin typeface="Times New Roman" panose="02020603050405020304" pitchFamily="18" charset="0"/>
              <a:ea typeface="微软雅黑" panose="020B0503020204020204" pitchFamily="34" charset="-122"/>
              <a:cs typeface="黑体" panose="02010609060101010101" pitchFamily="49" charset="-122"/>
            </a:endParaRPr>
          </a:p>
          <a:p>
            <a:pPr marL="285750" indent="-285750" algn="just" eaLnBrk="1" latinLnBrk="1">
              <a:lnSpc>
                <a:spcPct val="160000"/>
              </a:lnSpc>
              <a:spcBef>
                <a:spcPts val="0"/>
              </a:spcBef>
              <a:buClr>
                <a:srgbClr val="000000"/>
              </a:buClr>
              <a:buSzTx/>
              <a:buFont typeface="Wingdings" panose="05000000000000000000" charset="0"/>
              <a:buChar char="Ø"/>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前5种噪声的图像并没有显著不同，但直方</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图</a:t>
            </a:r>
            <a:r>
              <a:rPr sz="1800" kern="0" dirty="0">
                <a:uFillTx/>
                <a:latin typeface="Times New Roman" panose="02020603050405020304" pitchFamily="18" charset="0"/>
                <a:ea typeface="微软雅黑" panose="020B0503020204020204" pitchFamily="34" charset="-122"/>
                <a:cs typeface="黑体" panose="02010609060101010101" pitchFamily="49" charset="-122"/>
              </a:rPr>
              <a:t>具有明显的区别</a:t>
            </a:r>
          </a:p>
        </p:txBody>
      </p:sp>
      <p:sp>
        <p:nvSpPr>
          <p:cNvPr id="11" name="灯片编号占位符 3"/>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14</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72110" y="96835"/>
            <a:ext cx="8540750" cy="619108"/>
          </a:xfrm>
        </p:spPr>
        <p:txBody>
          <a:bodyPr/>
          <a:lstStyle/>
          <a:p>
            <a:r>
              <a:rPr lang="en-US" altLang="zh-CN" dirty="0"/>
              <a:t>2. </a:t>
            </a:r>
            <a:r>
              <a:rPr lang="zh-CN" altLang="en-US" dirty="0"/>
              <a:t>周期噪声</a:t>
            </a:r>
            <a:r>
              <a:rPr lang="en-US" altLang="zh-CN" dirty="0"/>
              <a:t> </a:t>
            </a:r>
          </a:p>
        </p:txBody>
      </p:sp>
      <p:sp>
        <p:nvSpPr>
          <p:cNvPr id="5" name="文本框 4"/>
          <p:cNvSpPr txBox="1"/>
          <p:nvPr/>
        </p:nvSpPr>
        <p:spPr>
          <a:xfrm>
            <a:off x="539750" y="764540"/>
            <a:ext cx="8051800" cy="4467633"/>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lang="zh-CN" altLang="en-US" sz="1800" b="1" dirty="0">
                <a:uFillTx/>
                <a:latin typeface="Times New Roman" panose="02020603050405020304" pitchFamily="18" charset="0"/>
                <a:ea typeface="微软雅黑" panose="020B0503020204020204" pitchFamily="34" charset="-122"/>
                <a:sym typeface="+mn-ea"/>
              </a:rPr>
              <a:t>周期噪声</a:t>
            </a:r>
            <a:r>
              <a:rPr lang="zh-CN" altLang="en-US" b="1" dirty="0">
                <a:latin typeface="Times New Roman" panose="02020603050405020304" pitchFamily="18" charset="0"/>
                <a:ea typeface="微软雅黑" panose="020B0503020204020204" pitchFamily="34" charset="-122"/>
                <a:sym typeface="+mn-ea"/>
              </a:rPr>
              <a:t>：</a:t>
            </a:r>
            <a:r>
              <a:rPr lang="zh-CN" altLang="en-US" sz="1800" dirty="0">
                <a:solidFill>
                  <a:schemeClr val="tx1"/>
                </a:solidFill>
                <a:uFillTx/>
                <a:latin typeface="Times New Roman" panose="02020603050405020304" pitchFamily="18" charset="0"/>
                <a:ea typeface="微软雅黑" panose="020B0503020204020204" pitchFamily="34" charset="-122"/>
                <a:sym typeface="+mn-ea"/>
              </a:rPr>
              <a:t>是在图像获取中从电力或者机电干扰中产生的，是一种空间依赖型的噪声，例如正弦噪声污染的图像</a:t>
            </a:r>
          </a:p>
          <a:p>
            <a:pPr algn="just" eaLnBrk="1" latinLnBrk="1">
              <a:lnSpc>
                <a:spcPct val="160000"/>
              </a:lnSpc>
              <a:spcBef>
                <a:spcPts val="0"/>
              </a:spcBef>
              <a:buClr>
                <a:srgbClr val="FF0000"/>
              </a:buClr>
              <a:buSzTx/>
              <a:buFont typeface="Wingdings" panose="05000000000000000000" charset="0"/>
            </a:pPr>
            <a:endParaRPr lang="zh-CN" altLang="en-US" sz="1800" dirty="0">
              <a:solidFill>
                <a:schemeClr val="tx1"/>
              </a:solidFill>
              <a:uFillTx/>
              <a:latin typeface="Times New Roman" panose="02020603050405020304" pitchFamily="18" charset="0"/>
              <a:ea typeface="微软雅黑" panose="020B0503020204020204" pitchFamily="34" charset="-122"/>
              <a:sym typeface="+mn-ea"/>
            </a:endParaRPr>
          </a:p>
          <a:p>
            <a:pPr algn="just" eaLnBrk="1" latinLnBrk="1">
              <a:lnSpc>
                <a:spcPct val="160000"/>
              </a:lnSpc>
              <a:spcBef>
                <a:spcPts val="0"/>
              </a:spcBef>
              <a:buClr>
                <a:srgbClr val="FF0000"/>
              </a:buClr>
              <a:buSzTx/>
              <a:buFont typeface="Wingdings" panose="05000000000000000000" charset="0"/>
            </a:pPr>
            <a:endParaRPr lang="zh-CN" altLang="en-US" sz="1800" dirty="0">
              <a:solidFill>
                <a:schemeClr val="tx1"/>
              </a:solidFill>
              <a:uFillTx/>
              <a:latin typeface="Times New Roman" panose="02020603050405020304" pitchFamily="18" charset="0"/>
              <a:ea typeface="微软雅黑" panose="020B0503020204020204" pitchFamily="34" charset="-122"/>
              <a:sym typeface="+mn-ea"/>
            </a:endParaRPr>
          </a:p>
          <a:p>
            <a:pPr algn="just" eaLnBrk="1" latinLnBrk="1">
              <a:lnSpc>
                <a:spcPct val="160000"/>
              </a:lnSpc>
              <a:spcBef>
                <a:spcPts val="0"/>
              </a:spcBef>
              <a:buClr>
                <a:srgbClr val="FF0000"/>
              </a:buClr>
              <a:buSzTx/>
              <a:buFont typeface="Wingdings" panose="05000000000000000000" charset="0"/>
            </a:pPr>
            <a:endParaRPr lang="zh-CN" altLang="en-US" sz="1800" dirty="0">
              <a:solidFill>
                <a:schemeClr val="tx1"/>
              </a:solidFill>
              <a:uFillTx/>
              <a:latin typeface="Times New Roman" panose="02020603050405020304" pitchFamily="18" charset="0"/>
              <a:ea typeface="微软雅黑" panose="020B0503020204020204" pitchFamily="34" charset="-122"/>
              <a:sym typeface="+mn-ea"/>
            </a:endParaRPr>
          </a:p>
          <a:p>
            <a:pPr algn="just" eaLnBrk="1" latinLnBrk="1">
              <a:lnSpc>
                <a:spcPct val="160000"/>
              </a:lnSpc>
              <a:spcBef>
                <a:spcPts val="0"/>
              </a:spcBef>
              <a:buClr>
                <a:srgbClr val="FF0000"/>
              </a:buClr>
              <a:buSzTx/>
              <a:buFont typeface="Wingdings" panose="05000000000000000000" charset="0"/>
            </a:pPr>
            <a:endParaRPr lang="zh-CN" altLang="en-US" sz="1800" dirty="0">
              <a:solidFill>
                <a:schemeClr val="tx1"/>
              </a:solidFill>
              <a:uFillTx/>
              <a:latin typeface="Times New Roman" panose="02020603050405020304" pitchFamily="18" charset="0"/>
              <a:ea typeface="微软雅黑" panose="020B0503020204020204" pitchFamily="34" charset="-122"/>
              <a:sym typeface="+mn-ea"/>
            </a:endParaRPr>
          </a:p>
          <a:p>
            <a:pPr algn="just" eaLnBrk="1" latinLnBrk="1">
              <a:lnSpc>
                <a:spcPct val="160000"/>
              </a:lnSpc>
              <a:spcBef>
                <a:spcPts val="0"/>
              </a:spcBef>
              <a:buClr>
                <a:srgbClr val="FF0000"/>
              </a:buClr>
              <a:buSzTx/>
              <a:buFont typeface="Wingdings" panose="05000000000000000000" charset="0"/>
            </a:pPr>
            <a:endParaRPr lang="zh-CN" altLang="en-US" sz="1800" dirty="0">
              <a:solidFill>
                <a:schemeClr val="tx1"/>
              </a:solidFill>
              <a:uFillTx/>
              <a:latin typeface="Times New Roman" panose="02020603050405020304" pitchFamily="18" charset="0"/>
              <a:ea typeface="微软雅黑" panose="020B0503020204020204" pitchFamily="34" charset="-122"/>
              <a:sym typeface="+mn-ea"/>
            </a:endParaRPr>
          </a:p>
          <a:p>
            <a:pPr algn="just" eaLnBrk="1" latinLnBrk="1">
              <a:lnSpc>
                <a:spcPct val="160000"/>
              </a:lnSpc>
              <a:spcBef>
                <a:spcPts val="0"/>
              </a:spcBef>
              <a:buClr>
                <a:srgbClr val="FF0000"/>
              </a:buClr>
              <a:buSzTx/>
              <a:buFont typeface="Wingdings" panose="05000000000000000000" charset="0"/>
            </a:pPr>
            <a:endParaRPr lang="zh-CN" altLang="en-US" sz="1800" dirty="0">
              <a:solidFill>
                <a:schemeClr val="tx1"/>
              </a:solidFill>
              <a:uFillTx/>
              <a:latin typeface="Times New Roman" panose="02020603050405020304" pitchFamily="18" charset="0"/>
              <a:ea typeface="微软雅黑" panose="020B0503020204020204" pitchFamily="34" charset="-122"/>
              <a:sym typeface="+mn-ea"/>
            </a:endParaRPr>
          </a:p>
          <a:p>
            <a:pPr algn="just" eaLnBrk="1" latinLnBrk="1">
              <a:lnSpc>
                <a:spcPct val="160000"/>
              </a:lnSpc>
              <a:spcBef>
                <a:spcPts val="0"/>
              </a:spcBef>
              <a:buClr>
                <a:srgbClr val="FF0000"/>
              </a:buClr>
              <a:buSzTx/>
              <a:buFont typeface="Wingdings" panose="05000000000000000000" charset="0"/>
            </a:pPr>
            <a:endParaRPr lang="zh-CN" altLang="en-US" sz="1800" dirty="0">
              <a:solidFill>
                <a:schemeClr val="tx1"/>
              </a:solidFill>
              <a:uFillTx/>
              <a:latin typeface="Times New Roman" panose="02020603050405020304" pitchFamily="18" charset="0"/>
              <a:ea typeface="微软雅黑" panose="020B0503020204020204" pitchFamily="34" charset="-122"/>
              <a:sym typeface="+mn-ea"/>
            </a:endParaRPr>
          </a:p>
          <a:p>
            <a:pPr algn="just" eaLnBrk="1" latinLnBrk="1">
              <a:lnSpc>
                <a:spcPct val="160000"/>
              </a:lnSpc>
              <a:spcBef>
                <a:spcPts val="0"/>
              </a:spcBef>
              <a:buClr>
                <a:srgbClr val="FF0000"/>
              </a:buClr>
              <a:buSzTx/>
              <a:buFont typeface="Wingdings" panose="05000000000000000000" charset="0"/>
            </a:pPr>
            <a:endParaRPr lang="zh-CN" altLang="en-US" sz="1800" dirty="0">
              <a:solidFill>
                <a:schemeClr val="tx1"/>
              </a:solidFill>
              <a:uFillTx/>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1331595" y="2060575"/>
            <a:ext cx="2872105" cy="2367280"/>
          </a:xfrm>
          <a:prstGeom prst="rect">
            <a:avLst/>
          </a:prstGeom>
        </p:spPr>
      </p:pic>
      <p:grpSp>
        <p:nvGrpSpPr>
          <p:cNvPr id="7" name="组合 6"/>
          <p:cNvGrpSpPr/>
          <p:nvPr/>
        </p:nvGrpSpPr>
        <p:grpSpPr>
          <a:xfrm>
            <a:off x="5220335" y="2060575"/>
            <a:ext cx="2881630" cy="3093720"/>
            <a:chOff x="5220335" y="2060575"/>
            <a:chExt cx="2881630" cy="3093720"/>
          </a:xfrm>
        </p:grpSpPr>
        <p:sp>
          <p:nvSpPr>
            <p:cNvPr id="10" name="文本框 9"/>
            <p:cNvSpPr txBox="1"/>
            <p:nvPr/>
          </p:nvSpPr>
          <p:spPr>
            <a:xfrm>
              <a:off x="5436235" y="4509135"/>
              <a:ext cx="2543810" cy="645160"/>
            </a:xfrm>
            <a:prstGeom prst="rect">
              <a:avLst/>
            </a:prstGeom>
            <a:noFill/>
          </p:spPr>
          <p:txBody>
            <a:bodyPr wrap="square" rtlCol="0" anchor="t">
              <a:spAutoFit/>
            </a:bodyPr>
            <a:lstStyle/>
            <a:p>
              <a:pPr algn="ctr"/>
              <a:r>
                <a:rPr lang="en-US">
                  <a:latin typeface="微软雅黑" panose="020B0503020204020204" pitchFamily="34" charset="-122"/>
                  <a:ea typeface="微软雅黑" panose="020B0503020204020204" pitchFamily="34" charset="-122"/>
                  <a:cs typeface="微软雅黑" panose="020B0503020204020204" pitchFamily="34" charset="-122"/>
                  <a:sym typeface="+mn-ea"/>
                </a:rPr>
                <a:t> </a:t>
              </a:r>
              <a:r>
                <a:rPr>
                  <a:latin typeface="微软雅黑" panose="020B0503020204020204" pitchFamily="34" charset="-122"/>
                  <a:ea typeface="微软雅黑" panose="020B0503020204020204" pitchFamily="34" charset="-122"/>
                  <a:cs typeface="微软雅黑" panose="020B0503020204020204" pitchFamily="34" charset="-122"/>
                  <a:sym typeface="+mn-ea"/>
                </a:rPr>
                <a:t>(b)显示了由正弦波引起的两个共轭冲激的谱</a:t>
              </a:r>
              <a:endParaRPr>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5220335" y="2060575"/>
              <a:ext cx="2881630" cy="2395855"/>
            </a:xfrm>
            <a:prstGeom prst="rect">
              <a:avLst/>
            </a:prstGeom>
          </p:spPr>
        </p:pic>
      </p:grpSp>
      <p:sp>
        <p:nvSpPr>
          <p:cNvPr id="11" name="文本框 10"/>
          <p:cNvSpPr txBox="1"/>
          <p:nvPr/>
        </p:nvSpPr>
        <p:spPr>
          <a:xfrm>
            <a:off x="1147445" y="4647565"/>
            <a:ext cx="3241040" cy="368300"/>
          </a:xfrm>
          <a:prstGeom prst="rect">
            <a:avLst/>
          </a:prstGeom>
          <a:noFill/>
        </p:spPr>
        <p:txBody>
          <a:bodyPr wrap="square" rtlCol="0" anchor="t">
            <a:spAutoFit/>
          </a:bodyPr>
          <a:lstStyle/>
          <a:p>
            <a:r>
              <a:rPr>
                <a:latin typeface="微软雅黑" panose="020B0503020204020204" pitchFamily="34" charset="-122"/>
                <a:ea typeface="微软雅黑" panose="020B0503020204020204" pitchFamily="34" charset="-122"/>
                <a:cs typeface="微软雅黑" panose="020B0503020204020204" pitchFamily="34" charset="-122"/>
              </a:rPr>
              <a:t>(a)被加性正弦噪声污染的图像</a:t>
            </a:r>
            <a:r>
              <a:rPr lang="en-US">
                <a:latin typeface="微软雅黑" panose="020B0503020204020204" pitchFamily="34" charset="-122"/>
                <a:ea typeface="微软雅黑" panose="020B0503020204020204" pitchFamily="34" charset="-122"/>
                <a:cs typeface="微软雅黑" panose="020B0503020204020204" pitchFamily="34" charset="-122"/>
              </a:rPr>
              <a:t>     </a:t>
            </a:r>
            <a:endParaRPr>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灯片编号占位符 3"/>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15</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12" name="文本框 11"/>
          <p:cNvSpPr txBox="1"/>
          <p:nvPr/>
        </p:nvSpPr>
        <p:spPr>
          <a:xfrm>
            <a:off x="481647" y="5409125"/>
            <a:ext cx="4572000" cy="479490"/>
          </a:xfrm>
          <a:prstGeom prst="rect">
            <a:avLst/>
          </a:prstGeom>
          <a:noFill/>
        </p:spPr>
        <p:txBody>
          <a:bodyPr wrap="square">
            <a:spAutoFit/>
          </a:bodyPr>
          <a:lstStyle/>
          <a:p>
            <a:pPr algn="just" eaLnBrk="1" latinLnBrk="1">
              <a:lnSpc>
                <a:spcPct val="160000"/>
              </a:lnSpc>
              <a:spcBef>
                <a:spcPts val="0"/>
              </a:spcBef>
              <a:buClr>
                <a:srgbClr val="000000"/>
              </a:buClr>
              <a:buSzTx/>
            </a:pPr>
            <a:r>
              <a:rPr lang="zh-CN" altLang="en-US" sz="1800" kern="0" dirty="0">
                <a:solidFill>
                  <a:schemeClr val="tx2">
                    <a:lumMod val="60000"/>
                    <a:lumOff val="40000"/>
                  </a:schemeClr>
                </a:solidFill>
                <a:uFillTx/>
                <a:latin typeface="Times New Roman" panose="02020603050405020304" pitchFamily="18" charset="0"/>
                <a:ea typeface="微软雅黑" panose="020B0503020204020204" pitchFamily="34" charset="-122"/>
                <a:cs typeface="黑体" panose="02010609060101010101" pitchFamily="49" charset="-122"/>
                <a:sym typeface="+mn-ea"/>
              </a:rPr>
              <a:t>周期噪声可以通过频率域滤波显著减少</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72110" y="96835"/>
            <a:ext cx="8540750" cy="619108"/>
          </a:xfrm>
        </p:spPr>
        <p:txBody>
          <a:bodyPr/>
          <a:lstStyle/>
          <a:p>
            <a:r>
              <a:rPr lang="en-US" altLang="zh-CN" dirty="0"/>
              <a:t>2. </a:t>
            </a:r>
            <a:r>
              <a:rPr lang="zh-CN" altLang="en-US" dirty="0"/>
              <a:t>噪声估计参数</a:t>
            </a:r>
          </a:p>
        </p:txBody>
      </p:sp>
      <p:sp>
        <p:nvSpPr>
          <p:cNvPr id="5" name="文本框 4"/>
          <p:cNvSpPr txBox="1"/>
          <p:nvPr/>
        </p:nvSpPr>
        <p:spPr>
          <a:xfrm>
            <a:off x="467360" y="764540"/>
            <a:ext cx="8051800" cy="1889760"/>
          </a:xfrm>
          <a:prstGeom prst="rect">
            <a:avLst/>
          </a:prstGeom>
          <a:noFill/>
        </p:spPr>
        <p:txBody>
          <a:bodyPr wrap="square" rtlCol="0" anchor="t">
            <a:spAutoFit/>
          </a:bodyPr>
          <a:lstStyle/>
          <a:p>
            <a:pPr marL="342900" indent="-342900" algn="just" eaLnBrk="1" latinLnBrk="1">
              <a:lnSpc>
                <a:spcPct val="130000"/>
              </a:lnSpc>
              <a:spcBef>
                <a:spcPts val="0"/>
              </a:spcBef>
              <a:buClr>
                <a:srgbClr val="FF0000"/>
              </a:buClr>
              <a:buSzTx/>
              <a:buFont typeface="Wingdings" panose="05000000000000000000" charset="0"/>
              <a:buChar char="l"/>
            </a:pPr>
            <a:r>
              <a:rPr sz="1800" kern="0" dirty="0">
                <a:solidFill>
                  <a:schemeClr val="tx1"/>
                </a:solidFill>
                <a:uFillTx/>
                <a:latin typeface="Times New Roman" panose="02020603050405020304" pitchFamily="18" charset="0"/>
                <a:ea typeface="微软雅黑" panose="020B0503020204020204" pitchFamily="34" charset="-122"/>
                <a:cs typeface="黑体" panose="02010609060101010101" pitchFamily="49" charset="-122"/>
                <a:sym typeface="+mn-ea"/>
              </a:rPr>
              <a:t>周期噪声的参数可以通过检测</a:t>
            </a:r>
            <a:r>
              <a:rPr lang="zh-CN" sz="1800" kern="0" dirty="0">
                <a:solidFill>
                  <a:schemeClr val="tx1"/>
                </a:solidFill>
                <a:uFillTx/>
                <a:latin typeface="Times New Roman" panose="02020603050405020304" pitchFamily="18" charset="0"/>
                <a:ea typeface="微软雅黑" panose="020B0503020204020204" pitchFamily="34" charset="-122"/>
                <a:cs typeface="黑体" panose="02010609060101010101" pitchFamily="49" charset="-122"/>
                <a:sym typeface="+mn-ea"/>
              </a:rPr>
              <a:t>图像</a:t>
            </a:r>
            <a:r>
              <a:rPr sz="1800" kern="0" dirty="0">
                <a:solidFill>
                  <a:schemeClr val="tx1"/>
                </a:solidFill>
                <a:uFillTx/>
                <a:latin typeface="Times New Roman" panose="02020603050405020304" pitchFamily="18" charset="0"/>
                <a:ea typeface="微软雅黑" panose="020B0503020204020204" pitchFamily="34" charset="-122"/>
                <a:cs typeface="黑体" panose="02010609060101010101" pitchFamily="49" charset="-122"/>
                <a:sym typeface="+mn-ea"/>
              </a:rPr>
              <a:t>的傅立叶谱来进行估计。</a:t>
            </a:r>
          </a:p>
          <a:p>
            <a:pPr marL="342900" indent="-342900" algn="just" eaLnBrk="1" latinLnBrk="1">
              <a:lnSpc>
                <a:spcPct val="130000"/>
              </a:lnSpc>
              <a:spcBef>
                <a:spcPts val="0"/>
              </a:spcBef>
              <a:buClr>
                <a:srgbClr val="FF0000"/>
              </a:buClr>
              <a:buSzTx/>
              <a:buFont typeface="Wingdings" panose="05000000000000000000" charset="0"/>
              <a:buChar char="l"/>
            </a:pPr>
            <a:r>
              <a:rPr sz="1800" kern="0" dirty="0">
                <a:solidFill>
                  <a:schemeClr val="tx1"/>
                </a:solidFill>
                <a:uFillTx/>
                <a:latin typeface="Times New Roman" panose="02020603050405020304" pitchFamily="18" charset="0"/>
                <a:ea typeface="微软雅黑" panose="020B0503020204020204" pitchFamily="34" charset="-122"/>
                <a:cs typeface="黑体" panose="02010609060101010101" pitchFamily="49" charset="-122"/>
                <a:sym typeface="+mn-ea"/>
              </a:rPr>
              <a:t>噪声PDF的参数一般可以从传感器的技术说明中得到，但对于特殊的成像装置常常有必要去估计这些参数。</a:t>
            </a:r>
          </a:p>
          <a:p>
            <a:pPr marL="342900" indent="-342900" algn="just" eaLnBrk="1" latinLnBrk="1">
              <a:lnSpc>
                <a:spcPct val="130000"/>
              </a:lnSpc>
              <a:spcBef>
                <a:spcPts val="0"/>
              </a:spcBef>
              <a:buClr>
                <a:srgbClr val="FF0000"/>
              </a:buClr>
              <a:buSzTx/>
              <a:buFont typeface="Wingdings" panose="05000000000000000000" charset="0"/>
              <a:buChar char="l"/>
            </a:pPr>
            <a:r>
              <a:rPr sz="1800" kern="0" dirty="0" err="1">
                <a:solidFill>
                  <a:schemeClr val="tx1"/>
                </a:solidFill>
                <a:uFillTx/>
                <a:latin typeface="Times New Roman" panose="02020603050405020304" pitchFamily="18" charset="0"/>
                <a:ea typeface="微软雅黑" panose="020B0503020204020204" pitchFamily="34" charset="-122"/>
                <a:cs typeface="黑体" panose="02010609060101010101" pitchFamily="49" charset="-122"/>
                <a:sym typeface="+mn-ea"/>
              </a:rPr>
              <a:t>当只</a:t>
            </a:r>
            <a:r>
              <a:rPr lang="zh-CN" altLang="en-US" kern="0" dirty="0">
                <a:latin typeface="Times New Roman" panose="02020603050405020304" pitchFamily="18" charset="0"/>
                <a:ea typeface="微软雅黑" panose="020B0503020204020204" pitchFamily="34" charset="-122"/>
                <a:cs typeface="黑体" panose="02010609060101010101" pitchFamily="49" charset="-122"/>
                <a:sym typeface="+mn-ea"/>
              </a:rPr>
              <a:t>能使用</a:t>
            </a:r>
            <a:r>
              <a:rPr sz="1800" kern="0" dirty="0" err="1">
                <a:solidFill>
                  <a:schemeClr val="tx1"/>
                </a:solidFill>
                <a:uFillTx/>
                <a:latin typeface="Times New Roman" panose="02020603050405020304" pitchFamily="18" charset="0"/>
                <a:ea typeface="微软雅黑" panose="020B0503020204020204" pitchFamily="34" charset="-122"/>
                <a:cs typeface="黑体" panose="02010609060101010101" pitchFamily="49" charset="-122"/>
                <a:sym typeface="+mn-ea"/>
              </a:rPr>
              <a:t>传感器产生的图像时，可</a:t>
            </a:r>
            <a:r>
              <a:rPr lang="zh-CN" altLang="en-US" sz="1800" kern="0" dirty="0">
                <a:solidFill>
                  <a:schemeClr val="tx1"/>
                </a:solidFill>
                <a:uFillTx/>
                <a:latin typeface="Times New Roman" panose="02020603050405020304" pitchFamily="18" charset="0"/>
                <a:ea typeface="微软雅黑" panose="020B0503020204020204" pitchFamily="34" charset="-122"/>
                <a:cs typeface="黑体" panose="02010609060101010101" pitchFamily="49" charset="-122"/>
                <a:sym typeface="+mn-ea"/>
              </a:rPr>
              <a:t>尝试从</a:t>
            </a:r>
            <a:r>
              <a:rPr sz="1800" kern="0" dirty="0" err="1">
                <a:solidFill>
                  <a:schemeClr val="tx1"/>
                </a:solidFill>
                <a:uFillTx/>
                <a:latin typeface="Times New Roman" panose="02020603050405020304" pitchFamily="18" charset="0"/>
                <a:ea typeface="微软雅黑" panose="020B0503020204020204" pitchFamily="34" charset="-122"/>
                <a:cs typeface="黑体" panose="02010609060101010101" pitchFamily="49" charset="-122"/>
                <a:sym typeface="+mn-ea"/>
              </a:rPr>
              <a:t>恒定灰度值的一小部分图像估计PDF的参数</a:t>
            </a:r>
            <a:r>
              <a:rPr sz="1800" kern="0" dirty="0">
                <a:solidFill>
                  <a:schemeClr val="tx1"/>
                </a:solidFill>
                <a:uFillTx/>
                <a:latin typeface="Times New Roman" panose="02020603050405020304" pitchFamily="18" charset="0"/>
                <a:ea typeface="微软雅黑" panose="020B0503020204020204" pitchFamily="34" charset="-122"/>
                <a:cs typeface="黑体" panose="02010609060101010101" pitchFamily="49" charset="-122"/>
                <a:sym typeface="+mn-ea"/>
              </a:rPr>
              <a:t>。</a:t>
            </a:r>
          </a:p>
        </p:txBody>
      </p:sp>
      <p:grpSp>
        <p:nvGrpSpPr>
          <p:cNvPr id="2" name="组合 1"/>
          <p:cNvGrpSpPr/>
          <p:nvPr/>
        </p:nvGrpSpPr>
        <p:grpSpPr>
          <a:xfrm>
            <a:off x="1278255" y="2654300"/>
            <a:ext cx="6903085" cy="2532380"/>
            <a:chOff x="1278255" y="2654300"/>
            <a:chExt cx="6903085" cy="2532380"/>
          </a:xfrm>
        </p:grpSpPr>
        <p:pic>
          <p:nvPicPr>
            <p:cNvPr id="6" name="图片 5"/>
            <p:cNvPicPr>
              <a:picLocks noChangeAspect="1"/>
            </p:cNvPicPr>
            <p:nvPr/>
          </p:nvPicPr>
          <p:blipFill>
            <a:blip r:embed="rId3"/>
            <a:stretch>
              <a:fillRect/>
            </a:stretch>
          </p:blipFill>
          <p:spPr>
            <a:xfrm>
              <a:off x="1278255" y="2654300"/>
              <a:ext cx="6430010" cy="2152015"/>
            </a:xfrm>
            <a:prstGeom prst="rect">
              <a:avLst/>
            </a:prstGeom>
          </p:spPr>
        </p:pic>
        <p:sp>
          <p:nvSpPr>
            <p:cNvPr id="7" name="文本框 6"/>
            <p:cNvSpPr txBox="1"/>
            <p:nvPr/>
          </p:nvSpPr>
          <p:spPr>
            <a:xfrm>
              <a:off x="1278255" y="4652645"/>
              <a:ext cx="6903085" cy="534035"/>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sz="1800" kern="0" dirty="0">
                  <a:uFillTx/>
                  <a:latin typeface="Times New Roman" panose="02020603050405020304" pitchFamily="18" charset="0"/>
                  <a:ea typeface="微软雅黑" panose="020B0503020204020204" pitchFamily="34" charset="-122"/>
                  <a:cs typeface="黑体" panose="02010609060101010101" pitchFamily="49" charset="-122"/>
                </a:rPr>
                <a:t>使用小条带计算得到的直方图(a)高斯;(b)瑞利;(c)均匀噪声图像</a:t>
              </a:r>
            </a:p>
          </p:txBody>
        </p:sp>
      </p:grpSp>
      <p:grpSp>
        <p:nvGrpSpPr>
          <p:cNvPr id="8" name="组合 7"/>
          <p:cNvGrpSpPr/>
          <p:nvPr/>
        </p:nvGrpSpPr>
        <p:grpSpPr>
          <a:xfrm>
            <a:off x="1403985" y="5156835"/>
            <a:ext cx="6903085" cy="1109980"/>
            <a:chOff x="1403985" y="5156835"/>
            <a:chExt cx="6903085" cy="1109980"/>
          </a:xfrm>
        </p:grpSpPr>
        <p:graphicFrame>
          <p:nvGraphicFramePr>
            <p:cNvPr id="9" name="对象 8"/>
            <p:cNvGraphicFramePr/>
            <p:nvPr/>
          </p:nvGraphicFramePr>
          <p:xfrm>
            <a:off x="2052955" y="5161915"/>
            <a:ext cx="2021840" cy="704850"/>
          </p:xfrm>
          <a:graphic>
            <a:graphicData uri="http://schemas.openxmlformats.org/presentationml/2006/ole">
              <mc:AlternateContent xmlns:mc="http://schemas.openxmlformats.org/markup-compatibility/2006">
                <mc:Choice xmlns:v="urn:schemas-microsoft-com:vml" Requires="v">
                  <p:oleObj spid="_x0000_s8206" r:id="rId4" imgW="2023110" imgH="659130" progId="Equation.DSMT4">
                    <p:embed/>
                  </p:oleObj>
                </mc:Choice>
                <mc:Fallback>
                  <p:oleObj r:id="rId4" imgW="2023110" imgH="659130" progId="Equation.DSMT4">
                    <p:embed/>
                    <p:pic>
                      <p:nvPicPr>
                        <p:cNvPr id="0" name="图片 11"/>
                        <p:cNvPicPr/>
                        <p:nvPr/>
                      </p:nvPicPr>
                      <p:blipFill>
                        <a:blip r:embed="rId5"/>
                        <a:stretch>
                          <a:fillRect/>
                        </a:stretch>
                      </p:blipFill>
                      <p:spPr>
                        <a:xfrm>
                          <a:off x="2052955" y="5161915"/>
                          <a:ext cx="2021840" cy="70485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4572000" y="5156835"/>
            <a:ext cx="2678224" cy="705600"/>
          </p:xfrm>
          <a:graphic>
            <a:graphicData uri="http://schemas.openxmlformats.org/presentationml/2006/ole">
              <mc:AlternateContent xmlns:mc="http://schemas.openxmlformats.org/markup-compatibility/2006">
                <mc:Choice xmlns:v="urn:schemas-microsoft-com:vml" Requires="v">
                  <p:oleObj spid="_x0000_s8207" r:id="rId6" imgW="1948815" imgH="571500" progId="Equation.DSMT4">
                    <p:embed/>
                  </p:oleObj>
                </mc:Choice>
                <mc:Fallback>
                  <p:oleObj r:id="rId6" imgW="1948815" imgH="571500" progId="Equation.DSMT4">
                    <p:embed/>
                    <p:pic>
                      <p:nvPicPr>
                        <p:cNvPr id="0" name="图片 13"/>
                        <p:cNvPicPr/>
                        <p:nvPr/>
                      </p:nvPicPr>
                      <p:blipFill>
                        <a:blip r:embed="rId7"/>
                        <a:stretch>
                          <a:fillRect/>
                        </a:stretch>
                      </p:blipFill>
                      <p:spPr>
                        <a:xfrm>
                          <a:off x="4572000" y="5156835"/>
                          <a:ext cx="2678224" cy="705600"/>
                        </a:xfrm>
                        <a:prstGeom prst="rect">
                          <a:avLst/>
                        </a:prstGeom>
                      </p:spPr>
                    </p:pic>
                  </p:oleObj>
                </mc:Fallback>
              </mc:AlternateContent>
            </a:graphicData>
          </a:graphic>
        </p:graphicFrame>
        <p:sp>
          <p:nvSpPr>
            <p:cNvPr id="17" name="文本框 16"/>
            <p:cNvSpPr txBox="1"/>
            <p:nvPr/>
          </p:nvSpPr>
          <p:spPr>
            <a:xfrm>
              <a:off x="1403985" y="5732780"/>
              <a:ext cx="6903085" cy="534035"/>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其中</a:t>
              </a:r>
              <a:r>
                <a:rPr lang="en-US" altLang="zh-CN" sz="1800" i="1" kern="0" dirty="0">
                  <a:uFillTx/>
                  <a:latin typeface="Times New Roman" panose="02020603050405020304" pitchFamily="18" charset="0"/>
                  <a:ea typeface="微软雅黑" panose="020B0503020204020204" pitchFamily="34" charset="-122"/>
                  <a:cs typeface="黑体" panose="02010609060101010101" pitchFamily="49" charset="-122"/>
                </a:rPr>
                <a:t>z</a:t>
              </a:r>
              <a:r>
                <a:rPr lang="en-US" altLang="zh-CN" sz="1800" i="1" kern="0" baseline="-25000" dirty="0">
                  <a:uFillTx/>
                  <a:latin typeface="Times New Roman" panose="02020603050405020304" pitchFamily="18" charset="0"/>
                  <a:ea typeface="微软雅黑" panose="020B0503020204020204" pitchFamily="34" charset="-122"/>
                  <a:cs typeface="黑体" panose="02010609060101010101" pitchFamily="49" charset="-122"/>
                </a:rPr>
                <a:t>i</a:t>
              </a:r>
              <a:r>
                <a:rPr lang="zh-CN" altLang="en-US" sz="1800" kern="0" dirty="0">
                  <a:uFillTx/>
                  <a:latin typeface="Times New Roman" panose="02020603050405020304" pitchFamily="18" charset="0"/>
                  <a:ea typeface="微软雅黑" panose="020B0503020204020204" pitchFamily="34" charset="-122"/>
                  <a:cs typeface="黑体" panose="02010609060101010101" pitchFamily="49" charset="-122"/>
                </a:rPr>
                <a:t>值是像素的灰度值，</a:t>
              </a:r>
              <a:r>
                <a:rPr lang="en-US" altLang="zh-CN" sz="1800" i="1" kern="0" dirty="0">
                  <a:uFillTx/>
                  <a:latin typeface="Times New Roman" panose="02020603050405020304" pitchFamily="18" charset="0"/>
                  <a:ea typeface="微软雅黑" panose="020B0503020204020204" pitchFamily="34" charset="-122"/>
                  <a:cs typeface="黑体" panose="02010609060101010101" pitchFamily="49" charset="-122"/>
                </a:rPr>
                <a:t>p</a:t>
              </a:r>
              <a:r>
                <a:rPr lang="en-US" altLang="zh-CN" sz="1800" i="1" kern="0" baseline="-25000" dirty="0">
                  <a:uFillTx/>
                  <a:latin typeface="Times New Roman" panose="02020603050405020304" pitchFamily="18" charset="0"/>
                  <a:ea typeface="微软雅黑" panose="020B0503020204020204" pitchFamily="34" charset="-122"/>
                  <a:cs typeface="黑体" panose="02010609060101010101" pitchFamily="49" charset="-122"/>
                </a:rPr>
                <a:t>s</a:t>
              </a:r>
              <a:r>
                <a:rPr lang="zh-CN" altLang="en-US" sz="1800" kern="0" dirty="0">
                  <a:uFillTx/>
                  <a:latin typeface="Times New Roman" panose="02020603050405020304" pitchFamily="18" charset="0"/>
                  <a:ea typeface="微软雅黑" panose="020B0503020204020204" pitchFamily="34" charset="-122"/>
                  <a:cs typeface="黑体" panose="02010609060101010101" pitchFamily="49" charset="-122"/>
                </a:rPr>
                <a:t>（</a:t>
              </a:r>
              <a:r>
                <a:rPr lang="en-US" altLang="zh-CN" sz="1800" i="1" kern="0" dirty="0">
                  <a:uFillTx/>
                  <a:latin typeface="Times New Roman" panose="02020603050405020304" pitchFamily="18" charset="0"/>
                  <a:ea typeface="微软雅黑" panose="020B0503020204020204" pitchFamily="34" charset="-122"/>
                  <a:cs typeface="黑体" panose="02010609060101010101" pitchFamily="49" charset="-122"/>
                  <a:sym typeface="+mn-ea"/>
                </a:rPr>
                <a:t>z</a:t>
              </a:r>
              <a:r>
                <a:rPr lang="en-US" altLang="zh-CN" sz="1800" i="1" kern="0" baseline="-25000" dirty="0">
                  <a:uFillTx/>
                  <a:latin typeface="Times New Roman" panose="02020603050405020304" pitchFamily="18" charset="0"/>
                  <a:ea typeface="微软雅黑" panose="020B0503020204020204" pitchFamily="34" charset="-122"/>
                  <a:cs typeface="黑体" panose="02010609060101010101" pitchFamily="49" charset="-122"/>
                  <a:sym typeface="+mn-ea"/>
                </a:rPr>
                <a:t>i</a:t>
              </a:r>
              <a:r>
                <a:rPr lang="zh-CN" altLang="en-US" sz="1800" kern="0" dirty="0">
                  <a:uFillTx/>
                  <a:latin typeface="Times New Roman" panose="02020603050405020304" pitchFamily="18" charset="0"/>
                  <a:ea typeface="微软雅黑" panose="020B0503020204020204" pitchFamily="34" charset="-122"/>
                  <a:cs typeface="黑体" panose="02010609060101010101" pitchFamily="49" charset="-122"/>
                </a:rPr>
                <a:t>）表示相应的归一化直方图</a:t>
              </a:r>
            </a:p>
          </p:txBody>
        </p:sp>
      </p:grpSp>
      <p:sp>
        <p:nvSpPr>
          <p:cNvPr id="10" name="灯片编号占位符 3"/>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16</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dirty="0">
                <a:latin typeface="Times New Roman" panose="02020603050405020304" pitchFamily="18" charset="0"/>
                <a:ea typeface="+mn-ea"/>
                <a:cs typeface="+mn-cs"/>
              </a:rPr>
              <a:t>图像退化</a:t>
            </a:r>
            <a:r>
              <a:rPr lang="en-US" altLang="zh-CN" sz="2400" dirty="0">
                <a:latin typeface="Times New Roman" panose="02020603050405020304" pitchFamily="18" charset="0"/>
                <a:ea typeface="+mn-ea"/>
                <a:cs typeface="+mn-cs"/>
              </a:rPr>
              <a:t>/</a:t>
            </a:r>
            <a:r>
              <a:rPr lang="zh-CN" altLang="en-US" sz="2400"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dirty="0"/>
              <a:t>噪声模型</a:t>
            </a:r>
          </a:p>
          <a:p>
            <a:pPr marL="514350" indent="-514350">
              <a:buFont typeface="Arial" panose="020B0604020202020204" pitchFamily="34" charset="0"/>
              <a:buAutoNum type="arabicPeriod"/>
            </a:pPr>
            <a:r>
              <a:rPr lang="zh-CN" altLang="en-US" sz="2400" b="1" dirty="0"/>
              <a:t>只存在噪声的复原</a:t>
            </a:r>
            <a:r>
              <a:rPr lang="en-US" altLang="zh-CN" sz="2400" b="1" dirty="0"/>
              <a:t>——</a:t>
            </a:r>
            <a:r>
              <a:rPr lang="zh-CN" altLang="en-US" sz="2400" b="1" dirty="0"/>
              <a:t>空间滤波</a:t>
            </a:r>
          </a:p>
          <a:p>
            <a:pPr marL="514350" indent="-514350">
              <a:buFont typeface="Arial" panose="020B0604020202020204" pitchFamily="34" charset="0"/>
              <a:buAutoNum type="arabicPeriod"/>
            </a:pPr>
            <a:r>
              <a:rPr lang="zh-CN" altLang="en-US" sz="2400" dirty="0"/>
              <a:t>使用频率域滤波降低周期噪声</a:t>
            </a:r>
          </a:p>
          <a:p>
            <a:pPr marL="514350" indent="-514350">
              <a:buFont typeface="Arial" panose="020B0604020202020204" pitchFamily="34" charset="0"/>
              <a:buAutoNum type="arabicPeriod"/>
            </a:pPr>
            <a:r>
              <a:rPr lang="zh-CN" altLang="en-US" sz="2400" dirty="0"/>
              <a:t>线性位置不变退化</a:t>
            </a:r>
          </a:p>
          <a:p>
            <a:pPr marL="514350" indent="-514350">
              <a:buFont typeface="Arial" panose="020B0604020202020204" pitchFamily="34" charset="0"/>
              <a:buAutoNum type="arabicPeriod"/>
            </a:pPr>
            <a:r>
              <a:rPr lang="zh-CN" altLang="en-US" sz="2400" dirty="0"/>
              <a:t>估计退化函数</a:t>
            </a:r>
          </a:p>
          <a:p>
            <a:pPr marL="514350" indent="-514350">
              <a:buFont typeface="Arial" panose="020B0604020202020204" pitchFamily="34" charset="0"/>
              <a:buAutoNum type="arabicPeriod"/>
            </a:pPr>
            <a:r>
              <a:rPr lang="zh-CN" altLang="en-US" sz="2400" dirty="0"/>
              <a:t>逆滤波</a:t>
            </a:r>
          </a:p>
          <a:p>
            <a:pPr marL="514350" indent="-514350">
              <a:buFont typeface="Arial" panose="020B0604020202020204" pitchFamily="34" charset="0"/>
              <a:buAutoNum type="arabicPeriod"/>
            </a:pPr>
            <a:r>
              <a:rPr lang="zh-CN" altLang="en-US" sz="2400" dirty="0"/>
              <a:t>最小均方误差</a:t>
            </a:r>
            <a:r>
              <a:rPr lang="zh-CN" altLang="en-US" sz="2400" dirty="0">
                <a:sym typeface="+mn-ea"/>
              </a:rPr>
              <a:t>（维纳）</a:t>
            </a:r>
            <a:r>
              <a:rPr lang="zh-CN" altLang="en-US" sz="2400" dirty="0"/>
              <a:t>滤波</a:t>
            </a:r>
          </a:p>
          <a:p>
            <a:pPr marL="514350" indent="-514350">
              <a:buFont typeface="Arial" panose="020B0604020202020204" pitchFamily="34" charset="0"/>
              <a:buAutoNum type="arabicPeriod"/>
            </a:pPr>
            <a:r>
              <a:rPr lang="zh-CN" altLang="en-US" sz="2400" dirty="0"/>
              <a:t>约束最小二乘方滤波</a:t>
            </a:r>
          </a:p>
          <a:p>
            <a:pPr marL="514350" indent="-514350">
              <a:buFont typeface="Arial" panose="020B0604020202020204" pitchFamily="34" charset="0"/>
              <a:buAutoNum type="arabicPeriod"/>
            </a:pPr>
            <a:r>
              <a:rPr lang="zh-CN" altLang="en-US" sz="2400" dirty="0"/>
              <a:t>几何均值滤波</a:t>
            </a:r>
          </a:p>
          <a:p>
            <a:pPr marL="514350" indent="-514350">
              <a:buFont typeface="Arial" panose="020B0604020202020204" pitchFamily="34" charset="0"/>
              <a:buAutoNum type="arabicPeriod"/>
            </a:pPr>
            <a:r>
              <a:rPr lang="zh-CN" altLang="en-US" sz="2400" dirty="0"/>
              <a:t>由投影重建图像</a:t>
            </a:r>
            <a:endParaRPr lang="en-US" altLang="zh-CN" sz="2400"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17</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只存在噪声的复原</a:t>
            </a:r>
            <a:r>
              <a:rPr lang="en-US" altLang="zh-CN" dirty="0"/>
              <a:t>——</a:t>
            </a:r>
            <a:r>
              <a:rPr lang="zh-CN" altLang="en-US" dirty="0"/>
              <a:t>空间滤波</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18</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12" name="对象 11"/>
          <p:cNvGraphicFramePr/>
          <p:nvPr/>
        </p:nvGraphicFramePr>
        <p:xfrm>
          <a:off x="899160" y="1915795"/>
          <a:ext cx="3238500" cy="276225"/>
        </p:xfrm>
        <a:graphic>
          <a:graphicData uri="http://schemas.openxmlformats.org/presentationml/2006/ole">
            <mc:AlternateContent xmlns:mc="http://schemas.openxmlformats.org/markup-compatibility/2006">
              <mc:Choice xmlns:v="urn:schemas-microsoft-com:vml" Requires="v">
                <p:oleObj spid="_x0000_s9254" r:id="rId4" imgW="2070100" imgH="203200" progId="Equation.DSMT4">
                  <p:embed/>
                </p:oleObj>
              </mc:Choice>
              <mc:Fallback>
                <p:oleObj r:id="rId4" imgW="2070100" imgH="203200" progId="Equation.DSMT4">
                  <p:embed/>
                  <p:pic>
                    <p:nvPicPr>
                      <p:cNvPr id="0" name="图片 16"/>
                      <p:cNvPicPr/>
                      <p:nvPr/>
                    </p:nvPicPr>
                    <p:blipFill>
                      <a:blip r:embed="rId5"/>
                      <a:stretch>
                        <a:fillRect/>
                      </a:stretch>
                    </p:blipFill>
                    <p:spPr>
                      <a:xfrm>
                        <a:off x="899160" y="1915795"/>
                        <a:ext cx="3238500" cy="276225"/>
                      </a:xfrm>
                      <a:prstGeom prst="rect">
                        <a:avLst/>
                      </a:prstGeom>
                    </p:spPr>
                  </p:pic>
                </p:oleObj>
              </mc:Fallback>
            </mc:AlternateContent>
          </a:graphicData>
        </a:graphic>
      </p:graphicFrame>
      <p:graphicFrame>
        <p:nvGraphicFramePr>
          <p:cNvPr id="19" name="对象 18"/>
          <p:cNvGraphicFramePr/>
          <p:nvPr/>
        </p:nvGraphicFramePr>
        <p:xfrm>
          <a:off x="1043305" y="1399540"/>
          <a:ext cx="2891790" cy="280670"/>
        </p:xfrm>
        <a:graphic>
          <a:graphicData uri="http://schemas.openxmlformats.org/presentationml/2006/ole">
            <mc:AlternateContent xmlns:mc="http://schemas.openxmlformats.org/markup-compatibility/2006">
              <mc:Choice xmlns:v="urn:schemas-microsoft-com:vml" Requires="v">
                <p:oleObj spid="_x0000_s9255" r:id="rId6" imgW="1917065" imgH="203200" progId="Equation.DSMT4">
                  <p:embed/>
                </p:oleObj>
              </mc:Choice>
              <mc:Fallback>
                <p:oleObj r:id="rId6" imgW="1917065" imgH="203200" progId="Equation.DSMT4">
                  <p:embed/>
                  <p:pic>
                    <p:nvPicPr>
                      <p:cNvPr id="0" name="图片 20"/>
                      <p:cNvPicPr/>
                      <p:nvPr/>
                    </p:nvPicPr>
                    <p:blipFill>
                      <a:blip r:embed="rId7"/>
                      <a:stretch>
                        <a:fillRect/>
                      </a:stretch>
                    </p:blipFill>
                    <p:spPr>
                      <a:xfrm>
                        <a:off x="1043305" y="1399540"/>
                        <a:ext cx="2891790" cy="280670"/>
                      </a:xfrm>
                      <a:prstGeom prst="rect">
                        <a:avLst/>
                      </a:prstGeom>
                    </p:spPr>
                  </p:pic>
                </p:oleObj>
              </mc:Fallback>
            </mc:AlternateContent>
          </a:graphicData>
        </a:graphic>
      </p:graphicFrame>
      <p:sp>
        <p:nvSpPr>
          <p:cNvPr id="2" name="文本框 1"/>
          <p:cNvSpPr txBox="1"/>
          <p:nvPr/>
        </p:nvSpPr>
        <p:spPr>
          <a:xfrm>
            <a:off x="683260" y="908685"/>
            <a:ext cx="7414895" cy="5076825"/>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当一幅图像仅被加性噪声退化时，发生如下变化</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其中，噪声项通常是未知的。</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latinLnBrk="1">
              <a:lnSpc>
                <a:spcPct val="160000"/>
              </a:lnSpc>
              <a:spcBef>
                <a:spcPts val="0"/>
              </a:spcBef>
              <a:buClr>
                <a:srgbClr val="000000"/>
              </a:buClr>
              <a:buSzTx/>
              <a:buFont typeface="Wingdings" panose="05000000000000000000" charset="0"/>
              <a:buChar char="Ø"/>
            </a:pPr>
            <a:r>
              <a:rPr sz="1800" kern="0" dirty="0" err="1">
                <a:uFillTx/>
                <a:latin typeface="Times New Roman" panose="02020603050405020304" pitchFamily="18" charset="0"/>
                <a:ea typeface="微软雅黑" panose="020B0503020204020204" pitchFamily="34" charset="-122"/>
                <a:cs typeface="黑体" panose="02010609060101010101" pitchFamily="49" charset="-122"/>
              </a:rPr>
              <a:t>直接减去噪声是不现实的，因为噪声是随机的，我们并不确切地知道噪声</a:t>
            </a:r>
            <a:r>
              <a:rPr lang="zh-CN" altLang="en-US" sz="1800" kern="0" dirty="0">
                <a:uFillTx/>
                <a:latin typeface="Times New Roman" panose="02020603050405020304" pitchFamily="18" charset="0"/>
                <a:ea typeface="微软雅黑" panose="020B0503020204020204" pitchFamily="34" charset="-122"/>
                <a:cs typeface="黑体" panose="02010609060101010101" pitchFamily="49" charset="-122"/>
              </a:rPr>
              <a:t>位置及其</a:t>
            </a:r>
            <a:r>
              <a:rPr sz="1800" kern="0" dirty="0" err="1">
                <a:uFillTx/>
                <a:latin typeface="Times New Roman" panose="02020603050405020304" pitchFamily="18" charset="0"/>
                <a:ea typeface="微软雅黑" panose="020B0503020204020204" pitchFamily="34" charset="-122"/>
                <a:cs typeface="黑体" panose="02010609060101010101" pitchFamily="49" charset="-122"/>
              </a:rPr>
              <a:t>强度</a:t>
            </a:r>
            <a:r>
              <a:rPr sz="1800" kern="0" dirty="0">
                <a:uFillTx/>
                <a:latin typeface="Times New Roman" panose="02020603050405020304" pitchFamily="18" charset="0"/>
                <a:ea typeface="微软雅黑" panose="020B0503020204020204" pitchFamily="34" charset="-122"/>
                <a:cs typeface="黑体" panose="02010609060101010101" pitchFamily="49" charset="-122"/>
              </a:rPr>
              <a:t>。</a:t>
            </a:r>
          </a:p>
          <a:p>
            <a:pPr marL="285750" indent="-285750" algn="just" eaLnBrk="1" latinLnBrk="1">
              <a:lnSpc>
                <a:spcPct val="160000"/>
              </a:lnSpc>
              <a:spcBef>
                <a:spcPts val="0"/>
              </a:spcBef>
              <a:buClr>
                <a:srgbClr val="000000"/>
              </a:buClr>
              <a:buSzTx/>
              <a:buFont typeface="Wingdings" panose="05000000000000000000" charset="0"/>
              <a:buChar char="Ø"/>
            </a:pPr>
            <a:endParaRPr sz="1800" kern="0" dirty="0">
              <a:uFillTx/>
              <a:latin typeface="Times New Roman" panose="02020603050405020304" pitchFamily="18" charset="0"/>
              <a:ea typeface="微软雅黑" panose="020B0503020204020204" pitchFamily="34" charset="-122"/>
              <a:cs typeface="黑体" panose="02010609060101010101" pitchFamily="49" charset="-122"/>
            </a:endParaRPr>
          </a:p>
          <a:p>
            <a:pPr marL="285750" indent="-285750" algn="just" eaLnBrk="1" latinLnBrk="1">
              <a:lnSpc>
                <a:spcPct val="160000"/>
              </a:lnSpc>
              <a:spcBef>
                <a:spcPts val="0"/>
              </a:spcBef>
              <a:buClr>
                <a:srgbClr val="000000"/>
              </a:buClr>
              <a:buSzTx/>
              <a:buFont typeface="Wingdings" panose="05000000000000000000" charset="0"/>
              <a:buChar char="Ø"/>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如果是周期噪声，有可能在频率域将周期噪声和图像本身分离开，从而减去噪声的频率分量，实现图像的去噪复原。</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对象 4"/>
          <p:cNvGraphicFramePr/>
          <p:nvPr/>
        </p:nvGraphicFramePr>
        <p:xfrm>
          <a:off x="5331460" y="1917065"/>
          <a:ext cx="2583180" cy="276225"/>
        </p:xfrm>
        <a:graphic>
          <a:graphicData uri="http://schemas.openxmlformats.org/presentationml/2006/ole">
            <mc:AlternateContent xmlns:mc="http://schemas.openxmlformats.org/markup-compatibility/2006">
              <mc:Choice xmlns:v="urn:schemas-microsoft-com:vml" Requires="v">
                <p:oleObj spid="_x0000_s9256" r:id="rId8" imgW="1651000" imgH="203200" progId="Equation.DSMT4">
                  <p:embed/>
                </p:oleObj>
              </mc:Choice>
              <mc:Fallback>
                <p:oleObj r:id="rId8" imgW="1651000" imgH="203200" progId="Equation.DSMT4">
                  <p:embed/>
                  <p:pic>
                    <p:nvPicPr>
                      <p:cNvPr id="0" name="图片 16"/>
                      <p:cNvPicPr/>
                      <p:nvPr/>
                    </p:nvPicPr>
                    <p:blipFill>
                      <a:blip r:embed="rId9"/>
                      <a:stretch>
                        <a:fillRect/>
                      </a:stretch>
                    </p:blipFill>
                    <p:spPr>
                      <a:xfrm>
                        <a:off x="5331460" y="1917065"/>
                        <a:ext cx="2583180" cy="276225"/>
                      </a:xfrm>
                      <a:prstGeom prst="rect">
                        <a:avLst/>
                      </a:prstGeom>
                    </p:spPr>
                  </p:pic>
                </p:oleObj>
              </mc:Fallback>
            </mc:AlternateContent>
          </a:graphicData>
        </a:graphic>
      </p:graphicFrame>
      <p:graphicFrame>
        <p:nvGraphicFramePr>
          <p:cNvPr id="7" name="对象 6"/>
          <p:cNvGraphicFramePr/>
          <p:nvPr/>
        </p:nvGraphicFramePr>
        <p:xfrm>
          <a:off x="5377180" y="1400810"/>
          <a:ext cx="2433320" cy="280670"/>
        </p:xfrm>
        <a:graphic>
          <a:graphicData uri="http://schemas.openxmlformats.org/presentationml/2006/ole">
            <mc:AlternateContent xmlns:mc="http://schemas.openxmlformats.org/markup-compatibility/2006">
              <mc:Choice xmlns:v="urn:schemas-microsoft-com:vml" Requires="v">
                <p:oleObj spid="_x0000_s9257" r:id="rId10" imgW="1612900" imgH="203200" progId="Equation.DSMT4">
                  <p:embed/>
                </p:oleObj>
              </mc:Choice>
              <mc:Fallback>
                <p:oleObj r:id="rId10" imgW="1612900" imgH="203200" progId="Equation.DSMT4">
                  <p:embed/>
                  <p:pic>
                    <p:nvPicPr>
                      <p:cNvPr id="0" name="图片 20"/>
                      <p:cNvPicPr/>
                      <p:nvPr/>
                    </p:nvPicPr>
                    <p:blipFill>
                      <a:blip r:embed="rId11"/>
                      <a:stretch>
                        <a:fillRect/>
                      </a:stretch>
                    </p:blipFill>
                    <p:spPr>
                      <a:xfrm>
                        <a:off x="5377180" y="1400810"/>
                        <a:ext cx="2433320" cy="280670"/>
                      </a:xfrm>
                      <a:prstGeom prst="rect">
                        <a:avLst/>
                      </a:prstGeom>
                    </p:spPr>
                  </p:pic>
                </p:oleObj>
              </mc:Fallback>
            </mc:AlternateContent>
          </a:graphicData>
        </a:graphic>
      </p:graphicFrame>
      <p:sp>
        <p:nvSpPr>
          <p:cNvPr id="27" name="左箭头 26"/>
          <p:cNvSpPr/>
          <p:nvPr/>
        </p:nvSpPr>
        <p:spPr>
          <a:xfrm rot="10800000">
            <a:off x="4283710" y="1557020"/>
            <a:ext cx="504825" cy="412115"/>
          </a:xfrm>
          <a:prstGeom prst="leftArrow">
            <a:avLst/>
          </a:prstGeom>
          <a:noFill/>
          <a:ln w="12700" cmpd="sng">
            <a:solidFill>
              <a:schemeClr val="tx1"/>
            </a:solidFill>
            <a:prstDash val="solid"/>
            <a:round/>
          </a:ln>
        </p:spPr>
        <p:txBody>
          <a:bodyPr/>
          <a:lstStyle/>
          <a:p>
            <a:endParaRPr lang="zh-CN" altLang="en-US"/>
          </a:p>
        </p:txBody>
      </p:sp>
      <p:graphicFrame>
        <p:nvGraphicFramePr>
          <p:cNvPr id="9" name="对象 8"/>
          <p:cNvGraphicFramePr/>
          <p:nvPr/>
        </p:nvGraphicFramePr>
        <p:xfrm>
          <a:off x="3203258" y="3762792"/>
          <a:ext cx="2595880" cy="387350"/>
        </p:xfrm>
        <a:graphic>
          <a:graphicData uri="http://schemas.openxmlformats.org/presentationml/2006/ole">
            <mc:AlternateContent xmlns:mc="http://schemas.openxmlformats.org/markup-compatibility/2006">
              <mc:Choice xmlns:v="urn:schemas-microsoft-com:vml" Requires="v">
                <p:oleObj spid="_x0000_s9258" r:id="rId12" imgW="1612900" imgH="203200" progId="Equation.DSMT4">
                  <p:embed/>
                </p:oleObj>
              </mc:Choice>
              <mc:Fallback>
                <p:oleObj r:id="rId12" imgW="1612900" imgH="203200" progId="Equation.DSMT4">
                  <p:embed/>
                  <p:pic>
                    <p:nvPicPr>
                      <p:cNvPr id="0" name="图片 20"/>
                      <p:cNvPicPr/>
                      <p:nvPr/>
                    </p:nvPicPr>
                    <p:blipFill>
                      <a:blip r:embed="rId13"/>
                      <a:stretch>
                        <a:fillRect/>
                      </a:stretch>
                    </p:blipFill>
                    <p:spPr>
                      <a:xfrm>
                        <a:off x="3203258" y="3762792"/>
                        <a:ext cx="2595880" cy="387350"/>
                      </a:xfrm>
                      <a:prstGeom prst="rect">
                        <a:avLst/>
                      </a:prstGeom>
                    </p:spPr>
                  </p:pic>
                </p:oleObj>
              </mc:Fallback>
            </mc:AlternateContent>
          </a:graphicData>
        </a:graphic>
      </p:graphicFrame>
      <p:graphicFrame>
        <p:nvGraphicFramePr>
          <p:cNvPr id="11" name="对象 10"/>
          <p:cNvGraphicFramePr/>
          <p:nvPr/>
        </p:nvGraphicFramePr>
        <p:xfrm>
          <a:off x="3203258" y="5300980"/>
          <a:ext cx="2657475" cy="387350"/>
        </p:xfrm>
        <a:graphic>
          <a:graphicData uri="http://schemas.openxmlformats.org/presentationml/2006/ole">
            <mc:AlternateContent xmlns:mc="http://schemas.openxmlformats.org/markup-compatibility/2006">
              <mc:Choice xmlns:v="urn:schemas-microsoft-com:vml" Requires="v">
                <p:oleObj spid="_x0000_s9259" r:id="rId14" imgW="1651000" imgH="203200" progId="Equation.DSMT4">
                  <p:embed/>
                </p:oleObj>
              </mc:Choice>
              <mc:Fallback>
                <p:oleObj r:id="rId14" imgW="1651000" imgH="203200" progId="Equation.DSMT4">
                  <p:embed/>
                  <p:pic>
                    <p:nvPicPr>
                      <p:cNvPr id="0" name="图片 20"/>
                      <p:cNvPicPr/>
                      <p:nvPr/>
                    </p:nvPicPr>
                    <p:blipFill>
                      <a:blip r:embed="rId15"/>
                      <a:stretch>
                        <a:fillRect/>
                      </a:stretch>
                    </p:blipFill>
                    <p:spPr>
                      <a:xfrm>
                        <a:off x="3203258" y="5300980"/>
                        <a:ext cx="2657475" cy="3873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只存在噪声的复原</a:t>
            </a:r>
            <a:r>
              <a:rPr lang="en-US" altLang="zh-CN" dirty="0"/>
              <a:t>——</a:t>
            </a:r>
            <a:r>
              <a:rPr lang="zh-CN" altLang="en-US" dirty="0"/>
              <a:t>空间滤波</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19</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2" name="文本框 1"/>
          <p:cNvSpPr txBox="1"/>
          <p:nvPr/>
        </p:nvSpPr>
        <p:spPr>
          <a:xfrm>
            <a:off x="683260" y="908685"/>
            <a:ext cx="7414895" cy="4416081"/>
          </a:xfrm>
          <a:prstGeom prst="rect">
            <a:avLst/>
          </a:prstGeom>
          <a:noFill/>
        </p:spPr>
        <p:txBody>
          <a:bodyPr wrap="square" rtlCol="0" anchor="t">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当仅有加性噪声时，可考虑空间滤波方法，</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利用图像相邻像素之间的的相似性</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，降低噪声的影响，甚至可以有效去除噪声。</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latinLnBrk="1">
              <a:lnSpc>
                <a:spcPct val="200000"/>
              </a:lnSpc>
              <a:spcBef>
                <a:spcPts val="0"/>
              </a:spcBef>
              <a:buClr>
                <a:srgbClr val="000000"/>
              </a:buClr>
              <a:buSzTx/>
              <a:buFont typeface="Wingdings" panose="05000000000000000000" charset="0"/>
              <a:buChar char="Ø"/>
            </a:pPr>
            <a:r>
              <a:rPr sz="2000" b="1" kern="0" dirty="0" err="1">
                <a:uFillTx/>
                <a:latin typeface="Times New Roman" panose="02020603050405020304" pitchFamily="18" charset="0"/>
                <a:ea typeface="微软雅黑" panose="020B0503020204020204" pitchFamily="34" charset="-122"/>
                <a:cs typeface="黑体" panose="02010609060101010101" pitchFamily="49" charset="-122"/>
              </a:rPr>
              <a:t>均值滤波</a:t>
            </a:r>
            <a:r>
              <a:rPr lang="zh-CN" altLang="en-US" sz="2000" b="1" kern="0" dirty="0">
                <a:uFillTx/>
                <a:latin typeface="Times New Roman" panose="02020603050405020304" pitchFamily="18" charset="0"/>
                <a:ea typeface="微软雅黑" panose="020B0503020204020204" pitchFamily="34" charset="-122"/>
                <a:cs typeface="黑体" panose="02010609060101010101" pitchFamily="49" charset="-122"/>
              </a:rPr>
              <a:t>：</a:t>
            </a:r>
            <a:r>
              <a:rPr sz="2000" kern="0" dirty="0" err="1">
                <a:uFillTx/>
                <a:latin typeface="Times New Roman" panose="02020603050405020304" pitchFamily="18" charset="0"/>
                <a:ea typeface="微软雅黑" panose="020B0503020204020204" pitchFamily="34" charset="-122"/>
                <a:cs typeface="黑体" panose="02010609060101010101" pitchFamily="49" charset="-122"/>
              </a:rPr>
              <a:t>算术</a:t>
            </a:r>
            <a:r>
              <a:rPr lang="zh-CN" sz="2000" kern="0" dirty="0">
                <a:uFillTx/>
                <a:latin typeface="Times New Roman" panose="02020603050405020304" pitchFamily="18" charset="0"/>
                <a:ea typeface="微软雅黑" panose="020B0503020204020204" pitchFamily="34" charset="-122"/>
                <a:cs typeface="黑体" panose="02010609060101010101" pitchFamily="49" charset="-122"/>
              </a:rPr>
              <a:t>平均</a:t>
            </a:r>
            <a:r>
              <a:rPr sz="2000" kern="0" dirty="0">
                <a:uFillTx/>
                <a:latin typeface="Times New Roman" panose="02020603050405020304" pitchFamily="18" charset="0"/>
                <a:ea typeface="微软雅黑" panose="020B0503020204020204" pitchFamily="34" charset="-122"/>
                <a:cs typeface="黑体" panose="02010609060101010101" pitchFamily="49" charset="-122"/>
              </a:rPr>
              <a:t>滤波器、几何均值滤波器、谐波</a:t>
            </a:r>
            <a:r>
              <a:rPr lang="zh-CN" sz="2000" kern="0" dirty="0">
                <a:uFillTx/>
                <a:latin typeface="Times New Roman" panose="02020603050405020304" pitchFamily="18" charset="0"/>
                <a:ea typeface="微软雅黑" panose="020B0503020204020204" pitchFamily="34" charset="-122"/>
                <a:cs typeface="黑体" panose="02010609060101010101" pitchFamily="49" charset="-122"/>
                <a:sym typeface="+mn-ea"/>
              </a:rPr>
              <a:t>平均</a:t>
            </a:r>
            <a:r>
              <a:rPr sz="2000" kern="0" dirty="0">
                <a:uFillTx/>
                <a:latin typeface="Times New Roman" panose="02020603050405020304" pitchFamily="18" charset="0"/>
                <a:ea typeface="微软雅黑" panose="020B0503020204020204" pitchFamily="34" charset="-122"/>
                <a:cs typeface="黑体" panose="02010609060101010101" pitchFamily="49" charset="-122"/>
              </a:rPr>
              <a:t>滤波器、</a:t>
            </a:r>
            <a:r>
              <a:rPr lang="zh-CN" sz="2000" kern="0" dirty="0">
                <a:uFillTx/>
                <a:latin typeface="Times New Roman" panose="02020603050405020304" pitchFamily="18" charset="0"/>
                <a:ea typeface="微软雅黑" panose="020B0503020204020204" pitchFamily="34" charset="-122"/>
                <a:cs typeface="黑体" panose="02010609060101010101" pitchFamily="49" charset="-122"/>
              </a:rPr>
              <a:t>反</a:t>
            </a:r>
            <a:r>
              <a:rPr sz="2000" kern="0" dirty="0">
                <a:uFillTx/>
                <a:latin typeface="Times New Roman" panose="02020603050405020304" pitchFamily="18" charset="0"/>
                <a:ea typeface="微软雅黑" panose="020B0503020204020204" pitchFamily="34" charset="-122"/>
                <a:cs typeface="黑体" panose="02010609060101010101" pitchFamily="49" charset="-122"/>
              </a:rPr>
              <a:t>谐波</a:t>
            </a:r>
            <a:r>
              <a:rPr lang="zh-CN" sz="2000" kern="0" dirty="0">
                <a:uFillTx/>
                <a:latin typeface="Times New Roman" panose="02020603050405020304" pitchFamily="18" charset="0"/>
                <a:ea typeface="微软雅黑" panose="020B0503020204020204" pitchFamily="34" charset="-122"/>
                <a:cs typeface="黑体" panose="02010609060101010101" pitchFamily="49" charset="-122"/>
                <a:sym typeface="+mn-ea"/>
              </a:rPr>
              <a:t>平均</a:t>
            </a:r>
            <a:r>
              <a:rPr sz="2000" kern="0" dirty="0">
                <a:uFillTx/>
                <a:latin typeface="Times New Roman" panose="02020603050405020304" pitchFamily="18" charset="0"/>
                <a:ea typeface="微软雅黑" panose="020B0503020204020204" pitchFamily="34" charset="-122"/>
                <a:cs typeface="黑体" panose="02010609060101010101" pitchFamily="49" charset="-122"/>
              </a:rPr>
              <a:t>滤波器</a:t>
            </a:r>
          </a:p>
          <a:p>
            <a:pPr marL="285750" indent="-285750" algn="just" eaLnBrk="1" latinLnBrk="1">
              <a:lnSpc>
                <a:spcPct val="200000"/>
              </a:lnSpc>
              <a:spcBef>
                <a:spcPts val="0"/>
              </a:spcBef>
              <a:buClr>
                <a:srgbClr val="000000"/>
              </a:buClr>
              <a:buSzTx/>
              <a:buFont typeface="Wingdings" panose="05000000000000000000" charset="0"/>
              <a:buChar char="Ø"/>
            </a:pPr>
            <a:r>
              <a:rPr sz="2000" b="1" kern="0" dirty="0" err="1">
                <a:uFillTx/>
                <a:latin typeface="Times New Roman" panose="02020603050405020304" pitchFamily="18" charset="0"/>
                <a:ea typeface="微软雅黑" panose="020B0503020204020204" pitchFamily="34" charset="-122"/>
                <a:cs typeface="黑体" panose="02010609060101010101" pitchFamily="49" charset="-122"/>
              </a:rPr>
              <a:t>统计排序滤波</a:t>
            </a:r>
            <a:r>
              <a:rPr lang="zh-CN" altLang="en-US" sz="2000" b="1" kern="0" dirty="0">
                <a:uFillTx/>
                <a:latin typeface="Times New Roman" panose="02020603050405020304" pitchFamily="18" charset="0"/>
                <a:ea typeface="微软雅黑" panose="020B0503020204020204" pitchFamily="34" charset="-122"/>
                <a:cs typeface="黑体" panose="02010609060101010101" pitchFamily="49" charset="-122"/>
              </a:rPr>
              <a:t>：</a:t>
            </a:r>
            <a:r>
              <a:rPr sz="2000" kern="0" dirty="0" err="1">
                <a:uFillTx/>
                <a:latin typeface="Times New Roman" panose="02020603050405020304" pitchFamily="18" charset="0"/>
                <a:ea typeface="微软雅黑" panose="020B0503020204020204" pitchFamily="34" charset="-122"/>
                <a:cs typeface="黑体" panose="02010609060101010101" pitchFamily="49" charset="-122"/>
              </a:rPr>
              <a:t>中值滤波器、最大值滤波器、最小值滤波器、中点滤波器、修正阿尔法均值滤波器</a:t>
            </a:r>
            <a:endParaRPr sz="2000" kern="0" dirty="0">
              <a:uFillTx/>
              <a:latin typeface="Times New Roman" panose="02020603050405020304" pitchFamily="18" charset="0"/>
              <a:ea typeface="微软雅黑" panose="020B0503020204020204" pitchFamily="34" charset="-122"/>
              <a:cs typeface="黑体" panose="02010609060101010101" pitchFamily="49" charset="-122"/>
            </a:endParaRPr>
          </a:p>
          <a:p>
            <a:pPr marL="285750" indent="-285750" algn="just" eaLnBrk="1" latinLnBrk="1">
              <a:lnSpc>
                <a:spcPct val="200000"/>
              </a:lnSpc>
              <a:spcBef>
                <a:spcPts val="0"/>
              </a:spcBef>
              <a:buClr>
                <a:srgbClr val="000000"/>
              </a:buClr>
              <a:buSzTx/>
              <a:buFont typeface="Wingdings" panose="05000000000000000000" charset="0"/>
              <a:buChar char="Ø"/>
            </a:pPr>
            <a:r>
              <a:rPr sz="2000" b="1" kern="0" dirty="0" err="1">
                <a:uFillTx/>
                <a:latin typeface="Times New Roman" panose="02020603050405020304" pitchFamily="18" charset="0"/>
                <a:ea typeface="微软雅黑" panose="020B0503020204020204" pitchFamily="34" charset="-122"/>
                <a:cs typeface="黑体" panose="02010609060101010101" pitchFamily="49" charset="-122"/>
              </a:rPr>
              <a:t>自适应滤波</a:t>
            </a:r>
            <a:r>
              <a:rPr lang="zh-CN" altLang="en-US" sz="2000" b="1" kern="0" dirty="0">
                <a:uFillTx/>
                <a:latin typeface="Times New Roman" panose="02020603050405020304" pitchFamily="18" charset="0"/>
                <a:ea typeface="微软雅黑" panose="020B0503020204020204" pitchFamily="34" charset="-122"/>
                <a:cs typeface="黑体" panose="02010609060101010101" pitchFamily="49" charset="-122"/>
              </a:rPr>
              <a:t>：</a:t>
            </a:r>
            <a:r>
              <a:rPr sz="2000" kern="0" dirty="0" err="1">
                <a:uFillTx/>
                <a:latin typeface="Times New Roman" panose="02020603050405020304" pitchFamily="18" charset="0"/>
                <a:ea typeface="微软雅黑" panose="020B0503020204020204" pitchFamily="34" charset="-122"/>
                <a:cs typeface="黑体" panose="02010609060101010101" pitchFamily="49" charset="-122"/>
              </a:rPr>
              <a:t>自适应局部</a:t>
            </a:r>
            <a:r>
              <a:rPr lang="zh-CN" sz="2000" kern="0" dirty="0">
                <a:uFillTx/>
                <a:latin typeface="Times New Roman" panose="02020603050405020304" pitchFamily="18" charset="0"/>
                <a:ea typeface="微软雅黑" panose="020B0503020204020204" pitchFamily="34" charset="-122"/>
                <a:cs typeface="黑体" panose="02010609060101010101" pitchFamily="49" charset="-122"/>
              </a:rPr>
              <a:t>降噪</a:t>
            </a:r>
            <a:r>
              <a:rPr sz="2000" kern="0" dirty="0" err="1">
                <a:uFillTx/>
                <a:latin typeface="Times New Roman" panose="02020603050405020304" pitchFamily="18" charset="0"/>
                <a:ea typeface="微软雅黑" panose="020B0503020204020204" pitchFamily="34" charset="-122"/>
                <a:cs typeface="黑体" panose="02010609060101010101" pitchFamily="49" charset="-122"/>
              </a:rPr>
              <a:t>滤波器、自适应中值滤波器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dirty="0">
                <a:latin typeface="Times New Roman" panose="02020603050405020304" pitchFamily="18" charset="0"/>
                <a:ea typeface="+mn-ea"/>
                <a:cs typeface="+mn-cs"/>
              </a:rPr>
              <a:t>图像退化</a:t>
            </a:r>
            <a:r>
              <a:rPr lang="en-US" altLang="zh-CN" sz="2400" dirty="0">
                <a:latin typeface="Times New Roman" panose="02020603050405020304" pitchFamily="18" charset="0"/>
                <a:ea typeface="+mn-ea"/>
                <a:cs typeface="+mn-cs"/>
              </a:rPr>
              <a:t>/</a:t>
            </a:r>
            <a:r>
              <a:rPr lang="zh-CN" altLang="en-US" sz="2400"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dirty="0"/>
              <a:t>噪声模型</a:t>
            </a:r>
          </a:p>
          <a:p>
            <a:pPr marL="514350" indent="-514350">
              <a:buFont typeface="Arial" panose="020B0604020202020204" pitchFamily="34" charset="0"/>
              <a:buAutoNum type="arabicPeriod"/>
            </a:pPr>
            <a:r>
              <a:rPr lang="zh-CN" altLang="en-US" sz="2400" dirty="0"/>
              <a:t>只存在噪声的复原</a:t>
            </a:r>
            <a:r>
              <a:rPr lang="en-US" altLang="zh-CN" sz="2400" dirty="0"/>
              <a:t>——</a:t>
            </a:r>
            <a:r>
              <a:rPr lang="zh-CN" altLang="en-US" sz="2400" dirty="0"/>
              <a:t>空间滤波</a:t>
            </a:r>
          </a:p>
          <a:p>
            <a:pPr marL="514350" indent="-514350">
              <a:buFont typeface="Arial" panose="020B0604020202020204" pitchFamily="34" charset="0"/>
              <a:buAutoNum type="arabicPeriod"/>
            </a:pPr>
            <a:r>
              <a:rPr lang="zh-CN" altLang="en-US" sz="2400" dirty="0"/>
              <a:t>使用频率域滤波降低周期噪声</a:t>
            </a:r>
          </a:p>
          <a:p>
            <a:pPr marL="514350" indent="-514350">
              <a:buFont typeface="Arial" panose="020B0604020202020204" pitchFamily="34" charset="0"/>
              <a:buAutoNum type="arabicPeriod"/>
            </a:pPr>
            <a:r>
              <a:rPr lang="zh-CN" altLang="en-US" sz="2400" dirty="0"/>
              <a:t>线性位置不变退化</a:t>
            </a:r>
          </a:p>
          <a:p>
            <a:pPr marL="514350" indent="-514350">
              <a:buFont typeface="Arial" panose="020B0604020202020204" pitchFamily="34" charset="0"/>
              <a:buAutoNum type="arabicPeriod"/>
            </a:pPr>
            <a:r>
              <a:rPr lang="zh-CN" altLang="en-US" sz="2400" dirty="0"/>
              <a:t>估计退化函数</a:t>
            </a:r>
          </a:p>
          <a:p>
            <a:pPr marL="514350" indent="-514350">
              <a:buFont typeface="Arial" panose="020B0604020202020204" pitchFamily="34" charset="0"/>
              <a:buAutoNum type="arabicPeriod"/>
            </a:pPr>
            <a:r>
              <a:rPr lang="zh-CN" altLang="en-US" sz="2400" dirty="0"/>
              <a:t>逆滤波</a:t>
            </a:r>
          </a:p>
          <a:p>
            <a:pPr marL="514350" indent="-514350">
              <a:buFont typeface="Arial" panose="020B0604020202020204" pitchFamily="34" charset="0"/>
              <a:buAutoNum type="arabicPeriod"/>
            </a:pPr>
            <a:r>
              <a:rPr lang="zh-CN" altLang="en-US" sz="2400" dirty="0"/>
              <a:t>最小均方误差（维纳）滤波</a:t>
            </a:r>
          </a:p>
          <a:p>
            <a:pPr marL="514350" indent="-514350">
              <a:buFont typeface="Arial" panose="020B0604020202020204" pitchFamily="34" charset="0"/>
              <a:buAutoNum type="arabicPeriod"/>
            </a:pPr>
            <a:r>
              <a:rPr lang="zh-CN" altLang="en-US" sz="2400" dirty="0"/>
              <a:t>约束最小二乘方滤波</a:t>
            </a:r>
          </a:p>
          <a:p>
            <a:pPr marL="514350" indent="-514350">
              <a:buFont typeface="Arial" panose="020B0604020202020204" pitchFamily="34" charset="0"/>
              <a:buAutoNum type="arabicPeriod"/>
            </a:pPr>
            <a:r>
              <a:rPr lang="zh-CN" altLang="en-US" sz="2400" dirty="0"/>
              <a:t>几何均值滤波</a:t>
            </a:r>
          </a:p>
          <a:p>
            <a:pPr marL="514350" indent="-514350">
              <a:buFont typeface="Arial" panose="020B0604020202020204" pitchFamily="34" charset="0"/>
              <a:buAutoNum type="arabicPeriod"/>
            </a:pPr>
            <a:r>
              <a:rPr lang="zh-CN" altLang="en-US" sz="2400" dirty="0"/>
              <a:t>由投影重建图像</a:t>
            </a:r>
            <a:endParaRPr lang="en-US" altLang="zh-CN" sz="2400"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2</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均值滤波器</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20</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p:cNvSpPr txBox="1"/>
              <p:nvPr/>
            </p:nvSpPr>
            <p:spPr>
              <a:xfrm>
                <a:off x="683260" y="908685"/>
                <a:ext cx="7414895" cy="3886577"/>
              </a:xfrm>
              <a:prstGeom prst="rect">
                <a:avLst/>
              </a:prstGeom>
              <a:noFill/>
            </p:spPr>
            <p:txBody>
              <a:bodyPr wrap="square" rtlCol="0" anchor="t">
                <a:spAutoFit/>
              </a:bodyPr>
              <a:lstStyle/>
              <a:p>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算术平均滤波器</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eaLnBrk="1" latinLnBrk="1">
                  <a:lnSpc>
                    <a:spcPct val="200000"/>
                  </a:lnSpc>
                  <a:spcBef>
                    <a:spcPts val="0"/>
                  </a:spcBef>
                  <a:buClr>
                    <a:srgbClr val="FF0000"/>
                  </a:buClr>
                  <a:buSzTx/>
                  <a:buFont typeface="Wingdings" panose="05000000000000000000" charset="0"/>
                  <a:buChar char="p"/>
                </a:pPr>
                <a:r>
                  <a:rPr sz="1800" i="1" kern="0" dirty="0">
                    <a:uFillTx/>
                    <a:latin typeface="Times New Roman" panose="02020603050405020304" pitchFamily="18" charset="0"/>
                    <a:ea typeface="微软雅黑" panose="020B0503020204020204" pitchFamily="34" charset="-122"/>
                    <a:cs typeface="黑体" panose="02010609060101010101" pitchFamily="49" charset="-122"/>
                  </a:rPr>
                  <a:t>S</a:t>
                </a:r>
                <a:r>
                  <a:rPr sz="1800" i="1" kern="0" baseline="-25000" dirty="0">
                    <a:uFillTx/>
                    <a:latin typeface="Times New Roman" panose="02020603050405020304" pitchFamily="18" charset="0"/>
                    <a:ea typeface="微软雅黑" panose="020B0503020204020204" pitchFamily="34" charset="-122"/>
                    <a:cs typeface="黑体" panose="02010609060101010101" pitchFamily="49" charset="-122"/>
                  </a:rPr>
                  <a:t>xy</a:t>
                </a:r>
                <a:r>
                  <a:rPr sz="1800" kern="0" dirty="0">
                    <a:uFillTx/>
                    <a:latin typeface="Times New Roman" panose="02020603050405020304" pitchFamily="18" charset="0"/>
                    <a:ea typeface="微软雅黑" panose="020B0503020204020204" pitchFamily="34" charset="-122"/>
                    <a:cs typeface="黑体" panose="02010609060101010101" pitchFamily="49" charset="-122"/>
                  </a:rPr>
                  <a:t>表示中心在(</a:t>
                </a:r>
                <a:r>
                  <a:rPr sz="1800" i="1" kern="0" dirty="0">
                    <a:uFillTx/>
                    <a:latin typeface="Times New Roman" panose="02020603050405020304" pitchFamily="18" charset="0"/>
                    <a:ea typeface="微软雅黑" panose="020B0503020204020204" pitchFamily="34" charset="-122"/>
                    <a:cs typeface="黑体" panose="02010609060101010101" pitchFamily="49" charset="-122"/>
                  </a:rPr>
                  <a:t>x</a:t>
                </a:r>
                <a:r>
                  <a:rPr sz="1800" kern="0" dirty="0">
                    <a:uFillTx/>
                    <a:latin typeface="Times New Roman" panose="02020603050405020304" pitchFamily="18" charset="0"/>
                    <a:ea typeface="微软雅黑" panose="020B0503020204020204" pitchFamily="34" charset="-122"/>
                    <a:cs typeface="黑体" panose="02010609060101010101" pitchFamily="49" charset="-122"/>
                  </a:rPr>
                  <a:t>,</a:t>
                </a:r>
                <a:r>
                  <a:rPr sz="1800" i="1" kern="0" dirty="0">
                    <a:uFillTx/>
                    <a:latin typeface="Times New Roman" panose="02020603050405020304" pitchFamily="18" charset="0"/>
                    <a:ea typeface="微软雅黑" panose="020B0503020204020204" pitchFamily="34" charset="-122"/>
                    <a:cs typeface="黑体" panose="02010609060101010101" pitchFamily="49" charset="-122"/>
                  </a:rPr>
                  <a:t>y</a:t>
                </a:r>
                <a:r>
                  <a:rPr sz="1800" kern="0" dirty="0">
                    <a:uFillTx/>
                    <a:latin typeface="Times New Roman" panose="02020603050405020304" pitchFamily="18" charset="0"/>
                    <a:ea typeface="微软雅黑" panose="020B0503020204020204" pitchFamily="34" charset="-122"/>
                    <a:cs typeface="黑体" panose="02010609060101010101" pitchFamily="49" charset="-122"/>
                  </a:rPr>
                  <a:t>)，尺寸为</a:t>
                </a:r>
                <a14:m>
                  <m:oMath xmlns:m="http://schemas.openxmlformats.org/officeDocument/2006/math">
                    <m:r>
                      <a:rPr lang="zh-CN" altLang="en-US" sz="1800" i="1" kern="0" dirty="0" smtClean="0">
                        <a:uFillTx/>
                        <a:latin typeface="Cambria Math" panose="02040503050406030204" pitchFamily="18" charset="0"/>
                        <a:ea typeface="微软雅黑" panose="020B0503020204020204" pitchFamily="34" charset="-122"/>
                        <a:cs typeface="黑体" panose="02010609060101010101" pitchFamily="49" charset="-122"/>
                      </a:rPr>
                      <m:t>𝑚</m:t>
                    </m:r>
                    <m:r>
                      <a:rPr lang="en-US" altLang="zh-CN" sz="1800" i="1" kern="0" dirty="0" smtClean="0">
                        <a:uFillTx/>
                        <a:latin typeface="Cambria Math" panose="02040503050406030204" pitchFamily="18" charset="0"/>
                        <a:ea typeface="Cambria Math" panose="02040503050406030204" pitchFamily="18" charset="0"/>
                        <a:cs typeface="黑体" panose="02010609060101010101" pitchFamily="49" charset="-122"/>
                      </a:rPr>
                      <m:t>×</m:t>
                    </m:r>
                    <m:r>
                      <a:rPr lang="zh-CN" altLang="en-US" sz="1800" i="1" kern="0" dirty="0" smtClean="0">
                        <a:uFillTx/>
                        <a:latin typeface="Cambria Math" panose="02040503050406030204" pitchFamily="18" charset="0"/>
                        <a:ea typeface="微软雅黑" panose="020B0503020204020204" pitchFamily="34" charset="-122"/>
                        <a:cs typeface="黑体" panose="02010609060101010101" pitchFamily="49" charset="-122"/>
                      </a:rPr>
                      <m:t>𝑛</m:t>
                    </m:r>
                  </m:oMath>
                </a14:m>
                <a:r>
                  <a:rPr sz="1800" kern="0" dirty="0">
                    <a:uFillTx/>
                    <a:latin typeface="Times New Roman" panose="02020603050405020304" pitchFamily="18" charset="0"/>
                    <a:ea typeface="微软雅黑" panose="020B0503020204020204" pitchFamily="34" charset="-122"/>
                    <a:cs typeface="黑体" panose="02010609060101010101" pitchFamily="49" charset="-122"/>
                  </a:rPr>
                  <a:t>的矩形子图像窗口</a:t>
                </a:r>
              </a:p>
              <a:p>
                <a:pPr marL="342900" indent="-342900" algn="just" eaLnBrk="1" latinLnBrk="1">
                  <a:lnSpc>
                    <a:spcPct val="20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平滑了一幅图像的局部变化</a:t>
                </a:r>
              </a:p>
              <a:p>
                <a:pPr marL="342900" indent="-342900" algn="just" eaLnBrk="1" latinLnBrk="1">
                  <a:lnSpc>
                    <a:spcPct val="20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在模糊了结果的同时减少了噪声</a:t>
                </a:r>
              </a:p>
            </p:txBody>
          </p:sp>
        </mc:Choice>
        <mc:Fallback xmlns="">
          <p:sp>
            <p:nvSpPr>
              <p:cNvPr id="2" name="文本框 1"/>
              <p:cNvSpPr txBox="1">
                <a:spLocks noRot="1" noChangeAspect="1" noMove="1" noResize="1" noEditPoints="1" noAdjustHandles="1" noChangeArrowheads="1" noChangeShapeType="1" noTextEdit="1"/>
              </p:cNvSpPr>
              <p:nvPr/>
            </p:nvSpPr>
            <p:spPr>
              <a:xfrm>
                <a:off x="683260" y="908685"/>
                <a:ext cx="7414895" cy="3886577"/>
              </a:xfrm>
              <a:prstGeom prst="rect">
                <a:avLst/>
              </a:prstGeom>
              <a:blipFill rotWithShape="1">
                <a:blip r:embed="rId4"/>
                <a:stretch>
                  <a:fillRect b="10"/>
                </a:stretch>
              </a:blipFill>
            </p:spPr>
            <p:txBody>
              <a:bodyPr/>
              <a:lstStyle/>
              <a:p>
                <a:r>
                  <a:rPr lang="zh-CN" altLang="en-US">
                    <a:noFill/>
                  </a:rPr>
                  <a:t> </a:t>
                </a:r>
              </a:p>
            </p:txBody>
          </p:sp>
        </mc:Fallback>
      </mc:AlternateContent>
      <p:graphicFrame>
        <p:nvGraphicFramePr>
          <p:cNvPr id="9" name="对象 8"/>
          <p:cNvGraphicFramePr/>
          <p:nvPr/>
        </p:nvGraphicFramePr>
        <p:xfrm>
          <a:off x="2546985" y="1772920"/>
          <a:ext cx="3686810" cy="1091565"/>
        </p:xfrm>
        <a:graphic>
          <a:graphicData uri="http://schemas.openxmlformats.org/presentationml/2006/ole">
            <mc:AlternateContent xmlns:mc="http://schemas.openxmlformats.org/markup-compatibility/2006">
              <mc:Choice xmlns:v="urn:schemas-microsoft-com:vml" Requires="v">
                <p:oleObj spid="_x0000_s10248" name="Equation" r:id="rId5" imgW="39319200" imgH="10972800" progId="Equation.DSMT4">
                  <p:embed/>
                </p:oleObj>
              </mc:Choice>
              <mc:Fallback>
                <p:oleObj name="Equation" r:id="rId5" imgW="39319200" imgH="10972800" progId="Equation.DSMT4">
                  <p:embed/>
                  <p:pic>
                    <p:nvPicPr>
                      <p:cNvPr id="0" name="图片 20"/>
                      <p:cNvPicPr/>
                      <p:nvPr/>
                    </p:nvPicPr>
                    <p:blipFill>
                      <a:blip r:embed="rId6"/>
                      <a:stretch>
                        <a:fillRect/>
                      </a:stretch>
                    </p:blipFill>
                    <p:spPr>
                      <a:xfrm>
                        <a:off x="2546985" y="1772920"/>
                        <a:ext cx="3686810" cy="1091565"/>
                      </a:xfrm>
                      <a:prstGeom prst="rect">
                        <a:avLst/>
                      </a:prstGeom>
                    </p:spPr>
                  </p:pic>
                </p:oleObj>
              </mc:Fallback>
            </mc:AlternateContent>
          </a:graphicData>
        </a:graphic>
      </p:graphicFrame>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均值滤波器</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21</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2" name="文本框 1"/>
          <p:cNvSpPr txBox="1"/>
          <p:nvPr/>
        </p:nvSpPr>
        <p:spPr>
          <a:xfrm>
            <a:off x="683260" y="908685"/>
            <a:ext cx="7414895" cy="3415679"/>
          </a:xfrm>
          <a:prstGeom prst="rect">
            <a:avLst/>
          </a:prstGeom>
          <a:noFill/>
        </p:spPr>
        <p:txBody>
          <a:bodyPr wrap="square" rtlCol="0" anchor="t">
            <a:spAutoFit/>
          </a:bodyPr>
          <a:lstStyle/>
          <a:p>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几何均值滤波器</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几何均值滤波器所达到的平滑度可以与算术均值滤波器相比</a:t>
            </a:r>
          </a:p>
          <a:p>
            <a:pPr marL="342900" indent="-342900" algn="just" eaLnBrk="1" latinLnBrk="1">
              <a:lnSpc>
                <a:spcPct val="160000"/>
              </a:lnSpc>
              <a:spcBef>
                <a:spcPts val="0"/>
              </a:spcBef>
              <a:buClr>
                <a:srgbClr val="FF0000"/>
              </a:buClr>
              <a:buSzTx/>
              <a:buFont typeface="Wingdings" panose="05000000000000000000" charset="0"/>
              <a:buChar char="p"/>
            </a:pPr>
            <a:r>
              <a:rPr sz="1800" kern="0" dirty="0" err="1">
                <a:uFillTx/>
                <a:latin typeface="Times New Roman" panose="02020603050405020304" pitchFamily="18" charset="0"/>
                <a:ea typeface="微软雅黑" panose="020B0503020204020204" pitchFamily="34" charset="-122"/>
                <a:cs typeface="黑体" panose="02010609060101010101" pitchFamily="49" charset="-122"/>
              </a:rPr>
              <a:t>图像细节</a:t>
            </a:r>
            <a:r>
              <a:rPr lang="zh-CN" altLang="en-US" kern="0" dirty="0">
                <a:latin typeface="Times New Roman" panose="02020603050405020304" pitchFamily="18" charset="0"/>
                <a:ea typeface="微软雅黑" panose="020B0503020204020204" pitchFamily="34" charset="-122"/>
                <a:cs typeface="黑体" panose="02010609060101010101" pitchFamily="49" charset="-122"/>
              </a:rPr>
              <a:t>丢失更少</a:t>
            </a:r>
            <a:endParaRPr sz="1800" kern="0" dirty="0">
              <a:uFillTx/>
              <a:latin typeface="Times New Roman" panose="02020603050405020304" pitchFamily="18" charset="0"/>
              <a:ea typeface="微软雅黑" panose="020B0503020204020204" pitchFamily="34" charset="-122"/>
              <a:cs typeface="黑体" panose="02010609060101010101" pitchFamily="49" charset="-122"/>
            </a:endParaRPr>
          </a:p>
        </p:txBody>
      </p:sp>
      <p:graphicFrame>
        <p:nvGraphicFramePr>
          <p:cNvPr id="9" name="对象 8"/>
          <p:cNvGraphicFramePr/>
          <p:nvPr/>
        </p:nvGraphicFramePr>
        <p:xfrm>
          <a:off x="2503488" y="1575118"/>
          <a:ext cx="3773805" cy="1487170"/>
        </p:xfrm>
        <a:graphic>
          <a:graphicData uri="http://schemas.openxmlformats.org/presentationml/2006/ole">
            <mc:AlternateContent xmlns:mc="http://schemas.openxmlformats.org/markup-compatibility/2006">
              <mc:Choice xmlns:v="urn:schemas-microsoft-com:vml" Requires="v">
                <p:oleObj spid="_x0000_s11272" r:id="rId4" imgW="1676400" imgH="622300" progId="Equation.DSMT4">
                  <p:embed/>
                </p:oleObj>
              </mc:Choice>
              <mc:Fallback>
                <p:oleObj r:id="rId4" imgW="1676400" imgH="622300" progId="Equation.DSMT4">
                  <p:embed/>
                  <p:pic>
                    <p:nvPicPr>
                      <p:cNvPr id="0" name="图片 20"/>
                      <p:cNvPicPr/>
                      <p:nvPr/>
                    </p:nvPicPr>
                    <p:blipFill>
                      <a:blip r:embed="rId5"/>
                      <a:stretch>
                        <a:fillRect/>
                      </a:stretch>
                    </p:blipFill>
                    <p:spPr>
                      <a:xfrm>
                        <a:off x="2503488" y="1575118"/>
                        <a:ext cx="3773805" cy="1487170"/>
                      </a:xfrm>
                      <a:prstGeom prst="rect">
                        <a:avLst/>
                      </a:prstGeom>
                    </p:spPr>
                  </p:pic>
                </p:oleObj>
              </mc:Fallback>
            </mc:AlternateContent>
          </a:graphicData>
        </a:graphic>
      </p:graphicFrame>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均值滤波器</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22</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2" name="文本框 1"/>
          <p:cNvSpPr txBox="1"/>
          <p:nvPr/>
        </p:nvSpPr>
        <p:spPr>
          <a:xfrm>
            <a:off x="683260" y="908685"/>
            <a:ext cx="7414895" cy="3470275"/>
          </a:xfrm>
          <a:prstGeom prst="rect">
            <a:avLst/>
          </a:prstGeom>
          <a:noFill/>
        </p:spPr>
        <p:txBody>
          <a:bodyPr wrap="square" rtlCol="0" anchor="t">
            <a:spAutoFit/>
          </a:bodyPr>
          <a:lstStyle/>
          <a:p>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谐波</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平均</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滤波器</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谐波均值滤波器对于“盐</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粒</a:t>
            </a:r>
            <a:r>
              <a:rPr sz="1800" kern="0" dirty="0">
                <a:uFillTx/>
                <a:latin typeface="Times New Roman" panose="02020603050405020304" pitchFamily="18" charset="0"/>
                <a:ea typeface="微软雅黑" panose="020B0503020204020204" pitchFamily="34" charset="-122"/>
                <a:cs typeface="黑体" panose="02010609060101010101" pitchFamily="49" charset="-122"/>
              </a:rPr>
              <a:t>”噪声效果好，但不适用于“胡椒”噪声。</a:t>
            </a:r>
          </a:p>
          <a:p>
            <a:pPr marL="342900" indent="-342900" algn="just" eaLnBrk="1" latinLnBrk="1">
              <a:lnSpc>
                <a:spcPct val="160000"/>
              </a:lnSpc>
              <a:spcBef>
                <a:spcPts val="0"/>
              </a:spcBef>
              <a:buClr>
                <a:srgbClr val="FF0000"/>
              </a:buClr>
              <a:buSzTx/>
              <a:buFont typeface="Wingdings" panose="05000000000000000000" charset="0"/>
              <a:buChar char="p"/>
            </a:pPr>
            <a:r>
              <a:rPr sz="1800" kern="0" dirty="0" err="1">
                <a:uFillTx/>
                <a:latin typeface="Times New Roman" panose="02020603050405020304" pitchFamily="18" charset="0"/>
                <a:ea typeface="微软雅黑" panose="020B0503020204020204" pitchFamily="34" charset="-122"/>
                <a:cs typeface="黑体" panose="02010609060101010101" pitchFamily="49" charset="-122"/>
              </a:rPr>
              <a:t>它善于处理像高斯噪声的其他噪声</a:t>
            </a:r>
            <a:endParaRPr sz="1800" kern="0" dirty="0">
              <a:uFillTx/>
              <a:latin typeface="Times New Roman" panose="02020603050405020304" pitchFamily="18" charset="0"/>
              <a:ea typeface="微软雅黑" panose="020B0503020204020204" pitchFamily="34" charset="-122"/>
              <a:cs typeface="黑体" panose="02010609060101010101" pitchFamily="49" charset="-122"/>
            </a:endParaRPr>
          </a:p>
        </p:txBody>
      </p:sp>
      <p:graphicFrame>
        <p:nvGraphicFramePr>
          <p:cNvPr id="9" name="对象 8"/>
          <p:cNvGraphicFramePr/>
          <p:nvPr/>
        </p:nvGraphicFramePr>
        <p:xfrm>
          <a:off x="2747011" y="1544638"/>
          <a:ext cx="3286760" cy="1548130"/>
        </p:xfrm>
        <a:graphic>
          <a:graphicData uri="http://schemas.openxmlformats.org/presentationml/2006/ole">
            <mc:AlternateContent xmlns:mc="http://schemas.openxmlformats.org/markup-compatibility/2006">
              <mc:Choice xmlns:v="urn:schemas-microsoft-com:vml" Requires="v">
                <p:oleObj spid="_x0000_s12296" name="Equation" r:id="rId4" imgW="35052000" imgH="15544800" progId="Equation.DSMT4">
                  <p:embed/>
                </p:oleObj>
              </mc:Choice>
              <mc:Fallback>
                <p:oleObj name="Equation" r:id="rId4" imgW="35052000" imgH="15544800" progId="Equation.DSMT4">
                  <p:embed/>
                  <p:pic>
                    <p:nvPicPr>
                      <p:cNvPr id="0" name="图片 20"/>
                      <p:cNvPicPr/>
                      <p:nvPr/>
                    </p:nvPicPr>
                    <p:blipFill>
                      <a:blip r:embed="rId5"/>
                      <a:stretch>
                        <a:fillRect/>
                      </a:stretch>
                    </p:blipFill>
                    <p:spPr>
                      <a:xfrm>
                        <a:off x="2747011" y="1544638"/>
                        <a:ext cx="3286760" cy="1548130"/>
                      </a:xfrm>
                      <a:prstGeom prst="rect">
                        <a:avLst/>
                      </a:prstGeom>
                    </p:spPr>
                  </p:pic>
                </p:oleObj>
              </mc:Fallback>
            </mc:AlternateContent>
          </a:graphicData>
        </a:graphic>
      </p:graphicFrame>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均值滤波器</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23</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2" name="文本框 1"/>
          <p:cNvSpPr txBox="1"/>
          <p:nvPr/>
        </p:nvSpPr>
        <p:spPr>
          <a:xfrm>
            <a:off x="683260" y="908685"/>
            <a:ext cx="7414895" cy="4799330"/>
          </a:xfrm>
          <a:prstGeom prst="rect">
            <a:avLst/>
          </a:prstGeom>
          <a:noFill/>
        </p:spPr>
        <p:txBody>
          <a:bodyPr wrap="square" rtlCol="0" anchor="t">
            <a:spAutoFit/>
          </a:bodyPr>
          <a:lstStyle/>
          <a:p>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反谐波</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平均</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滤波器</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r>
              <a:rPr lang="en-US" sz="1800" kern="0" dirty="0">
                <a:uFillTx/>
                <a:latin typeface="Times New Roman" panose="02020603050405020304" pitchFamily="18" charset="0"/>
                <a:ea typeface="微软雅黑" panose="020B0503020204020204" pitchFamily="34" charset="-122"/>
                <a:cs typeface="黑体" panose="02010609060101010101" pitchFamily="49" charset="-122"/>
              </a:rPr>
              <a:t>Q</a:t>
            </a:r>
            <a:r>
              <a:rPr sz="1800" kern="0" dirty="0">
                <a:uFillTx/>
                <a:latin typeface="Times New Roman" panose="02020603050405020304" pitchFamily="18" charset="0"/>
                <a:ea typeface="微软雅黑" panose="020B0503020204020204" pitchFamily="34" charset="-122"/>
                <a:cs typeface="黑体" panose="02010609060101010101" pitchFamily="49" charset="-122"/>
              </a:rPr>
              <a:t>称为滤波器的阶数。</a:t>
            </a: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当</a:t>
            </a:r>
            <a:r>
              <a:rPr lang="en-US" sz="1800" kern="0" dirty="0">
                <a:uFillTx/>
                <a:latin typeface="Times New Roman" panose="02020603050405020304" pitchFamily="18" charset="0"/>
                <a:ea typeface="微软雅黑" panose="020B0503020204020204" pitchFamily="34" charset="-122"/>
                <a:cs typeface="黑体" panose="02010609060101010101" pitchFamily="49" charset="-122"/>
                <a:sym typeface="+mn-ea"/>
              </a:rPr>
              <a:t>Q</a:t>
            </a:r>
            <a:r>
              <a:rPr sz="1800" kern="0" dirty="0">
                <a:uFillTx/>
                <a:latin typeface="Times New Roman" panose="02020603050405020304" pitchFamily="18" charset="0"/>
                <a:ea typeface="微软雅黑" panose="020B0503020204020204" pitchFamily="34" charset="-122"/>
                <a:cs typeface="黑体" panose="02010609060101010101" pitchFamily="49" charset="-122"/>
              </a:rPr>
              <a:t>&gt;0，用于消除“胡椒”噪声</a:t>
            </a: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当Q&lt;0，用于消除“盐</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粒</a:t>
            </a:r>
            <a:r>
              <a:rPr sz="1800" kern="0" dirty="0">
                <a:uFillTx/>
                <a:latin typeface="Times New Roman" panose="02020603050405020304" pitchFamily="18" charset="0"/>
                <a:ea typeface="微软雅黑" panose="020B0503020204020204" pitchFamily="34" charset="-122"/>
                <a:cs typeface="黑体" panose="02010609060101010101" pitchFamily="49" charset="-122"/>
              </a:rPr>
              <a:t>”噪声，但不能同时消除</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这两种</a:t>
            </a:r>
            <a:r>
              <a:rPr sz="1800" kern="0" dirty="0">
                <a:uFillTx/>
                <a:latin typeface="Times New Roman" panose="02020603050405020304" pitchFamily="18" charset="0"/>
                <a:ea typeface="微软雅黑" panose="020B0503020204020204" pitchFamily="34" charset="-122"/>
                <a:cs typeface="黑体" panose="02010609060101010101" pitchFamily="49" charset="-122"/>
              </a:rPr>
              <a:t>噪声。</a:t>
            </a: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当</a:t>
            </a:r>
            <a:r>
              <a:rPr lang="en-US" sz="1800" kern="0" dirty="0">
                <a:uFillTx/>
                <a:latin typeface="Times New Roman" panose="02020603050405020304" pitchFamily="18" charset="0"/>
                <a:ea typeface="微软雅黑" panose="020B0503020204020204" pitchFamily="34" charset="-122"/>
                <a:cs typeface="黑体" panose="02010609060101010101" pitchFamily="49" charset="-122"/>
                <a:sym typeface="+mn-ea"/>
              </a:rPr>
              <a:t>Q=0</a:t>
            </a:r>
            <a:r>
              <a:rPr sz="1800" kern="0" dirty="0">
                <a:uFillTx/>
                <a:latin typeface="Times New Roman" panose="02020603050405020304" pitchFamily="18" charset="0"/>
                <a:ea typeface="微软雅黑" panose="020B0503020204020204" pitchFamily="34" charset="-122"/>
                <a:cs typeface="黑体" panose="02010609060101010101" pitchFamily="49" charset="-122"/>
              </a:rPr>
              <a:t>，逆谐波均值滤波器转变为算术</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sym typeface="+mn-ea"/>
              </a:rPr>
              <a:t>平均</a:t>
            </a:r>
            <a:r>
              <a:rPr sz="1800" kern="0" dirty="0">
                <a:uFillTx/>
                <a:latin typeface="Times New Roman" panose="02020603050405020304" pitchFamily="18" charset="0"/>
                <a:ea typeface="微软雅黑" panose="020B0503020204020204" pitchFamily="34" charset="-122"/>
                <a:cs typeface="黑体" panose="02010609060101010101" pitchFamily="49" charset="-122"/>
              </a:rPr>
              <a:t>滤波器</a:t>
            </a: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当</a:t>
            </a:r>
            <a:r>
              <a:rPr lang="en-US" sz="1800" kern="0" dirty="0">
                <a:uFillTx/>
                <a:latin typeface="Times New Roman" panose="02020603050405020304" pitchFamily="18" charset="0"/>
                <a:ea typeface="微软雅黑" panose="020B0503020204020204" pitchFamily="34" charset="-122"/>
                <a:cs typeface="黑体" panose="02010609060101010101" pitchFamily="49" charset="-122"/>
                <a:sym typeface="+mn-ea"/>
              </a:rPr>
              <a:t>Q=-</a:t>
            </a:r>
            <a:r>
              <a:rPr sz="1800" kern="0" dirty="0">
                <a:uFillTx/>
                <a:latin typeface="Times New Roman" panose="02020603050405020304" pitchFamily="18" charset="0"/>
                <a:ea typeface="微软雅黑" panose="020B0503020204020204" pitchFamily="34" charset="-122"/>
                <a:cs typeface="黑体" panose="02010609060101010101" pitchFamily="49" charset="-122"/>
              </a:rPr>
              <a:t>1，逆谐波均值滤波器转变为谐波</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平均</a:t>
            </a:r>
            <a:r>
              <a:rPr sz="1800" kern="0" dirty="0">
                <a:uFillTx/>
                <a:latin typeface="Times New Roman" panose="02020603050405020304" pitchFamily="18" charset="0"/>
                <a:ea typeface="微软雅黑" panose="020B0503020204020204" pitchFamily="34" charset="-122"/>
                <a:cs typeface="黑体" panose="02010609060101010101" pitchFamily="49" charset="-122"/>
              </a:rPr>
              <a:t>滤波器</a:t>
            </a:r>
          </a:p>
        </p:txBody>
      </p:sp>
      <p:graphicFrame>
        <p:nvGraphicFramePr>
          <p:cNvPr id="9" name="对象 8"/>
          <p:cNvGraphicFramePr/>
          <p:nvPr/>
        </p:nvGraphicFramePr>
        <p:xfrm>
          <a:off x="3132455" y="1125220"/>
          <a:ext cx="2630805" cy="1774190"/>
        </p:xfrm>
        <a:graphic>
          <a:graphicData uri="http://schemas.openxmlformats.org/presentationml/2006/ole">
            <mc:AlternateContent xmlns:mc="http://schemas.openxmlformats.org/markup-compatibility/2006">
              <mc:Choice xmlns:v="urn:schemas-microsoft-com:vml" Requires="v">
                <p:oleObj spid="_x0000_s13320" r:id="rId4" imgW="1028700" imgH="673100" progId="Equation.DSMT4">
                  <p:embed/>
                </p:oleObj>
              </mc:Choice>
              <mc:Fallback>
                <p:oleObj r:id="rId4" imgW="1028700" imgH="673100" progId="Equation.DSMT4">
                  <p:embed/>
                  <p:pic>
                    <p:nvPicPr>
                      <p:cNvPr id="0" name="图片 20"/>
                      <p:cNvPicPr/>
                      <p:nvPr/>
                    </p:nvPicPr>
                    <p:blipFill>
                      <a:blip r:embed="rId5"/>
                      <a:stretch>
                        <a:fillRect/>
                      </a:stretch>
                    </p:blipFill>
                    <p:spPr>
                      <a:xfrm>
                        <a:off x="3132455" y="1125220"/>
                        <a:ext cx="2630805" cy="1774190"/>
                      </a:xfrm>
                      <a:prstGeom prst="rect">
                        <a:avLst/>
                      </a:prstGeom>
                    </p:spPr>
                  </p:pic>
                </p:oleObj>
              </mc:Fallback>
            </mc:AlternateContent>
          </a:graphicData>
        </a:graphic>
      </p:graphicFrame>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均值滤波例子</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24</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4067944" y="960120"/>
            <a:ext cx="4674775" cy="4557112"/>
          </a:xfrm>
          <a:prstGeom prst="rect">
            <a:avLst/>
          </a:prstGeom>
        </p:spPr>
      </p:pic>
      <p:pic>
        <p:nvPicPr>
          <p:cNvPr id="6" name="图片 5"/>
          <p:cNvPicPr>
            <a:picLocks noChangeAspect="1"/>
          </p:cNvPicPr>
          <p:nvPr/>
        </p:nvPicPr>
        <p:blipFill>
          <a:blip r:embed="rId4"/>
          <a:stretch>
            <a:fillRect/>
          </a:stretch>
        </p:blipFill>
        <p:spPr>
          <a:xfrm>
            <a:off x="3563888" y="4954622"/>
            <a:ext cx="519430" cy="452755"/>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107504" y="1268730"/>
                <a:ext cx="4244151" cy="2640082"/>
              </a:xfrm>
              <a:prstGeom prst="rect">
                <a:avLst/>
              </a:prstGeom>
              <a:noFill/>
            </p:spPr>
            <p:txBody>
              <a:bodyPr wrap="square" rtlCol="0" anchor="t">
                <a:spAutoFit/>
              </a:bodyPr>
              <a:lstStyle/>
              <a:p>
                <a:pPr>
                  <a:lnSpc>
                    <a:spcPct val="240000"/>
                  </a:lnSpc>
                </a:pPr>
                <a:r>
                  <a:rPr dirty="0">
                    <a:uFillTx/>
                    <a:latin typeface="Times New Roman" panose="02020603050405020304" pitchFamily="18" charset="0"/>
                    <a:ea typeface="微软雅黑" panose="020B0503020204020204" pitchFamily="34" charset="-122"/>
                    <a:sym typeface="+mn-ea"/>
                  </a:rPr>
                  <a:t>(a)</a:t>
                </a:r>
                <a:r>
                  <a:rPr dirty="0" err="1">
                    <a:uFillTx/>
                    <a:latin typeface="Times New Roman" panose="02020603050405020304" pitchFamily="18" charset="0"/>
                    <a:ea typeface="微软雅黑" panose="020B0503020204020204" pitchFamily="34" charset="-122"/>
                    <a:sym typeface="+mn-ea"/>
                  </a:rPr>
                  <a:t>电路板的X射线图像</a:t>
                </a:r>
                <a:r>
                  <a:rPr dirty="0">
                    <a:uFillTx/>
                    <a:latin typeface="Times New Roman" panose="02020603050405020304" pitchFamily="18" charset="0"/>
                    <a:ea typeface="微软雅黑" panose="020B0503020204020204" pitchFamily="34" charset="-122"/>
                    <a:sym typeface="+mn-ea"/>
                  </a:rPr>
                  <a:t>;</a:t>
                </a:r>
              </a:p>
              <a:p>
                <a:pPr>
                  <a:lnSpc>
                    <a:spcPct val="240000"/>
                  </a:lnSpc>
                </a:pPr>
                <a:r>
                  <a:rPr dirty="0">
                    <a:uFillTx/>
                    <a:latin typeface="Times New Roman" panose="02020603050405020304" pitchFamily="18" charset="0"/>
                    <a:ea typeface="微软雅黑" panose="020B0503020204020204" pitchFamily="34" charset="-122"/>
                    <a:sym typeface="+mn-ea"/>
                  </a:rPr>
                  <a:t>(b)</a:t>
                </a:r>
                <a:r>
                  <a:rPr dirty="0" err="1">
                    <a:uFillTx/>
                    <a:latin typeface="Times New Roman" panose="02020603050405020304" pitchFamily="18" charset="0"/>
                    <a:ea typeface="微软雅黑" panose="020B0503020204020204" pitchFamily="34" charset="-122"/>
                    <a:sym typeface="+mn-ea"/>
                  </a:rPr>
                  <a:t>被加性</a:t>
                </a:r>
                <a14:m>
                  <m:oMath xmlns:m="http://schemas.openxmlformats.org/officeDocument/2006/math">
                    <m:r>
                      <a:rPr lang="en-US" altLang="zh-CN" i="1" dirty="0" smtClean="0">
                        <a:uFillTx/>
                        <a:latin typeface="Cambria Math" panose="02040503050406030204" pitchFamily="18" charset="0"/>
                        <a:ea typeface="微软雅黑" panose="020B0503020204020204" pitchFamily="34" charset="-122"/>
                        <a:sym typeface="+mn-ea"/>
                      </a:rPr>
                      <m:t>𝑁</m:t>
                    </m:r>
                    <m:r>
                      <a:rPr lang="en-US" altLang="zh-CN" i="1" dirty="0" smtClean="0">
                        <a:uFillTx/>
                        <a:latin typeface="Cambria Math" panose="02040503050406030204" pitchFamily="18" charset="0"/>
                        <a:ea typeface="微软雅黑" panose="020B0503020204020204" pitchFamily="34" charset="-122"/>
                        <a:sym typeface="+mn-ea"/>
                      </a:rPr>
                      <m:t>(0,400)</m:t>
                    </m:r>
                  </m:oMath>
                </a14:m>
                <a:r>
                  <a:rPr dirty="0" err="1">
                    <a:uFillTx/>
                    <a:latin typeface="Times New Roman" panose="02020603050405020304" pitchFamily="18" charset="0"/>
                    <a:ea typeface="微软雅黑" panose="020B0503020204020204" pitchFamily="34" charset="-122"/>
                    <a:sym typeface="+mn-ea"/>
                  </a:rPr>
                  <a:t>污染的图像</a:t>
                </a:r>
                <a:r>
                  <a:rPr dirty="0">
                    <a:uFillTx/>
                    <a:latin typeface="Times New Roman" panose="02020603050405020304" pitchFamily="18" charset="0"/>
                    <a:ea typeface="微软雅黑" panose="020B0503020204020204" pitchFamily="34" charset="-122"/>
                    <a:sym typeface="+mn-ea"/>
                  </a:rPr>
                  <a:t>;</a:t>
                </a:r>
              </a:p>
              <a:p>
                <a:pPr>
                  <a:lnSpc>
                    <a:spcPct val="240000"/>
                  </a:lnSpc>
                </a:pPr>
                <a:r>
                  <a:rPr dirty="0">
                    <a:uFillTx/>
                    <a:latin typeface="Times New Roman" panose="02020603050405020304" pitchFamily="18" charset="0"/>
                    <a:ea typeface="微软雅黑" panose="020B0503020204020204" pitchFamily="34" charset="-122"/>
                    <a:sym typeface="+mn-ea"/>
                  </a:rPr>
                  <a:t>(c)</a:t>
                </a:r>
                <a:r>
                  <a:rPr dirty="0" err="1">
                    <a:uFillTx/>
                    <a:latin typeface="Times New Roman" panose="02020603050405020304" pitchFamily="18" charset="0"/>
                    <a:ea typeface="微软雅黑" panose="020B0503020204020204" pitchFamily="34" charset="-122"/>
                    <a:sym typeface="+mn-ea"/>
                  </a:rPr>
                  <a:t>使用</a:t>
                </a:r>
                <a:r>
                  <a:rPr dirty="0">
                    <a:uFillTx/>
                    <a:latin typeface="Times New Roman" panose="02020603050405020304" pitchFamily="18" charset="0"/>
                    <a:ea typeface="微软雅黑" panose="020B0503020204020204" pitchFamily="34" charset="-122"/>
                    <a:sym typeface="+mn-ea"/>
                  </a:rPr>
                  <a:t> 3x3 </a:t>
                </a:r>
                <a:r>
                  <a:rPr dirty="0" err="1">
                    <a:uFillTx/>
                    <a:latin typeface="Times New Roman" panose="02020603050405020304" pitchFamily="18" charset="0"/>
                    <a:ea typeface="微软雅黑" panose="020B0503020204020204" pitchFamily="34" charset="-122"/>
                    <a:sym typeface="+mn-ea"/>
                  </a:rPr>
                  <a:t>的算术平均滤波结果</a:t>
                </a:r>
                <a:r>
                  <a:rPr dirty="0">
                    <a:uFillTx/>
                    <a:latin typeface="Times New Roman" panose="02020603050405020304" pitchFamily="18" charset="0"/>
                    <a:ea typeface="微软雅黑" panose="020B0503020204020204" pitchFamily="34" charset="-122"/>
                    <a:sym typeface="+mn-ea"/>
                  </a:rPr>
                  <a:t>;</a:t>
                </a:r>
              </a:p>
              <a:p>
                <a:pPr>
                  <a:lnSpc>
                    <a:spcPct val="240000"/>
                  </a:lnSpc>
                </a:pPr>
                <a:r>
                  <a:rPr dirty="0">
                    <a:uFillTx/>
                    <a:latin typeface="Times New Roman" panose="02020603050405020304" pitchFamily="18" charset="0"/>
                    <a:ea typeface="微软雅黑" panose="020B0503020204020204" pitchFamily="34" charset="-122"/>
                    <a:sym typeface="+mn-ea"/>
                  </a:rPr>
                  <a:t>(</a:t>
                </a:r>
                <a:r>
                  <a:rPr lang="en-US" dirty="0">
                    <a:uFillTx/>
                    <a:latin typeface="Times New Roman" panose="02020603050405020304" pitchFamily="18" charset="0"/>
                    <a:ea typeface="微软雅黑" panose="020B0503020204020204" pitchFamily="34" charset="-122"/>
                    <a:sym typeface="+mn-ea"/>
                  </a:rPr>
                  <a:t>d</a:t>
                </a:r>
                <a:r>
                  <a:rPr dirty="0">
                    <a:uFillTx/>
                    <a:latin typeface="Times New Roman" panose="02020603050405020304" pitchFamily="18" charset="0"/>
                    <a:ea typeface="微软雅黑" panose="020B0503020204020204" pitchFamily="34" charset="-122"/>
                    <a:sym typeface="+mn-ea"/>
                  </a:rPr>
                  <a:t>)</a:t>
                </a:r>
                <a:r>
                  <a:rPr lang="zh-CN" altLang="en-US" dirty="0">
                    <a:uFillTx/>
                    <a:latin typeface="Times New Roman" panose="02020603050405020304" pitchFamily="18" charset="0"/>
                    <a:ea typeface="微软雅黑" panose="020B0503020204020204" pitchFamily="34" charset="-122"/>
                    <a:sym typeface="+mn-ea"/>
                  </a:rPr>
                  <a:t>使用 </a:t>
                </a:r>
                <a:r>
                  <a:rPr lang="en-US" altLang="zh-CN" dirty="0">
                    <a:uFillTx/>
                    <a:latin typeface="Times New Roman" panose="02020603050405020304" pitchFamily="18" charset="0"/>
                    <a:ea typeface="微软雅黑" panose="020B0503020204020204" pitchFamily="34" charset="-122"/>
                    <a:sym typeface="+mn-ea"/>
                  </a:rPr>
                  <a:t>3x3</a:t>
                </a:r>
                <a:r>
                  <a:rPr dirty="0">
                    <a:uFillTx/>
                    <a:latin typeface="Times New Roman" panose="02020603050405020304" pitchFamily="18" charset="0"/>
                    <a:ea typeface="微软雅黑" panose="020B0503020204020204" pitchFamily="34" charset="-122"/>
                    <a:sym typeface="+mn-ea"/>
                  </a:rPr>
                  <a:t>的几何均值滤波结果</a:t>
                </a:r>
              </a:p>
            </p:txBody>
          </p:sp>
        </mc:Choice>
        <mc:Fallback xmlns="">
          <p:sp>
            <p:nvSpPr>
              <p:cNvPr id="11" name="文本框 10"/>
              <p:cNvSpPr txBox="1">
                <a:spLocks noRot="1" noChangeAspect="1" noMove="1" noResize="1" noEditPoints="1" noAdjustHandles="1" noChangeArrowheads="1" noChangeShapeType="1" noTextEdit="1"/>
              </p:cNvSpPr>
              <p:nvPr/>
            </p:nvSpPr>
            <p:spPr>
              <a:xfrm>
                <a:off x="107504" y="1268730"/>
                <a:ext cx="4244151" cy="2640082"/>
              </a:xfrm>
              <a:prstGeom prst="rect">
                <a:avLst/>
              </a:prstGeom>
              <a:blipFill rotWithShape="1">
                <a:blip r:embed="rId5"/>
                <a:stretch>
                  <a:fillRect l="-4" b="-1404"/>
                </a:stretch>
              </a:blipFill>
            </p:spPr>
            <p:txBody>
              <a:bodyPr/>
              <a:lstStyle/>
              <a:p>
                <a:r>
                  <a:rPr lang="zh-CN" altLang="en-US">
                    <a:noFill/>
                  </a:rPr>
                  <a:t> </a:t>
                </a:r>
              </a:p>
            </p:txBody>
          </p:sp>
        </mc:Fallback>
      </mc:AlternateContent>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均值滤波例子</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25</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3563888" y="4964480"/>
            <a:ext cx="519430" cy="452755"/>
          </a:xfrm>
          <a:prstGeom prst="rect">
            <a:avLst/>
          </a:prstGeom>
        </p:spPr>
      </p:pic>
      <p:sp>
        <p:nvSpPr>
          <p:cNvPr id="11" name="文本框 10"/>
          <p:cNvSpPr txBox="1"/>
          <p:nvPr/>
        </p:nvSpPr>
        <p:spPr>
          <a:xfrm>
            <a:off x="251520" y="1052830"/>
            <a:ext cx="3888432" cy="3014030"/>
          </a:xfrm>
          <a:prstGeom prst="rect">
            <a:avLst/>
          </a:prstGeom>
          <a:noFill/>
        </p:spPr>
        <p:txBody>
          <a:bodyPr wrap="square" rtlCol="0" anchor="t">
            <a:spAutoFit/>
          </a:bodyPr>
          <a:lstStyle/>
          <a:p>
            <a:pPr>
              <a:lnSpc>
                <a:spcPct val="180000"/>
              </a:lnSpc>
            </a:pPr>
            <a:r>
              <a:rPr dirty="0">
                <a:uFillTx/>
                <a:latin typeface="Times New Roman" panose="02020603050405020304" pitchFamily="18" charset="0"/>
                <a:ea typeface="微软雅黑" panose="020B0503020204020204" pitchFamily="34" charset="-122"/>
                <a:sym typeface="+mn-ea"/>
              </a:rPr>
              <a:t>(a)</a:t>
            </a:r>
            <a:r>
              <a:rPr dirty="0" err="1">
                <a:uFillTx/>
                <a:latin typeface="Times New Roman" panose="02020603050405020304" pitchFamily="18" charset="0"/>
                <a:ea typeface="微软雅黑" panose="020B0503020204020204" pitchFamily="34" charset="-122"/>
                <a:sym typeface="+mn-ea"/>
              </a:rPr>
              <a:t>被概率为</a:t>
            </a:r>
            <a:r>
              <a:rPr dirty="0">
                <a:uFillTx/>
                <a:latin typeface="Times New Roman" panose="02020603050405020304" pitchFamily="18" charset="0"/>
                <a:ea typeface="微软雅黑" panose="020B0503020204020204" pitchFamily="34" charset="-122"/>
                <a:sym typeface="+mn-ea"/>
              </a:rPr>
              <a:t> 0.1的</a:t>
            </a:r>
            <a:r>
              <a:rPr dirty="0">
                <a:solidFill>
                  <a:schemeClr val="tx2">
                    <a:lumMod val="60000"/>
                    <a:lumOff val="40000"/>
                  </a:schemeClr>
                </a:solidFill>
                <a:uFillTx/>
                <a:latin typeface="Times New Roman" panose="02020603050405020304" pitchFamily="18" charset="0"/>
                <a:ea typeface="微软雅黑" panose="020B0503020204020204" pitchFamily="34" charset="-122"/>
                <a:sym typeface="+mn-ea"/>
              </a:rPr>
              <a:t>胡椒噪声</a:t>
            </a:r>
            <a:r>
              <a:rPr dirty="0">
                <a:uFillTx/>
                <a:latin typeface="Times New Roman" panose="02020603050405020304" pitchFamily="18" charset="0"/>
                <a:ea typeface="微软雅黑" panose="020B0503020204020204" pitchFamily="34" charset="-122"/>
                <a:sym typeface="+mn-ea"/>
              </a:rPr>
              <a:t>污染图像;</a:t>
            </a:r>
          </a:p>
          <a:p>
            <a:pPr>
              <a:lnSpc>
                <a:spcPct val="180000"/>
              </a:lnSpc>
            </a:pPr>
            <a:r>
              <a:rPr dirty="0">
                <a:uFillTx/>
                <a:latin typeface="Times New Roman" panose="02020603050405020304" pitchFamily="18" charset="0"/>
                <a:ea typeface="微软雅黑" panose="020B0503020204020204" pitchFamily="34" charset="-122"/>
                <a:sym typeface="+mn-ea"/>
              </a:rPr>
              <a:t>(b)</a:t>
            </a:r>
            <a:r>
              <a:rPr lang="zh-CN" altLang="en-US" dirty="0">
                <a:uFillTx/>
                <a:latin typeface="Times New Roman" panose="02020603050405020304" pitchFamily="18" charset="0"/>
                <a:ea typeface="微软雅黑" panose="020B0503020204020204" pitchFamily="34" charset="-122"/>
                <a:sym typeface="+mn-ea"/>
              </a:rPr>
              <a:t>被概率为 </a:t>
            </a:r>
            <a:r>
              <a:rPr lang="en-US" altLang="zh-CN" dirty="0">
                <a:uFillTx/>
                <a:latin typeface="Times New Roman" panose="02020603050405020304" pitchFamily="18" charset="0"/>
                <a:ea typeface="微软雅黑" panose="020B0503020204020204" pitchFamily="34" charset="-122"/>
                <a:sym typeface="+mn-ea"/>
              </a:rPr>
              <a:t>0.1</a:t>
            </a:r>
            <a:r>
              <a:rPr dirty="0">
                <a:uFillTx/>
                <a:latin typeface="Times New Roman" panose="02020603050405020304" pitchFamily="18" charset="0"/>
                <a:ea typeface="微软雅黑" panose="020B0503020204020204" pitchFamily="34" charset="-122"/>
                <a:sym typeface="+mn-ea"/>
              </a:rPr>
              <a:t>的</a:t>
            </a:r>
            <a:r>
              <a:rPr dirty="0">
                <a:solidFill>
                  <a:schemeClr val="tx2">
                    <a:lumMod val="60000"/>
                    <a:lumOff val="40000"/>
                  </a:schemeClr>
                </a:solidFill>
                <a:uFillTx/>
                <a:latin typeface="Times New Roman" panose="02020603050405020304" pitchFamily="18" charset="0"/>
                <a:ea typeface="微软雅黑" panose="020B0503020204020204" pitchFamily="34" charset="-122"/>
                <a:sym typeface="+mn-ea"/>
              </a:rPr>
              <a:t>盐粒噪声</a:t>
            </a:r>
            <a:r>
              <a:rPr dirty="0">
                <a:uFillTx/>
                <a:latin typeface="Times New Roman" panose="02020603050405020304" pitchFamily="18" charset="0"/>
                <a:ea typeface="微软雅黑" panose="020B0503020204020204" pitchFamily="34" charset="-122"/>
                <a:sym typeface="+mn-ea"/>
              </a:rPr>
              <a:t>污染图像</a:t>
            </a:r>
          </a:p>
          <a:p>
            <a:pPr>
              <a:lnSpc>
                <a:spcPct val="180000"/>
              </a:lnSpc>
            </a:pPr>
            <a:r>
              <a:rPr dirty="0">
                <a:uFillTx/>
                <a:latin typeface="Times New Roman" panose="02020603050405020304" pitchFamily="18" charset="0"/>
                <a:ea typeface="微软雅黑" panose="020B0503020204020204" pitchFamily="34" charset="-122"/>
                <a:sym typeface="+mn-ea"/>
              </a:rPr>
              <a:t>(c)</a:t>
            </a:r>
            <a:r>
              <a:rPr dirty="0" err="1">
                <a:uFillTx/>
                <a:latin typeface="Times New Roman" panose="02020603050405020304" pitchFamily="18" charset="0"/>
                <a:ea typeface="微软雅黑" panose="020B0503020204020204" pitchFamily="34" charset="-122"/>
                <a:sym typeface="+mn-ea"/>
              </a:rPr>
              <a:t>使用大小为</a:t>
            </a:r>
            <a:r>
              <a:rPr dirty="0">
                <a:uFillTx/>
                <a:latin typeface="Times New Roman" panose="02020603050405020304" pitchFamily="18" charset="0"/>
                <a:ea typeface="微软雅黑" panose="020B0503020204020204" pitchFamily="34" charset="-122"/>
                <a:sym typeface="+mn-ea"/>
              </a:rPr>
              <a:t> 3x3、Q=1.5的反谐波平均滤波器对图(a)</a:t>
            </a:r>
            <a:r>
              <a:rPr dirty="0" err="1">
                <a:uFillTx/>
                <a:latin typeface="Times New Roman" panose="02020603050405020304" pitchFamily="18" charset="0"/>
                <a:ea typeface="微软雅黑" panose="020B0503020204020204" pitchFamily="34" charset="-122"/>
                <a:sym typeface="+mn-ea"/>
              </a:rPr>
              <a:t>滤波后的结果</a:t>
            </a:r>
            <a:r>
              <a:rPr dirty="0">
                <a:uFillTx/>
                <a:latin typeface="Times New Roman" panose="02020603050405020304" pitchFamily="18" charset="0"/>
                <a:ea typeface="微软雅黑" panose="020B0503020204020204" pitchFamily="34" charset="-122"/>
                <a:sym typeface="+mn-ea"/>
              </a:rPr>
              <a:t>;</a:t>
            </a:r>
          </a:p>
          <a:p>
            <a:pPr>
              <a:lnSpc>
                <a:spcPct val="180000"/>
              </a:lnSpc>
            </a:pPr>
            <a:r>
              <a:rPr dirty="0">
                <a:uFillTx/>
                <a:latin typeface="Times New Roman" panose="02020603050405020304" pitchFamily="18" charset="0"/>
                <a:ea typeface="微软雅黑" panose="020B0503020204020204" pitchFamily="34" charset="-122"/>
                <a:sym typeface="+mn-ea"/>
              </a:rPr>
              <a:t>(</a:t>
            </a:r>
            <a:r>
              <a:rPr lang="en-US" dirty="0">
                <a:uFillTx/>
                <a:latin typeface="Times New Roman" panose="02020603050405020304" pitchFamily="18" charset="0"/>
                <a:ea typeface="微软雅黑" panose="020B0503020204020204" pitchFamily="34" charset="-122"/>
                <a:sym typeface="+mn-ea"/>
              </a:rPr>
              <a:t>d</a:t>
            </a:r>
            <a:r>
              <a:rPr dirty="0">
                <a:uFillTx/>
                <a:latin typeface="Times New Roman" panose="02020603050405020304" pitchFamily="18" charset="0"/>
                <a:ea typeface="微软雅黑" panose="020B0503020204020204" pitchFamily="34" charset="-122"/>
                <a:sym typeface="+mn-ea"/>
              </a:rPr>
              <a:t>)</a:t>
            </a:r>
            <a:r>
              <a:rPr dirty="0" err="1">
                <a:uFillTx/>
                <a:latin typeface="Times New Roman" panose="02020603050405020304" pitchFamily="18" charset="0"/>
                <a:ea typeface="微软雅黑" panose="020B0503020204020204" pitchFamily="34" charset="-122"/>
                <a:sym typeface="+mn-ea"/>
              </a:rPr>
              <a:t>使用</a:t>
            </a:r>
            <a:r>
              <a:rPr dirty="0">
                <a:uFillTx/>
                <a:latin typeface="Times New Roman" panose="02020603050405020304" pitchFamily="18" charset="0"/>
                <a:ea typeface="微软雅黑" panose="020B0503020204020204" pitchFamily="34" charset="-122"/>
                <a:sym typeface="+mn-ea"/>
              </a:rPr>
              <a:t> Q=-1.5 </a:t>
            </a:r>
            <a:r>
              <a:rPr dirty="0" err="1">
                <a:uFillTx/>
                <a:latin typeface="Times New Roman" panose="02020603050405020304" pitchFamily="18" charset="0"/>
                <a:ea typeface="微软雅黑" panose="020B0503020204020204" pitchFamily="34" charset="-122"/>
                <a:sym typeface="+mn-ea"/>
              </a:rPr>
              <a:t>的反谐波平均滤波器对图</a:t>
            </a:r>
            <a:r>
              <a:rPr dirty="0">
                <a:uFillTx/>
                <a:latin typeface="Times New Roman" panose="02020603050405020304" pitchFamily="18" charset="0"/>
                <a:ea typeface="微软雅黑" panose="020B0503020204020204" pitchFamily="34" charset="-122"/>
                <a:sym typeface="+mn-ea"/>
              </a:rPr>
              <a:t>(b)</a:t>
            </a:r>
            <a:r>
              <a:rPr dirty="0" err="1">
                <a:uFillTx/>
                <a:latin typeface="Times New Roman" panose="02020603050405020304" pitchFamily="18" charset="0"/>
                <a:ea typeface="微软雅黑" panose="020B0503020204020204" pitchFamily="34" charset="-122"/>
                <a:sym typeface="+mn-ea"/>
              </a:rPr>
              <a:t>滤波后的结果</a:t>
            </a:r>
            <a:endParaRPr dirty="0">
              <a:uFillTx/>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4"/>
          <a:stretch>
            <a:fillRect/>
          </a:stretch>
        </p:blipFill>
        <p:spPr>
          <a:xfrm>
            <a:off x="3995936" y="967367"/>
            <a:ext cx="4777232" cy="4588201"/>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750" y="836930"/>
            <a:ext cx="7793355" cy="5571490"/>
          </a:xfrm>
          <a:prstGeom prst="rect">
            <a:avLst/>
          </a:prstGeom>
          <a:noFill/>
        </p:spPr>
        <p:txBody>
          <a:bodyPr wrap="square" rtlCol="0" anchor="t">
            <a:spAutoFit/>
          </a:bodyPr>
          <a:lstStyle/>
          <a:p>
            <a:pPr algn="l">
              <a:lnSpc>
                <a:spcPct val="180000"/>
              </a:lnSpc>
              <a:buClrTx/>
              <a:buSzTx/>
              <a:buNone/>
            </a:pPr>
            <a:r>
              <a:rPr sz="1800">
                <a:uFillTx/>
                <a:latin typeface="Times New Roman" panose="02020603050405020304" pitchFamily="18" charset="0"/>
                <a:ea typeface="微软雅黑" panose="020B0503020204020204" pitchFamily="34" charset="-122"/>
                <a:sym typeface="+mn-ea"/>
              </a:rPr>
              <a:t>在反谐波滤波中错误选择符号的结果</a:t>
            </a:r>
          </a:p>
          <a:p>
            <a:pPr algn="l">
              <a:lnSpc>
                <a:spcPct val="180000"/>
              </a:lnSpc>
              <a:buClrTx/>
              <a:buSzTx/>
              <a:buNone/>
            </a:pPr>
            <a:endParaRPr sz="1800">
              <a:uFillTx/>
              <a:latin typeface="Times New Roman" panose="02020603050405020304" pitchFamily="18" charset="0"/>
              <a:ea typeface="微软雅黑" panose="020B0503020204020204" pitchFamily="34" charset="-122"/>
              <a:sym typeface="+mn-ea"/>
            </a:endParaRPr>
          </a:p>
          <a:p>
            <a:pPr algn="l">
              <a:lnSpc>
                <a:spcPct val="180000"/>
              </a:lnSpc>
              <a:buClrTx/>
              <a:buSzTx/>
              <a:buNone/>
            </a:pPr>
            <a:endParaRPr sz="1800">
              <a:uFillTx/>
              <a:latin typeface="Times New Roman" panose="02020603050405020304" pitchFamily="18" charset="0"/>
              <a:ea typeface="微软雅黑" panose="020B0503020204020204" pitchFamily="34" charset="-122"/>
              <a:sym typeface="+mn-ea"/>
            </a:endParaRPr>
          </a:p>
          <a:p>
            <a:pPr algn="l">
              <a:lnSpc>
                <a:spcPct val="180000"/>
              </a:lnSpc>
              <a:buClrTx/>
              <a:buSzTx/>
              <a:buNone/>
            </a:pPr>
            <a:endParaRPr sz="1800">
              <a:uFillTx/>
              <a:latin typeface="Times New Roman" panose="02020603050405020304" pitchFamily="18" charset="0"/>
              <a:ea typeface="微软雅黑" panose="020B0503020204020204" pitchFamily="34" charset="-122"/>
              <a:sym typeface="+mn-ea"/>
            </a:endParaRPr>
          </a:p>
          <a:p>
            <a:pPr algn="l">
              <a:lnSpc>
                <a:spcPct val="180000"/>
              </a:lnSpc>
              <a:buClrTx/>
              <a:buSzTx/>
              <a:buNone/>
            </a:pPr>
            <a:endParaRPr sz="1800">
              <a:uFillTx/>
              <a:latin typeface="Times New Roman" panose="02020603050405020304" pitchFamily="18" charset="0"/>
              <a:ea typeface="微软雅黑" panose="020B0503020204020204" pitchFamily="34" charset="-122"/>
              <a:sym typeface="+mn-ea"/>
            </a:endParaRPr>
          </a:p>
          <a:p>
            <a:pPr algn="l">
              <a:lnSpc>
                <a:spcPct val="180000"/>
              </a:lnSpc>
              <a:buClrTx/>
              <a:buSzTx/>
              <a:buNone/>
            </a:pPr>
            <a:endParaRPr sz="1800">
              <a:uFillTx/>
              <a:latin typeface="Times New Roman" panose="02020603050405020304" pitchFamily="18" charset="0"/>
              <a:ea typeface="微软雅黑" panose="020B0503020204020204" pitchFamily="34" charset="-122"/>
              <a:sym typeface="+mn-ea"/>
            </a:endParaRPr>
          </a:p>
          <a:p>
            <a:pPr algn="l">
              <a:lnSpc>
                <a:spcPct val="180000"/>
              </a:lnSpc>
              <a:buClrTx/>
              <a:buSzTx/>
              <a:buNone/>
            </a:pPr>
            <a:endParaRPr sz="1800">
              <a:uFillTx/>
              <a:latin typeface="Times New Roman" panose="02020603050405020304" pitchFamily="18" charset="0"/>
              <a:ea typeface="微软雅黑" panose="020B0503020204020204" pitchFamily="34" charset="-122"/>
              <a:sym typeface="+mn-ea"/>
            </a:endParaRPr>
          </a:p>
          <a:p>
            <a:pPr algn="l">
              <a:lnSpc>
                <a:spcPct val="180000"/>
              </a:lnSpc>
              <a:buClrTx/>
              <a:buSzTx/>
              <a:buNone/>
            </a:pPr>
            <a:endParaRPr sz="1800">
              <a:uFillTx/>
              <a:latin typeface="Times New Roman" panose="02020603050405020304" pitchFamily="18" charset="0"/>
              <a:ea typeface="微软雅黑" panose="020B0503020204020204" pitchFamily="34" charset="-122"/>
              <a:sym typeface="+mn-ea"/>
            </a:endParaRPr>
          </a:p>
          <a:p>
            <a:pPr algn="l">
              <a:lnSpc>
                <a:spcPct val="180000"/>
              </a:lnSpc>
              <a:buClrTx/>
              <a:buSzTx/>
              <a:buNone/>
            </a:pPr>
            <a:r>
              <a:rPr sz="1800">
                <a:uFillTx/>
                <a:latin typeface="Times New Roman" panose="02020603050405020304" pitchFamily="18" charset="0"/>
                <a:ea typeface="微软雅黑" panose="020B0503020204020204" pitchFamily="34" charset="-122"/>
                <a:sym typeface="+mn-ea"/>
              </a:rPr>
              <a:t>(a)用大小为 3x3、Q=-1.5 的反谐波滤波器对图 5.8(a)滤波后的结</a:t>
            </a:r>
            <a:r>
              <a:rPr sz="1800">
                <a:uFillTx/>
                <a:latin typeface="Times New Roman" panose="02020603050405020304" pitchFamily="18" charset="0"/>
                <a:ea typeface="微软雅黑" panose="020B0503020204020204" pitchFamily="34" charset="-122"/>
              </a:rPr>
              <a:t>果;</a:t>
            </a:r>
          </a:p>
          <a:p>
            <a:pPr algn="l">
              <a:lnSpc>
                <a:spcPct val="180000"/>
              </a:lnSpc>
              <a:buClrTx/>
              <a:buSzTx/>
              <a:buNone/>
            </a:pPr>
            <a:r>
              <a:rPr sz="1800">
                <a:uFillTx/>
                <a:latin typeface="Times New Roman" panose="02020603050405020304" pitchFamily="18" charset="0"/>
                <a:ea typeface="微软雅黑" panose="020B0503020204020204" pitchFamily="34" charset="-122"/>
              </a:rPr>
              <a:t>(b)用 Ω=1.5 对图 5.8(b)滤波后的结果</a:t>
            </a:r>
          </a:p>
          <a:p>
            <a:pPr algn="l">
              <a:lnSpc>
                <a:spcPct val="180000"/>
              </a:lnSpc>
              <a:buClrTx/>
              <a:buSzTx/>
              <a:buNone/>
            </a:pPr>
            <a:endParaRPr sz="1800">
              <a:uFillTx/>
              <a:latin typeface="Times New Roman" panose="02020603050405020304" pitchFamily="18" charset="0"/>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a:t>3. </a:t>
            </a:r>
            <a:r>
              <a:rPr lang="zh-CN" altLang="en-US" dirty="0"/>
              <a:t>均值滤波例子</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26</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403985" y="1557020"/>
            <a:ext cx="6494780" cy="3105785"/>
          </a:xfrm>
          <a:prstGeom prst="rect">
            <a:avLst/>
          </a:prstGeom>
        </p:spPr>
      </p:pic>
      <p:pic>
        <p:nvPicPr>
          <p:cNvPr id="8" name="图片 7"/>
          <p:cNvPicPr>
            <a:picLocks noChangeAspect="1"/>
          </p:cNvPicPr>
          <p:nvPr/>
        </p:nvPicPr>
        <p:blipFill>
          <a:blip r:embed="rId4"/>
          <a:stretch>
            <a:fillRect/>
          </a:stretch>
        </p:blipFill>
        <p:spPr>
          <a:xfrm>
            <a:off x="6948805" y="4662805"/>
            <a:ext cx="633730" cy="271780"/>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统计排序滤波器</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27</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2" name="文本框 1"/>
          <p:cNvSpPr txBox="1"/>
          <p:nvPr/>
        </p:nvSpPr>
        <p:spPr>
          <a:xfrm>
            <a:off x="683260" y="908685"/>
            <a:ext cx="7414895" cy="3581878"/>
          </a:xfrm>
          <a:prstGeom prst="rect">
            <a:avLst/>
          </a:prstGeom>
          <a:noFill/>
        </p:spPr>
        <p:txBody>
          <a:bodyPr wrap="square" rtlCol="0" anchor="t">
            <a:spAutoFit/>
          </a:bodyPr>
          <a:lstStyle/>
          <a:p>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中值滤波器</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中值滤波器应用广泛，因为与大小相同的线性平滑滤波器相比，它能有效地降低某些随机噪声，且模糊度要小得多。</a:t>
            </a: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对于单极和双极冲激噪声，中值滤波器的效果更好</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a:t>
            </a:r>
          </a:p>
        </p:txBody>
      </p:sp>
      <p:graphicFrame>
        <p:nvGraphicFramePr>
          <p:cNvPr id="9" name="对象 8"/>
          <p:cNvGraphicFramePr/>
          <p:nvPr/>
        </p:nvGraphicFramePr>
        <p:xfrm>
          <a:off x="2530475" y="1893888"/>
          <a:ext cx="3717925" cy="850900"/>
        </p:xfrm>
        <a:graphic>
          <a:graphicData uri="http://schemas.openxmlformats.org/presentationml/2006/ole">
            <mc:AlternateContent xmlns:mc="http://schemas.openxmlformats.org/markup-compatibility/2006">
              <mc:Choice xmlns:v="urn:schemas-microsoft-com:vml" Requires="v">
                <p:oleObj spid="_x0000_s14344" name="Equation" r:id="rId4" imgW="39624000" imgH="8534400" progId="Equation.DSMT4">
                  <p:embed/>
                </p:oleObj>
              </mc:Choice>
              <mc:Fallback>
                <p:oleObj name="Equation" r:id="rId4" imgW="39624000" imgH="8534400" progId="Equation.DSMT4">
                  <p:embed/>
                  <p:pic>
                    <p:nvPicPr>
                      <p:cNvPr id="0" name="图片 20"/>
                      <p:cNvPicPr/>
                      <p:nvPr/>
                    </p:nvPicPr>
                    <p:blipFill>
                      <a:blip r:embed="rId5"/>
                      <a:stretch>
                        <a:fillRect/>
                      </a:stretch>
                    </p:blipFill>
                    <p:spPr>
                      <a:xfrm>
                        <a:off x="2530475" y="1893888"/>
                        <a:ext cx="3717925" cy="850900"/>
                      </a:xfrm>
                      <a:prstGeom prst="rect">
                        <a:avLst/>
                      </a:prstGeom>
                    </p:spPr>
                  </p:pic>
                </p:oleObj>
              </mc:Fallback>
            </mc:AlternateContent>
          </a:graphicData>
        </a:graphic>
      </p:graphicFrame>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统计排序滤波器</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28</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2" name="文本框 1"/>
          <p:cNvSpPr txBox="1"/>
          <p:nvPr/>
        </p:nvSpPr>
        <p:spPr>
          <a:xfrm>
            <a:off x="683260" y="908685"/>
            <a:ext cx="7414895" cy="4689874"/>
          </a:xfrm>
          <a:prstGeom prst="rect">
            <a:avLst/>
          </a:prstGeom>
          <a:noFill/>
        </p:spPr>
        <p:txBody>
          <a:bodyPr wrap="square" rtlCol="0" anchor="t">
            <a:spAutoFit/>
          </a:bodyPr>
          <a:lstStyle/>
          <a:p>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最大值滤波器</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用于发现图像中的最亮点</a:t>
            </a: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可以有效过滤“胡椒”噪声(因为“胡椒”噪声的值非常低)</a:t>
            </a:r>
          </a:p>
          <a:p>
            <a:pPr marL="342900" indent="-342900" algn="just" eaLnBrk="1" latinLnBrk="1">
              <a:lnSpc>
                <a:spcPct val="160000"/>
              </a:lnSpc>
              <a:spcBef>
                <a:spcPts val="0"/>
              </a:spcBef>
              <a:buClr>
                <a:srgbClr val="FF0000"/>
              </a:buClr>
              <a:buSzTx/>
              <a:buFont typeface="Wingdings" panose="05000000000000000000" charset="0"/>
              <a:buChar char="p"/>
            </a:pPr>
            <a:endParaRPr sz="1800" kern="0" dirty="0">
              <a:uFillTx/>
              <a:latin typeface="Times New Roman" panose="02020603050405020304" pitchFamily="18" charset="0"/>
              <a:ea typeface="微软雅黑" panose="020B0503020204020204" pitchFamily="34" charset="-122"/>
              <a:cs typeface="黑体" panose="02010609060101010101" pitchFamily="49" charset="-122"/>
            </a:endParaRPr>
          </a:p>
          <a:p>
            <a:pPr algn="just" eaLnBrk="1" latinLnBrk="1">
              <a:lnSpc>
                <a:spcPct val="160000"/>
              </a:lnSpc>
              <a:spcBef>
                <a:spcPts val="0"/>
              </a:spcBef>
              <a:buClr>
                <a:srgbClr val="FF0000"/>
              </a:buClr>
              <a:buSzTx/>
              <a:buFont typeface="Wingdings" panose="05000000000000000000" charset="0"/>
            </a:pPr>
            <a:r>
              <a:rPr lang="zh-CN" altLang="en-US" sz="18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最小值滤波器</a:t>
            </a:r>
            <a:endParaRPr lang="zh-CN" altLang="en-US" sz="18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eaLnBrk="1" latinLnBrk="1">
              <a:lnSpc>
                <a:spcPct val="160000"/>
              </a:lnSpc>
              <a:spcBef>
                <a:spcPts val="0"/>
              </a:spcBef>
              <a:buClr>
                <a:srgbClr val="FF0000"/>
              </a:buClr>
              <a:buSzTx/>
              <a:buFont typeface="Wingdings" panose="05000000000000000000" charset="0"/>
              <a:buChar char="p"/>
            </a:pPr>
            <a:r>
              <a:rPr sz="1800" kern="0" dirty="0" err="1">
                <a:uFillTx/>
                <a:latin typeface="Times New Roman" panose="02020603050405020304" pitchFamily="18" charset="0"/>
                <a:ea typeface="微软雅黑" panose="020B0503020204020204" pitchFamily="34" charset="-122"/>
                <a:cs typeface="黑体" panose="02010609060101010101" pitchFamily="49" charset="-122"/>
                <a:sym typeface="+mn-ea"/>
              </a:rPr>
              <a:t>用于发现图像中的最暗点</a:t>
            </a:r>
            <a:endParaRPr sz="1800" kern="0" dirty="0">
              <a:uFillTx/>
              <a:latin typeface="Times New Roman" panose="02020603050405020304" pitchFamily="18" charset="0"/>
              <a:ea typeface="微软雅黑" panose="020B0503020204020204" pitchFamily="34" charset="-122"/>
              <a:cs typeface="黑体" panose="02010609060101010101" pitchFamily="49" charset="-122"/>
              <a:sym typeface="+mn-ea"/>
            </a:endParaRP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sym typeface="+mn-ea"/>
              </a:rPr>
              <a:t>可以有效过滤“盐</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sym typeface="+mn-ea"/>
              </a:rPr>
              <a:t>粒</a:t>
            </a:r>
            <a:r>
              <a:rPr sz="1800" kern="0" dirty="0">
                <a:uFillTx/>
                <a:latin typeface="Times New Roman" panose="02020603050405020304" pitchFamily="18" charset="0"/>
                <a:ea typeface="微软雅黑" panose="020B0503020204020204" pitchFamily="34" charset="-122"/>
                <a:cs typeface="黑体" panose="02010609060101010101" pitchFamily="49" charset="-122"/>
                <a:sym typeface="+mn-ea"/>
              </a:rPr>
              <a:t>”噪声</a:t>
            </a:r>
            <a:endParaRPr lang="zh-CN" sz="1800" kern="0" dirty="0">
              <a:uFillTx/>
              <a:latin typeface="Times New Roman" panose="02020603050405020304" pitchFamily="18" charset="0"/>
              <a:ea typeface="微软雅黑" panose="020B0503020204020204" pitchFamily="34" charset="-122"/>
              <a:cs typeface="黑体" panose="02010609060101010101" pitchFamily="49" charset="-122"/>
              <a:sym typeface="+mn-ea"/>
            </a:endParaRPr>
          </a:p>
        </p:txBody>
      </p:sp>
      <p:graphicFrame>
        <p:nvGraphicFramePr>
          <p:cNvPr id="9" name="对象 8"/>
          <p:cNvGraphicFramePr/>
          <p:nvPr/>
        </p:nvGraphicFramePr>
        <p:xfrm>
          <a:off x="2740025" y="1341363"/>
          <a:ext cx="3432175" cy="820738"/>
        </p:xfrm>
        <a:graphic>
          <a:graphicData uri="http://schemas.openxmlformats.org/presentationml/2006/ole">
            <mc:AlternateContent xmlns:mc="http://schemas.openxmlformats.org/markup-compatibility/2006">
              <mc:Choice xmlns:v="urn:schemas-microsoft-com:vml" Requires="v">
                <p:oleObj spid="_x0000_s15374" name="Equation" r:id="rId4" imgW="36576000" imgH="8229600" progId="Equation.DSMT4">
                  <p:embed/>
                </p:oleObj>
              </mc:Choice>
              <mc:Fallback>
                <p:oleObj name="Equation" r:id="rId4" imgW="36576000" imgH="8229600" progId="Equation.DSMT4">
                  <p:embed/>
                  <p:pic>
                    <p:nvPicPr>
                      <p:cNvPr id="0" name="图片 20"/>
                      <p:cNvPicPr/>
                      <p:nvPr/>
                    </p:nvPicPr>
                    <p:blipFill>
                      <a:blip r:embed="rId5"/>
                      <a:stretch>
                        <a:fillRect/>
                      </a:stretch>
                    </p:blipFill>
                    <p:spPr>
                      <a:xfrm>
                        <a:off x="2740025" y="1341363"/>
                        <a:ext cx="3432175" cy="820738"/>
                      </a:xfrm>
                      <a:prstGeom prst="rect">
                        <a:avLst/>
                      </a:prstGeom>
                    </p:spPr>
                  </p:pic>
                </p:oleObj>
              </mc:Fallback>
            </mc:AlternateContent>
          </a:graphicData>
        </a:graphic>
      </p:graphicFrame>
      <p:graphicFrame>
        <p:nvGraphicFramePr>
          <p:cNvPr id="5" name="对象 4"/>
          <p:cNvGraphicFramePr/>
          <p:nvPr/>
        </p:nvGraphicFramePr>
        <p:xfrm>
          <a:off x="2811462" y="3846508"/>
          <a:ext cx="3289300" cy="850900"/>
        </p:xfrm>
        <a:graphic>
          <a:graphicData uri="http://schemas.openxmlformats.org/presentationml/2006/ole">
            <mc:AlternateContent xmlns:mc="http://schemas.openxmlformats.org/markup-compatibility/2006">
              <mc:Choice xmlns:v="urn:schemas-microsoft-com:vml" Requires="v">
                <p:oleObj spid="_x0000_s15375" name="Equation" r:id="rId6" imgW="35052000" imgH="8534400" progId="Equation.DSMT4">
                  <p:embed/>
                </p:oleObj>
              </mc:Choice>
              <mc:Fallback>
                <p:oleObj name="Equation" r:id="rId6" imgW="35052000" imgH="8534400" progId="Equation.DSMT4">
                  <p:embed/>
                  <p:pic>
                    <p:nvPicPr>
                      <p:cNvPr id="0" name="图片 20"/>
                      <p:cNvPicPr/>
                      <p:nvPr/>
                    </p:nvPicPr>
                    <p:blipFill>
                      <a:blip r:embed="rId7"/>
                      <a:stretch>
                        <a:fillRect/>
                      </a:stretch>
                    </p:blipFill>
                    <p:spPr>
                      <a:xfrm>
                        <a:off x="2811462" y="3846508"/>
                        <a:ext cx="3289300" cy="85090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统计排序滤波器</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29</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2" name="文本框 1"/>
          <p:cNvSpPr txBox="1"/>
          <p:nvPr/>
        </p:nvSpPr>
        <p:spPr>
          <a:xfrm>
            <a:off x="683260" y="908685"/>
            <a:ext cx="7414895" cy="3470275"/>
          </a:xfrm>
          <a:prstGeom prst="rect">
            <a:avLst/>
          </a:prstGeom>
          <a:noFill/>
        </p:spPr>
        <p:txBody>
          <a:bodyPr wrap="square" rtlCol="0" anchor="t">
            <a:spAutoFit/>
          </a:bodyPr>
          <a:lstStyle/>
          <a:p>
            <a:r>
              <a:rPr lang="zh-CN" altLang="en-US">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中点滤波器</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结合了统计排序</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滤波器</a:t>
            </a:r>
            <a:r>
              <a:rPr sz="1800" kern="0" dirty="0">
                <a:uFillTx/>
                <a:latin typeface="Times New Roman" panose="02020603050405020304" pitchFamily="18" charset="0"/>
                <a:ea typeface="微软雅黑" panose="020B0503020204020204" pitchFamily="34" charset="-122"/>
                <a:cs typeface="黑体" panose="02010609060101010101" pitchFamily="49" charset="-122"/>
              </a:rPr>
              <a:t>和平均</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滤波器</a:t>
            </a:r>
            <a:endParaRPr sz="1800" kern="0" dirty="0">
              <a:uFillTx/>
              <a:latin typeface="Times New Roman" panose="02020603050405020304" pitchFamily="18" charset="0"/>
              <a:ea typeface="微软雅黑" panose="020B0503020204020204" pitchFamily="34" charset="-122"/>
              <a:cs typeface="黑体" panose="02010609060101010101" pitchFamily="49" charset="-122"/>
            </a:endParaRPr>
          </a:p>
          <a:p>
            <a:pPr marL="342900" indent="-342900" algn="just" eaLnBrk="1" latinLnBrk="1">
              <a:lnSpc>
                <a:spcPct val="160000"/>
              </a:lnSpc>
              <a:spcBef>
                <a:spcPts val="0"/>
              </a:spcBef>
              <a:buClr>
                <a:srgbClr val="FF0000"/>
              </a:buClr>
              <a:buSzTx/>
              <a:buFont typeface="Wingdings" panose="05000000000000000000" charset="0"/>
              <a:buChar char="p"/>
            </a:pP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适合处理随机分布的噪声，如高斯噪声和均匀噪声</a:t>
            </a:r>
          </a:p>
        </p:txBody>
      </p:sp>
      <p:graphicFrame>
        <p:nvGraphicFramePr>
          <p:cNvPr id="9" name="对象 8"/>
          <p:cNvGraphicFramePr/>
          <p:nvPr/>
        </p:nvGraphicFramePr>
        <p:xfrm>
          <a:off x="1798638" y="1963738"/>
          <a:ext cx="5545137" cy="862012"/>
        </p:xfrm>
        <a:graphic>
          <a:graphicData uri="http://schemas.openxmlformats.org/presentationml/2006/ole">
            <mc:AlternateContent xmlns:mc="http://schemas.openxmlformats.org/markup-compatibility/2006">
              <mc:Choice xmlns:v="urn:schemas-microsoft-com:vml" Requires="v">
                <p:oleObj spid="_x0000_s16392" name="Equation" r:id="rId4" imgW="65836800" imgH="10058400" progId="Equation.DSMT4">
                  <p:embed/>
                </p:oleObj>
              </mc:Choice>
              <mc:Fallback>
                <p:oleObj name="Equation" r:id="rId4" imgW="65836800" imgH="10058400" progId="Equation.DSMT4">
                  <p:embed/>
                  <p:pic>
                    <p:nvPicPr>
                      <p:cNvPr id="0" name="图片 20"/>
                      <p:cNvPicPr/>
                      <p:nvPr/>
                    </p:nvPicPr>
                    <p:blipFill>
                      <a:blip r:embed="rId5"/>
                      <a:stretch>
                        <a:fillRect/>
                      </a:stretch>
                    </p:blipFill>
                    <p:spPr>
                      <a:xfrm>
                        <a:off x="1798638" y="1963738"/>
                        <a:ext cx="5545137" cy="862012"/>
                      </a:xfrm>
                      <a:prstGeom prst="rect">
                        <a:avLst/>
                      </a:prstGeom>
                    </p:spPr>
                  </p:pic>
                </p:oleObj>
              </mc:Fallback>
            </mc:AlternateContent>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b="1" dirty="0">
                <a:latin typeface="Times New Roman" panose="02020603050405020304" pitchFamily="18" charset="0"/>
                <a:ea typeface="+mn-ea"/>
                <a:cs typeface="+mn-cs"/>
              </a:rPr>
              <a:t>图像退化</a:t>
            </a:r>
            <a:r>
              <a:rPr lang="en-US" altLang="zh-CN" sz="2400" b="1" dirty="0">
                <a:latin typeface="Times New Roman" panose="02020603050405020304" pitchFamily="18" charset="0"/>
                <a:ea typeface="+mn-ea"/>
                <a:cs typeface="+mn-cs"/>
              </a:rPr>
              <a:t>/</a:t>
            </a:r>
            <a:r>
              <a:rPr lang="zh-CN" altLang="en-US" sz="2400" b="1"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dirty="0"/>
              <a:t>噪声模型</a:t>
            </a:r>
          </a:p>
          <a:p>
            <a:pPr marL="514350" indent="-514350">
              <a:buFont typeface="Arial" panose="020B0604020202020204" pitchFamily="34" charset="0"/>
              <a:buAutoNum type="arabicPeriod"/>
            </a:pPr>
            <a:r>
              <a:rPr lang="zh-CN" altLang="en-US" sz="2400" dirty="0"/>
              <a:t>只存在噪声的复原</a:t>
            </a:r>
            <a:r>
              <a:rPr lang="en-US" altLang="zh-CN" sz="2400" dirty="0"/>
              <a:t>——</a:t>
            </a:r>
            <a:r>
              <a:rPr lang="zh-CN" altLang="en-US" sz="2400" dirty="0"/>
              <a:t>空间滤波</a:t>
            </a:r>
          </a:p>
          <a:p>
            <a:pPr marL="514350" indent="-514350">
              <a:buFont typeface="Arial" panose="020B0604020202020204" pitchFamily="34" charset="0"/>
              <a:buAutoNum type="arabicPeriod"/>
            </a:pPr>
            <a:r>
              <a:rPr lang="zh-CN" altLang="en-US" sz="2400" dirty="0"/>
              <a:t>使用频率域滤波降低周期噪声</a:t>
            </a:r>
          </a:p>
          <a:p>
            <a:pPr marL="514350" indent="-514350">
              <a:buFont typeface="Arial" panose="020B0604020202020204" pitchFamily="34" charset="0"/>
              <a:buAutoNum type="arabicPeriod"/>
            </a:pPr>
            <a:r>
              <a:rPr lang="zh-CN" altLang="en-US" sz="2400" dirty="0"/>
              <a:t>线性位置不变退化</a:t>
            </a:r>
          </a:p>
          <a:p>
            <a:pPr marL="514350" indent="-514350">
              <a:buFont typeface="Arial" panose="020B0604020202020204" pitchFamily="34" charset="0"/>
              <a:buAutoNum type="arabicPeriod"/>
            </a:pPr>
            <a:r>
              <a:rPr lang="zh-CN" altLang="en-US" sz="2400" dirty="0"/>
              <a:t>估计退化函数</a:t>
            </a:r>
          </a:p>
          <a:p>
            <a:pPr marL="514350" indent="-514350">
              <a:buFont typeface="Arial" panose="020B0604020202020204" pitchFamily="34" charset="0"/>
              <a:buAutoNum type="arabicPeriod"/>
            </a:pPr>
            <a:r>
              <a:rPr lang="zh-CN" altLang="en-US" sz="2400" dirty="0"/>
              <a:t>逆滤波</a:t>
            </a:r>
          </a:p>
          <a:p>
            <a:pPr marL="514350" indent="-514350">
              <a:buFont typeface="Arial" panose="020B0604020202020204" pitchFamily="34" charset="0"/>
              <a:buAutoNum type="arabicPeriod"/>
            </a:pPr>
            <a:r>
              <a:rPr lang="zh-CN" altLang="en-US" sz="2400" dirty="0"/>
              <a:t>最小均方误差</a:t>
            </a:r>
            <a:r>
              <a:rPr lang="zh-CN" altLang="en-US" sz="2400" dirty="0">
                <a:sym typeface="+mn-ea"/>
              </a:rPr>
              <a:t>（维纳）</a:t>
            </a:r>
            <a:r>
              <a:rPr lang="zh-CN" altLang="en-US" sz="2400" dirty="0"/>
              <a:t>滤波</a:t>
            </a:r>
          </a:p>
          <a:p>
            <a:pPr marL="514350" indent="-514350">
              <a:buFont typeface="Arial" panose="020B0604020202020204" pitchFamily="34" charset="0"/>
              <a:buAutoNum type="arabicPeriod"/>
            </a:pPr>
            <a:r>
              <a:rPr lang="zh-CN" altLang="en-US" sz="2400" dirty="0"/>
              <a:t>约束最小二乘方滤波</a:t>
            </a:r>
          </a:p>
          <a:p>
            <a:pPr marL="514350" indent="-514350">
              <a:buFont typeface="Arial" panose="020B0604020202020204" pitchFamily="34" charset="0"/>
              <a:buAutoNum type="arabicPeriod"/>
            </a:pPr>
            <a:r>
              <a:rPr lang="zh-CN" altLang="en-US" sz="2400" dirty="0"/>
              <a:t>几何均值滤波</a:t>
            </a:r>
          </a:p>
          <a:p>
            <a:pPr marL="514350" indent="-514350">
              <a:buFont typeface="Arial" panose="020B0604020202020204" pitchFamily="34" charset="0"/>
              <a:buAutoNum type="arabicPeriod"/>
            </a:pPr>
            <a:r>
              <a:rPr lang="zh-CN" altLang="en-US" sz="2400" dirty="0"/>
              <a:t>由投影重建图像</a:t>
            </a:r>
            <a:endParaRPr lang="en-US" altLang="zh-CN" sz="2400"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3</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统计排序滤波器</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30</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p:cNvSpPr txBox="1"/>
              <p:nvPr/>
            </p:nvSpPr>
            <p:spPr>
              <a:xfrm>
                <a:off x="683259" y="908685"/>
                <a:ext cx="8159115" cy="5242560"/>
              </a:xfrm>
              <a:prstGeom prst="rect">
                <a:avLst/>
              </a:prstGeom>
              <a:noFill/>
            </p:spPr>
            <p:txBody>
              <a:bodyPr wrap="square" rtlCol="0" anchor="t">
                <a:spAutoFit/>
              </a:bodyPr>
              <a:lstStyle/>
              <a:p>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修正后的阿尔法均值滤波器</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在</a:t>
                </a:r>
                <a14:m>
                  <m:oMath xmlns:m="http://schemas.openxmlformats.org/officeDocument/2006/math">
                    <m:r>
                      <a:rPr lang="zh-CN" altLang="en-US" sz="1800" i="1" kern="0" dirty="0" smtClean="0">
                        <a:uFillTx/>
                        <a:latin typeface="Cambria Math" panose="02040503050406030204" pitchFamily="18" charset="0"/>
                        <a:ea typeface="微软雅黑" panose="020B0503020204020204" pitchFamily="34" charset="-122"/>
                        <a:cs typeface="黑体" panose="02010609060101010101" pitchFamily="49" charset="-122"/>
                      </a:rPr>
                      <m:t>𝑆</m:t>
                    </m:r>
                    <m:r>
                      <a:rPr lang="zh-CN" altLang="en-US" sz="1800" i="1" kern="0" baseline="-25000" dirty="0">
                        <a:uFillTx/>
                        <a:latin typeface="Cambria Math" panose="02040503050406030204" pitchFamily="18" charset="0"/>
                        <a:ea typeface="微软雅黑" panose="020B0503020204020204" pitchFamily="34" charset="-122"/>
                        <a:cs typeface="黑体" panose="02010609060101010101" pitchFamily="49" charset="-122"/>
                      </a:rPr>
                      <m:t>𝑥𝑦</m:t>
                    </m:r>
                  </m:oMath>
                </a14:m>
                <a:r>
                  <a:rPr sz="1800" kern="0" dirty="0">
                    <a:uFillTx/>
                    <a:latin typeface="Times New Roman" panose="02020603050405020304" pitchFamily="18" charset="0"/>
                    <a:ea typeface="微软雅黑" panose="020B0503020204020204" pitchFamily="34" charset="-122"/>
                    <a:cs typeface="黑体" panose="02010609060101010101" pitchFamily="49" charset="-122"/>
                  </a:rPr>
                  <a:t>邻域内去掉</a:t>
                </a:r>
                <a14:m>
                  <m:oMath xmlns:m="http://schemas.openxmlformats.org/officeDocument/2006/math">
                    <m:r>
                      <a:rPr lang="zh-CN" altLang="en-US" sz="1800" i="1" kern="0" dirty="0" smtClean="0">
                        <a:uFillTx/>
                        <a:latin typeface="Cambria Math" panose="02040503050406030204" pitchFamily="18" charset="0"/>
                        <a:ea typeface="微软雅黑" panose="020B0503020204020204" pitchFamily="34" charset="-122"/>
                        <a:cs typeface="黑体" panose="02010609060101010101" pitchFamily="49" charset="-122"/>
                      </a:rPr>
                      <m:t>𝑔</m:t>
                    </m:r>
                    <m:r>
                      <a:rPr lang="en-US" altLang="zh-CN" sz="1800" i="1" kern="0" dirty="0">
                        <a:uFillTx/>
                        <a:latin typeface="Cambria Math" panose="02040503050406030204" pitchFamily="18" charset="0"/>
                        <a:ea typeface="微软雅黑" panose="020B0503020204020204" pitchFamily="34" charset="-122"/>
                        <a:cs typeface="黑体" panose="02010609060101010101" pitchFamily="49" charset="-122"/>
                      </a:rPr>
                      <m:t>(</m:t>
                    </m:r>
                    <m:r>
                      <a:rPr lang="zh-CN" altLang="en-US" sz="1800" i="1" kern="0" dirty="0">
                        <a:uFillTx/>
                        <a:latin typeface="Cambria Math" panose="02040503050406030204" pitchFamily="18" charset="0"/>
                        <a:ea typeface="微软雅黑" panose="020B0503020204020204" pitchFamily="34" charset="-122"/>
                        <a:cs typeface="黑体" panose="02010609060101010101" pitchFamily="49" charset="-122"/>
                      </a:rPr>
                      <m:t>𝑟</m:t>
                    </m:r>
                    <m:r>
                      <a:rPr lang="en-US" altLang="zh-CN" sz="1800" i="1" kern="0" dirty="0">
                        <a:uFillTx/>
                        <a:latin typeface="Cambria Math" panose="02040503050406030204" pitchFamily="18" charset="0"/>
                        <a:ea typeface="微软雅黑" panose="020B0503020204020204" pitchFamily="34" charset="-122"/>
                        <a:cs typeface="黑体" panose="02010609060101010101" pitchFamily="49" charset="-122"/>
                      </a:rPr>
                      <m:t>,</m:t>
                    </m:r>
                    <m:r>
                      <a:rPr lang="zh-CN" altLang="en-US" sz="1800" i="1" kern="0" dirty="0">
                        <a:uFillTx/>
                        <a:latin typeface="Cambria Math" panose="02040503050406030204" pitchFamily="18" charset="0"/>
                        <a:ea typeface="微软雅黑" panose="020B0503020204020204" pitchFamily="34" charset="-122"/>
                        <a:cs typeface="黑体" panose="02010609060101010101" pitchFamily="49" charset="-122"/>
                      </a:rPr>
                      <m:t>𝑐</m:t>
                    </m:r>
                    <m:r>
                      <a:rPr lang="en-US" altLang="zh-CN" sz="1800" i="1" kern="0" dirty="0" smtClean="0">
                        <a:uFillTx/>
                        <a:latin typeface="Cambria Math" panose="02040503050406030204" pitchFamily="18" charset="0"/>
                        <a:ea typeface="微软雅黑" panose="020B0503020204020204" pitchFamily="34" charset="-122"/>
                        <a:cs typeface="黑体" panose="02010609060101010101" pitchFamily="49" charset="-122"/>
                      </a:rPr>
                      <m:t>)</m:t>
                    </m:r>
                  </m:oMath>
                </a14:m>
                <a:r>
                  <a:rPr sz="1800" kern="0" dirty="0">
                    <a:uFillTx/>
                    <a:latin typeface="Times New Roman" panose="02020603050405020304" pitchFamily="18" charset="0"/>
                    <a:ea typeface="微软雅黑" panose="020B0503020204020204" pitchFamily="34" charset="-122"/>
                    <a:cs typeface="黑体" panose="02010609060101010101" pitchFamily="49" charset="-122"/>
                  </a:rPr>
                  <a:t>最高灰度值的</a:t>
                </a:r>
                <a14:m>
                  <m:oMath xmlns:m="http://schemas.openxmlformats.org/officeDocument/2006/math">
                    <m:r>
                      <a:rPr lang="zh-CN" altLang="en-US" sz="1800" i="1" kern="0" dirty="0" smtClean="0">
                        <a:uFillTx/>
                        <a:latin typeface="Cambria Math" panose="02040503050406030204" pitchFamily="18" charset="0"/>
                        <a:ea typeface="微软雅黑" panose="020B0503020204020204" pitchFamily="34" charset="-122"/>
                        <a:cs typeface="黑体" panose="02010609060101010101" pitchFamily="49" charset="-122"/>
                      </a:rPr>
                      <m:t>𝑑</m:t>
                    </m:r>
                    <m:r>
                      <a:rPr lang="en-US" altLang="zh-CN" sz="1800" i="1" kern="0" dirty="0">
                        <a:uFillTx/>
                        <a:latin typeface="Cambria Math" panose="02040503050406030204" pitchFamily="18" charset="0"/>
                        <a:ea typeface="微软雅黑" panose="020B0503020204020204" pitchFamily="34" charset="-122"/>
                        <a:cs typeface="黑体" panose="02010609060101010101" pitchFamily="49" charset="-122"/>
                      </a:rPr>
                      <m:t>/2</m:t>
                    </m:r>
                  </m:oMath>
                </a14:m>
                <a:r>
                  <a:rPr sz="1800" kern="0" dirty="0">
                    <a:uFillTx/>
                    <a:latin typeface="Times New Roman" panose="02020603050405020304" pitchFamily="18" charset="0"/>
                    <a:ea typeface="微软雅黑" panose="020B0503020204020204" pitchFamily="34" charset="-122"/>
                    <a:cs typeface="黑体" panose="02010609060101010101" pitchFamily="49" charset="-122"/>
                  </a:rPr>
                  <a:t>和最低灰度值的</a:t>
                </a:r>
                <a:r>
                  <a:rPr sz="1800" i="1" kern="0" dirty="0">
                    <a:uFillTx/>
                    <a:latin typeface="Times New Roman" panose="02020603050405020304" pitchFamily="18" charset="0"/>
                    <a:ea typeface="微软雅黑" panose="020B0503020204020204" pitchFamily="34" charset="-122"/>
                    <a:cs typeface="黑体" panose="02010609060101010101" pitchFamily="49" charset="-122"/>
                  </a:rPr>
                  <a:t>d</a:t>
                </a:r>
                <a:r>
                  <a:rPr sz="1800" kern="0" dirty="0">
                    <a:uFillTx/>
                    <a:latin typeface="Times New Roman" panose="02020603050405020304" pitchFamily="18" charset="0"/>
                    <a:ea typeface="微软雅黑" panose="020B0503020204020204" pitchFamily="34" charset="-122"/>
                    <a:cs typeface="黑体" panose="02010609060101010101" pitchFamily="49" charset="-122"/>
                  </a:rPr>
                  <a:t>/2</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a:t>
                </a:r>
                <a:r>
                  <a:rPr lang="en-US" sz="1800" i="1" kern="0" dirty="0">
                    <a:uFillTx/>
                    <a:latin typeface="Times New Roman" panose="02020603050405020304" pitchFamily="18" charset="0"/>
                    <a:ea typeface="微软雅黑" panose="020B0503020204020204" pitchFamily="34" charset="-122"/>
                    <a:cs typeface="黑体" panose="02010609060101010101" pitchFamily="49" charset="-122"/>
                  </a:rPr>
                  <a:t>	     </a:t>
                </a:r>
                <a:r>
                  <a:rPr sz="1800" kern="0" dirty="0">
                    <a:uFillTx/>
                    <a:latin typeface="Times New Roman" panose="02020603050405020304" pitchFamily="18" charset="0"/>
                    <a:ea typeface="微软雅黑" panose="020B0503020204020204" pitchFamily="34" charset="-122"/>
                    <a:cs typeface="黑体" panose="02010609060101010101" pitchFamily="49" charset="-122"/>
                  </a:rPr>
                  <a:t>代表剩余的</a:t>
                </a:r>
                <a14:m>
                  <m:oMath xmlns:m="http://schemas.openxmlformats.org/officeDocument/2006/math">
                    <m:r>
                      <a:rPr lang="zh-CN" altLang="en-US" sz="1800" i="1" kern="0" dirty="0" smtClean="0">
                        <a:uFillTx/>
                        <a:latin typeface="Cambria Math" panose="02040503050406030204" pitchFamily="18" charset="0"/>
                        <a:ea typeface="微软雅黑" panose="020B0503020204020204" pitchFamily="34" charset="-122"/>
                        <a:cs typeface="黑体" panose="02010609060101010101" pitchFamily="49" charset="-122"/>
                      </a:rPr>
                      <m:t>𝑚𝑛</m:t>
                    </m:r>
                    <m:r>
                      <a:rPr lang="zh-CN" altLang="en-US" sz="1800" i="1" kern="0" dirty="0" smtClean="0">
                        <a:uFillTx/>
                        <a:latin typeface="Cambria Math" panose="02040503050406030204" pitchFamily="18" charset="0"/>
                        <a:ea typeface="微软雅黑" panose="020B0503020204020204" pitchFamily="34" charset="-122"/>
                        <a:cs typeface="黑体" panose="02010609060101010101" pitchFamily="49" charset="-122"/>
                      </a:rPr>
                      <m:t>−</m:t>
                    </m:r>
                    <m:r>
                      <a:rPr lang="zh-CN" altLang="en-US" sz="1800" i="1" kern="0" dirty="0" smtClean="0">
                        <a:uFillTx/>
                        <a:latin typeface="Cambria Math" panose="02040503050406030204" pitchFamily="18" charset="0"/>
                        <a:ea typeface="微软雅黑" panose="020B0503020204020204" pitchFamily="34" charset="-122"/>
                        <a:cs typeface="黑体" panose="02010609060101010101" pitchFamily="49" charset="-122"/>
                      </a:rPr>
                      <m:t>𝑑</m:t>
                    </m:r>
                  </m:oMath>
                </a14:m>
                <a:r>
                  <a:rPr sz="1800" kern="0" dirty="0">
                    <a:uFillTx/>
                    <a:latin typeface="Times New Roman" panose="02020603050405020304" pitchFamily="18" charset="0"/>
                    <a:ea typeface="微软雅黑" panose="020B0503020204020204" pitchFamily="34" charset="-122"/>
                    <a:cs typeface="黑体" panose="02010609060101010101" pitchFamily="49" charset="-122"/>
                  </a:rPr>
                  <a:t>个像素</a:t>
                </a: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当</a:t>
                </a:r>
                <a14:m>
                  <m:oMath xmlns:m="http://schemas.openxmlformats.org/officeDocument/2006/math">
                    <m:r>
                      <a:rPr lang="zh-CN" altLang="en-US" sz="1800" i="1" kern="0" dirty="0" smtClean="0">
                        <a:uFillTx/>
                        <a:latin typeface="Cambria Math" panose="02040503050406030204" pitchFamily="18" charset="0"/>
                        <a:ea typeface="微软雅黑" panose="020B0503020204020204" pitchFamily="34" charset="-122"/>
                        <a:cs typeface="黑体" panose="02010609060101010101" pitchFamily="49" charset="-122"/>
                      </a:rPr>
                      <m:t>𝑑</m:t>
                    </m:r>
                    <m:r>
                      <a:rPr lang="en-US" altLang="zh-CN" sz="1800" i="1" kern="0" dirty="0">
                        <a:uFillTx/>
                        <a:latin typeface="Cambria Math" panose="02040503050406030204" pitchFamily="18" charset="0"/>
                        <a:ea typeface="微软雅黑" panose="020B0503020204020204" pitchFamily="34" charset="-122"/>
                        <a:cs typeface="黑体" panose="02010609060101010101" pitchFamily="49" charset="-122"/>
                      </a:rPr>
                      <m:t>=0</m:t>
                    </m:r>
                  </m:oMath>
                </a14:m>
                <a:r>
                  <a:rPr sz="1800" kern="0" dirty="0">
                    <a:uFillTx/>
                    <a:latin typeface="Times New Roman" panose="02020603050405020304" pitchFamily="18" charset="0"/>
                    <a:ea typeface="微软雅黑" panose="020B0503020204020204" pitchFamily="34" charset="-122"/>
                    <a:cs typeface="黑体" panose="02010609060101010101" pitchFamily="49" charset="-122"/>
                  </a:rPr>
                  <a:t>，退变为算术</a:t>
                </a:r>
                <a:r>
                  <a:rPr lang="zh-CN" sz="1800" kern="0" dirty="0">
                    <a:uFillTx/>
                    <a:latin typeface="Times New Roman" panose="02020603050405020304" pitchFamily="18" charset="0"/>
                    <a:ea typeface="微软雅黑" panose="020B0503020204020204" pitchFamily="34" charset="-122"/>
                    <a:cs typeface="黑体" panose="02010609060101010101" pitchFamily="49" charset="-122"/>
                  </a:rPr>
                  <a:t>平均</a:t>
                </a:r>
                <a:r>
                  <a:rPr sz="1800" kern="0" dirty="0">
                    <a:uFillTx/>
                    <a:latin typeface="Times New Roman" panose="02020603050405020304" pitchFamily="18" charset="0"/>
                    <a:ea typeface="微软雅黑" panose="020B0503020204020204" pitchFamily="34" charset="-122"/>
                    <a:cs typeface="黑体" panose="02010609060101010101" pitchFamily="49" charset="-122"/>
                  </a:rPr>
                  <a:t>滤波器</a:t>
                </a: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当</a:t>
                </a:r>
                <a14:m>
                  <m:oMath xmlns:m="http://schemas.openxmlformats.org/officeDocument/2006/math">
                    <m:r>
                      <a:rPr lang="zh-CN" altLang="en-US" sz="1800" i="1" kern="0" dirty="0" smtClean="0">
                        <a:uFillTx/>
                        <a:latin typeface="Cambria Math" panose="02040503050406030204" pitchFamily="18" charset="0"/>
                        <a:ea typeface="微软雅黑" panose="020B0503020204020204" pitchFamily="34" charset="-122"/>
                        <a:cs typeface="黑体" panose="02010609060101010101" pitchFamily="49" charset="-122"/>
                      </a:rPr>
                      <m:t>𝑑</m:t>
                    </m:r>
                    <m:r>
                      <a:rPr lang="en-US" altLang="zh-CN" sz="1800" i="1" kern="0" dirty="0">
                        <a:uFillTx/>
                        <a:latin typeface="Cambria Math" panose="02040503050406030204" pitchFamily="18" charset="0"/>
                        <a:ea typeface="微软雅黑" panose="020B0503020204020204" pitchFamily="34" charset="-122"/>
                        <a:cs typeface="黑体" panose="02010609060101010101" pitchFamily="49" charset="-122"/>
                      </a:rPr>
                      <m:t>=</m:t>
                    </m:r>
                    <m:r>
                      <a:rPr lang="zh-CN" altLang="en-US" sz="1800" i="1" kern="0" dirty="0">
                        <a:uFillTx/>
                        <a:latin typeface="Cambria Math" panose="02040503050406030204" pitchFamily="18" charset="0"/>
                        <a:ea typeface="微软雅黑" panose="020B0503020204020204" pitchFamily="34" charset="-122"/>
                        <a:cs typeface="黑体" panose="02010609060101010101" pitchFamily="49" charset="-122"/>
                      </a:rPr>
                      <m:t>𝑚𝑛</m:t>
                    </m:r>
                    <m:r>
                      <a:rPr lang="zh-CN" altLang="en-US" sz="1800" i="1" kern="0" dirty="0">
                        <a:uFillTx/>
                        <a:latin typeface="Cambria Math" panose="02040503050406030204" pitchFamily="18" charset="0"/>
                        <a:ea typeface="微软雅黑" panose="020B0503020204020204" pitchFamily="34" charset="-122"/>
                        <a:cs typeface="黑体" panose="02010609060101010101" pitchFamily="49" charset="-122"/>
                      </a:rPr>
                      <m:t>−1</m:t>
                    </m:r>
                  </m:oMath>
                </a14:m>
                <a:r>
                  <a:rPr sz="1800" kern="0" dirty="0">
                    <a:uFillTx/>
                    <a:latin typeface="Times New Roman" panose="02020603050405020304" pitchFamily="18" charset="0"/>
                    <a:ea typeface="微软雅黑" panose="020B0503020204020204" pitchFamily="34" charset="-122"/>
                    <a:cs typeface="黑体" panose="02010609060101010101" pitchFamily="49" charset="-122"/>
                  </a:rPr>
                  <a:t>，退变为中值滤波器</a:t>
                </a:r>
              </a:p>
              <a:p>
                <a:pPr marL="342900" indent="-342900" algn="just" eaLnBrk="1" latinLnBrk="1">
                  <a:lnSpc>
                    <a:spcPct val="160000"/>
                  </a:lnSpc>
                  <a:spcBef>
                    <a:spcPts val="0"/>
                  </a:spcBef>
                  <a:buClr>
                    <a:srgbClr val="FF0000"/>
                  </a:buClr>
                  <a:buSzTx/>
                  <a:buFont typeface="Wingdings" panose="05000000000000000000" charset="0"/>
                  <a:buChar char="p"/>
                </a:pPr>
                <a:r>
                  <a:rPr sz="1800" kern="0" dirty="0">
                    <a:uFillTx/>
                    <a:latin typeface="Times New Roman" panose="02020603050405020304" pitchFamily="18" charset="0"/>
                    <a:ea typeface="微软雅黑" panose="020B0503020204020204" pitchFamily="34" charset="-122"/>
                    <a:cs typeface="黑体" panose="02010609060101010101" pitchFamily="49" charset="-122"/>
                  </a:rPr>
                  <a:t>当</a:t>
                </a:r>
                <a14:m>
                  <m:oMath xmlns:m="http://schemas.openxmlformats.org/officeDocument/2006/math">
                    <m:r>
                      <a:rPr lang="zh-CN" altLang="en-US" sz="1800" i="1" kern="0" dirty="0" smtClean="0">
                        <a:uFillTx/>
                        <a:latin typeface="Cambria Math" panose="02040503050406030204" pitchFamily="18" charset="0"/>
                        <a:ea typeface="微软雅黑" panose="020B0503020204020204" pitchFamily="34" charset="-122"/>
                        <a:cs typeface="黑体" panose="02010609060101010101" pitchFamily="49" charset="-122"/>
                      </a:rPr>
                      <m:t>𝑑</m:t>
                    </m:r>
                  </m:oMath>
                </a14:m>
                <a:r>
                  <a:rPr sz="1800" kern="0" dirty="0">
                    <a:uFillTx/>
                    <a:latin typeface="Times New Roman" panose="02020603050405020304" pitchFamily="18" charset="0"/>
                    <a:ea typeface="微软雅黑" panose="020B0503020204020204" pitchFamily="34" charset="-122"/>
                    <a:cs typeface="黑体" panose="02010609060101010101" pitchFamily="49" charset="-122"/>
                  </a:rPr>
                  <a:t>取其它值时，适用于包括多种噪声的情况下，例如高斯噪声和椒盐噪声混合的情况。</a:t>
                </a:r>
              </a:p>
            </p:txBody>
          </p:sp>
        </mc:Choice>
        <mc:Fallback xmlns="">
          <p:sp>
            <p:nvSpPr>
              <p:cNvPr id="2" name="文本框 1"/>
              <p:cNvSpPr txBox="1">
                <a:spLocks noRot="1" noChangeAspect="1" noMove="1" noResize="1" noEditPoints="1" noAdjustHandles="1" noChangeArrowheads="1" noChangeShapeType="1" noTextEdit="1"/>
              </p:cNvSpPr>
              <p:nvPr/>
            </p:nvSpPr>
            <p:spPr>
              <a:xfrm>
                <a:off x="683259" y="908685"/>
                <a:ext cx="8159115" cy="5242560"/>
              </a:xfrm>
              <a:prstGeom prst="rect">
                <a:avLst/>
              </a:prstGeom>
              <a:blipFill rotWithShape="1">
                <a:blip r:embed="rId4"/>
                <a:stretch>
                  <a:fillRect l="-8" r="8"/>
                </a:stretch>
              </a:blipFill>
            </p:spPr>
            <p:txBody>
              <a:bodyPr/>
              <a:lstStyle/>
              <a:p>
                <a:r>
                  <a:rPr lang="zh-CN" altLang="en-US">
                    <a:noFill/>
                  </a:rPr>
                  <a:t> </a:t>
                </a:r>
              </a:p>
            </p:txBody>
          </p:sp>
        </mc:Fallback>
      </mc:AlternateContent>
      <p:graphicFrame>
        <p:nvGraphicFramePr>
          <p:cNvPr id="9" name="对象 8"/>
          <p:cNvGraphicFramePr/>
          <p:nvPr/>
        </p:nvGraphicFramePr>
        <p:xfrm>
          <a:off x="2582545" y="1923415"/>
          <a:ext cx="3979545" cy="941070"/>
        </p:xfrm>
        <a:graphic>
          <a:graphicData uri="http://schemas.openxmlformats.org/presentationml/2006/ole">
            <mc:AlternateContent xmlns:mc="http://schemas.openxmlformats.org/markup-compatibility/2006">
              <mc:Choice xmlns:v="urn:schemas-microsoft-com:vml" Requires="v">
                <p:oleObj spid="_x0000_s17422" r:id="rId5" imgW="1968500" imgH="457200" progId="Equation.DSMT4">
                  <p:embed/>
                </p:oleObj>
              </mc:Choice>
              <mc:Fallback>
                <p:oleObj r:id="rId5" imgW="1968500" imgH="457200" progId="Equation.DSMT4">
                  <p:embed/>
                  <p:pic>
                    <p:nvPicPr>
                      <p:cNvPr id="0" name="图片 20"/>
                      <p:cNvPicPr/>
                      <p:nvPr/>
                    </p:nvPicPr>
                    <p:blipFill>
                      <a:blip r:embed="rId6"/>
                      <a:stretch>
                        <a:fillRect/>
                      </a:stretch>
                    </p:blipFill>
                    <p:spPr>
                      <a:xfrm>
                        <a:off x="2582545" y="1923415"/>
                        <a:ext cx="3979545" cy="941070"/>
                      </a:xfrm>
                      <a:prstGeom prst="rect">
                        <a:avLst/>
                      </a:prstGeom>
                    </p:spPr>
                  </p:pic>
                </p:oleObj>
              </mc:Fallback>
            </mc:AlternateContent>
          </a:graphicData>
        </a:graphic>
      </p:graphicFrame>
      <p:graphicFrame>
        <p:nvGraphicFramePr>
          <p:cNvPr id="5" name="对象 4"/>
          <p:cNvGraphicFramePr/>
          <p:nvPr/>
        </p:nvGraphicFramePr>
        <p:xfrm>
          <a:off x="6876256" y="3522345"/>
          <a:ext cx="631825" cy="316230"/>
        </p:xfrm>
        <a:graphic>
          <a:graphicData uri="http://schemas.openxmlformats.org/presentationml/2006/ole">
            <mc:AlternateContent xmlns:mc="http://schemas.openxmlformats.org/markup-compatibility/2006">
              <mc:Choice xmlns:v="urn:schemas-microsoft-com:vml" Requires="v">
                <p:oleObj spid="_x0000_s17423" r:id="rId7" imgW="508000" imgH="228600" progId="Equation.DSMT4">
                  <p:embed/>
                </p:oleObj>
              </mc:Choice>
              <mc:Fallback>
                <p:oleObj r:id="rId7" imgW="508000" imgH="228600" progId="Equation.DSMT4">
                  <p:embed/>
                  <p:pic>
                    <p:nvPicPr>
                      <p:cNvPr id="0" name="图片 5"/>
                      <p:cNvPicPr/>
                      <p:nvPr/>
                    </p:nvPicPr>
                    <p:blipFill>
                      <a:blip r:embed="rId8"/>
                      <a:stretch>
                        <a:fillRect/>
                      </a:stretch>
                    </p:blipFill>
                    <p:spPr>
                      <a:xfrm>
                        <a:off x="6876256" y="3522345"/>
                        <a:ext cx="631825" cy="316230"/>
                      </a:xfrm>
                      <a:prstGeom prst="rect">
                        <a:avLst/>
                      </a:prstGeom>
                    </p:spPr>
                  </p:pic>
                </p:oleObj>
              </mc:Fallback>
            </mc:AlternateContent>
          </a:graphicData>
        </a:graphic>
      </p:graphicFrame>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统计排序滤波例子</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31</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740352" y="5439777"/>
            <a:ext cx="519430" cy="452755"/>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149052" y="1844824"/>
                <a:ext cx="4248472" cy="2328458"/>
              </a:xfrm>
              <a:prstGeom prst="rect">
                <a:avLst/>
              </a:prstGeom>
              <a:noFill/>
            </p:spPr>
            <p:txBody>
              <a:bodyPr wrap="square" rtlCol="0" anchor="t">
                <a:spAutoFit/>
              </a:bodyPr>
              <a:lstStyle/>
              <a:p>
                <a:pPr>
                  <a:lnSpc>
                    <a:spcPct val="210000"/>
                  </a:lnSpc>
                </a:pPr>
                <a:r>
                  <a:rPr dirty="0">
                    <a:uFillTx/>
                    <a:latin typeface="Times New Roman" panose="02020603050405020304" pitchFamily="18" charset="0"/>
                    <a:ea typeface="微软雅黑" panose="020B0503020204020204" pitchFamily="34" charset="-122"/>
                    <a:sym typeface="+mn-ea"/>
                  </a:rPr>
                  <a:t>(a)</a:t>
                </a:r>
                <a:r>
                  <a:rPr dirty="0" err="1">
                    <a:uFillTx/>
                    <a:latin typeface="Times New Roman" panose="02020603050405020304" pitchFamily="18" charset="0"/>
                    <a:ea typeface="微软雅黑" panose="020B0503020204020204" pitchFamily="34" charset="-122"/>
                    <a:sym typeface="+mn-ea"/>
                  </a:rPr>
                  <a:t>被概率为P</a:t>
                </a:r>
                <a:r>
                  <a:rPr lang="en-US" baseline="-25000" dirty="0" err="1">
                    <a:uFillTx/>
                    <a:latin typeface="Times New Roman" panose="02020603050405020304" pitchFamily="18" charset="0"/>
                    <a:ea typeface="微软雅黑" panose="020B0503020204020204" pitchFamily="34" charset="-122"/>
                    <a:sym typeface="+mn-ea"/>
                  </a:rPr>
                  <a:t>s</a:t>
                </a:r>
                <a:r>
                  <a:rPr dirty="0">
                    <a:uFillTx/>
                    <a:latin typeface="Times New Roman" panose="02020603050405020304" pitchFamily="18" charset="0"/>
                    <a:ea typeface="微软雅黑" panose="020B0503020204020204" pitchFamily="34" charset="-122"/>
                    <a:sym typeface="+mn-ea"/>
                  </a:rPr>
                  <a:t>=P</a:t>
                </a:r>
                <a:r>
                  <a:rPr lang="en-US" baseline="-25000" dirty="0">
                    <a:uFillTx/>
                    <a:latin typeface="Times New Roman" panose="02020603050405020304" pitchFamily="18" charset="0"/>
                    <a:ea typeface="微软雅黑" panose="020B0503020204020204" pitchFamily="34" charset="-122"/>
                    <a:sym typeface="+mn-ea"/>
                  </a:rPr>
                  <a:t>p</a:t>
                </a:r>
                <a:r>
                  <a:rPr dirty="0">
                    <a:uFillTx/>
                    <a:latin typeface="Times New Roman" panose="02020603050405020304" pitchFamily="18" charset="0"/>
                    <a:ea typeface="微软雅黑" panose="020B0503020204020204" pitchFamily="34" charset="-122"/>
                    <a:sym typeface="+mn-ea"/>
                  </a:rPr>
                  <a:t> =0.1椒盐噪声污染图像;</a:t>
                </a:r>
              </a:p>
              <a:p>
                <a:pPr>
                  <a:lnSpc>
                    <a:spcPct val="210000"/>
                  </a:lnSpc>
                </a:pPr>
                <a:r>
                  <a:rPr dirty="0">
                    <a:uFillTx/>
                    <a:latin typeface="Times New Roman" panose="02020603050405020304" pitchFamily="18" charset="0"/>
                    <a:ea typeface="微软雅黑" panose="020B0503020204020204" pitchFamily="34" charset="-122"/>
                    <a:sym typeface="+mn-ea"/>
                  </a:rPr>
                  <a:t>(</a:t>
                </a:r>
                <a:r>
                  <a:rPr lang="en-US" dirty="0">
                    <a:uFillTx/>
                    <a:latin typeface="Times New Roman" panose="02020603050405020304" pitchFamily="18" charset="0"/>
                    <a:ea typeface="微软雅黑" panose="020B0503020204020204" pitchFamily="34" charset="-122"/>
                    <a:sym typeface="+mn-ea"/>
                  </a:rPr>
                  <a:t>b</a:t>
                </a:r>
                <a:r>
                  <a:rPr dirty="0">
                    <a:uFillTx/>
                    <a:latin typeface="Times New Roman" panose="02020603050405020304" pitchFamily="18" charset="0"/>
                    <a:ea typeface="微软雅黑" panose="020B0503020204020204" pitchFamily="34" charset="-122"/>
                    <a:sym typeface="+mn-ea"/>
                  </a:rPr>
                  <a:t>)使用</a:t>
                </a:r>
                <a14:m>
                  <m:oMath xmlns:m="http://schemas.openxmlformats.org/officeDocument/2006/math">
                    <m:r>
                      <a:rPr lang="en-US" altLang="zh-CN" i="1" dirty="0" smtClean="0">
                        <a:uFillTx/>
                        <a:latin typeface="Cambria Math" panose="02040503050406030204" pitchFamily="18" charset="0"/>
                        <a:ea typeface="微软雅黑" panose="020B0503020204020204" pitchFamily="34" charset="-122"/>
                        <a:sym typeface="+mn-ea"/>
                      </a:rPr>
                      <m:t>3</m:t>
                    </m:r>
                    <m:r>
                      <a:rPr lang="en-US" altLang="zh-CN" i="1" dirty="0" smtClean="0">
                        <a:uFillTx/>
                        <a:latin typeface="Cambria Math" panose="02040503050406030204" pitchFamily="18" charset="0"/>
                        <a:ea typeface="Cambria Math" panose="02040503050406030204" pitchFamily="18" charset="0"/>
                        <a:sym typeface="+mn-ea"/>
                      </a:rPr>
                      <m:t>×</m:t>
                    </m:r>
                    <m:r>
                      <a:rPr lang="en-US" altLang="zh-CN" i="1" dirty="0" smtClean="0">
                        <a:uFillTx/>
                        <a:latin typeface="Cambria Math" panose="02040503050406030204" pitchFamily="18" charset="0"/>
                        <a:ea typeface="微软雅黑" panose="020B0503020204020204" pitchFamily="34" charset="-122"/>
                        <a:sym typeface="+mn-ea"/>
                      </a:rPr>
                      <m:t>3</m:t>
                    </m:r>
                  </m:oMath>
                </a14:m>
                <a:r>
                  <a:rPr dirty="0">
                    <a:uFillTx/>
                    <a:latin typeface="Times New Roman" panose="02020603050405020304" pitchFamily="18" charset="0"/>
                    <a:ea typeface="微软雅黑" panose="020B0503020204020204" pitchFamily="34" charset="-122"/>
                    <a:sym typeface="+mn-ea"/>
                  </a:rPr>
                  <a:t> </a:t>
                </a:r>
                <a:r>
                  <a:rPr dirty="0" err="1">
                    <a:uFillTx/>
                    <a:latin typeface="Times New Roman" panose="02020603050405020304" pitchFamily="18" charset="0"/>
                    <a:ea typeface="微软雅黑" panose="020B0503020204020204" pitchFamily="34" charset="-122"/>
                    <a:sym typeface="+mn-ea"/>
                  </a:rPr>
                  <a:t>中值滤波一次后结果</a:t>
                </a:r>
                <a:endParaRPr dirty="0">
                  <a:uFillTx/>
                  <a:latin typeface="Times New Roman" panose="02020603050405020304" pitchFamily="18" charset="0"/>
                  <a:ea typeface="微软雅黑" panose="020B0503020204020204" pitchFamily="34" charset="-122"/>
                  <a:sym typeface="+mn-ea"/>
                </a:endParaRPr>
              </a:p>
              <a:p>
                <a:pPr>
                  <a:lnSpc>
                    <a:spcPct val="210000"/>
                  </a:lnSpc>
                </a:pPr>
                <a:r>
                  <a:rPr dirty="0">
                    <a:uFillTx/>
                    <a:latin typeface="Times New Roman" panose="02020603050405020304" pitchFamily="18" charset="0"/>
                    <a:ea typeface="微软雅黑" panose="020B0503020204020204" pitchFamily="34" charset="-122"/>
                    <a:sym typeface="+mn-ea"/>
                  </a:rPr>
                  <a:t>(</a:t>
                </a:r>
                <a:r>
                  <a:rPr lang="en-US" dirty="0">
                    <a:uFillTx/>
                    <a:latin typeface="Times New Roman" panose="02020603050405020304" pitchFamily="18" charset="0"/>
                    <a:ea typeface="微软雅黑" panose="020B0503020204020204" pitchFamily="34" charset="-122"/>
                    <a:sym typeface="+mn-ea"/>
                  </a:rPr>
                  <a:t>c</a:t>
                </a:r>
                <a:r>
                  <a:rPr dirty="0">
                    <a:uFillTx/>
                    <a:latin typeface="Times New Roman" panose="02020603050405020304" pitchFamily="18" charset="0"/>
                    <a:ea typeface="微软雅黑" panose="020B0503020204020204" pitchFamily="34" charset="-122"/>
                    <a:sym typeface="+mn-ea"/>
                  </a:rPr>
                  <a:t>)</a:t>
                </a:r>
                <a:r>
                  <a:rPr lang="zh-CN" altLang="en-US" dirty="0">
                    <a:uFillTx/>
                    <a:latin typeface="Times New Roman" panose="02020603050405020304" pitchFamily="18" charset="0"/>
                    <a:ea typeface="微软雅黑" panose="020B0503020204020204" pitchFamily="34" charset="-122"/>
                    <a:sym typeface="+mn-ea"/>
                  </a:rPr>
                  <a:t>使用</a:t>
                </a:r>
                <a14:m>
                  <m:oMath xmlns:m="http://schemas.openxmlformats.org/officeDocument/2006/math">
                    <m:r>
                      <a:rPr lang="en-US" altLang="zh-CN" i="1" dirty="0" smtClean="0">
                        <a:uFillTx/>
                        <a:latin typeface="Cambria Math" panose="02040503050406030204" pitchFamily="18" charset="0"/>
                        <a:ea typeface="微软雅黑" panose="020B0503020204020204" pitchFamily="34" charset="-122"/>
                        <a:sym typeface="+mn-ea"/>
                      </a:rPr>
                      <m:t>3</m:t>
                    </m:r>
                    <m:r>
                      <a:rPr lang="en-US" altLang="zh-CN" i="1" dirty="0" smtClean="0">
                        <a:uFillTx/>
                        <a:latin typeface="Cambria Math" panose="02040503050406030204" pitchFamily="18" charset="0"/>
                        <a:ea typeface="Cambria Math" panose="02040503050406030204" pitchFamily="18" charset="0"/>
                        <a:sym typeface="+mn-ea"/>
                      </a:rPr>
                      <m:t>×</m:t>
                    </m:r>
                    <m:r>
                      <a:rPr lang="en-US" altLang="zh-CN" i="1" dirty="0" smtClean="0">
                        <a:uFillTx/>
                        <a:latin typeface="Cambria Math" panose="02040503050406030204" pitchFamily="18" charset="0"/>
                        <a:ea typeface="微软雅黑" panose="020B0503020204020204" pitchFamily="34" charset="-122"/>
                        <a:sym typeface="+mn-ea"/>
                      </a:rPr>
                      <m:t>3</m:t>
                    </m:r>
                  </m:oMath>
                </a14:m>
                <a:r>
                  <a:rPr lang="en-US" altLang="zh-CN" dirty="0">
                    <a:uFillTx/>
                    <a:latin typeface="Times New Roman" panose="02020603050405020304" pitchFamily="18" charset="0"/>
                    <a:ea typeface="微软雅黑" panose="020B0503020204020204" pitchFamily="34" charset="-122"/>
                    <a:sym typeface="+mn-ea"/>
                  </a:rPr>
                  <a:t> </a:t>
                </a:r>
                <a:r>
                  <a:rPr lang="zh-CN" altLang="en-US" dirty="0">
                    <a:uFillTx/>
                    <a:latin typeface="Times New Roman" panose="02020603050405020304" pitchFamily="18" charset="0"/>
                    <a:ea typeface="微软雅黑" panose="020B0503020204020204" pitchFamily="34" charset="-122"/>
                    <a:sym typeface="+mn-ea"/>
                  </a:rPr>
                  <a:t>中值滤波二次后结果</a:t>
                </a:r>
                <a:r>
                  <a:rPr dirty="0">
                    <a:uFillTx/>
                    <a:latin typeface="Times New Roman" panose="02020603050405020304" pitchFamily="18" charset="0"/>
                    <a:ea typeface="微软雅黑" panose="020B0503020204020204" pitchFamily="34" charset="-122"/>
                    <a:sym typeface="+mn-ea"/>
                  </a:rPr>
                  <a:t>;</a:t>
                </a:r>
              </a:p>
              <a:p>
                <a:pPr>
                  <a:lnSpc>
                    <a:spcPct val="210000"/>
                  </a:lnSpc>
                </a:pPr>
                <a:r>
                  <a:rPr dirty="0">
                    <a:uFillTx/>
                    <a:latin typeface="Times New Roman" panose="02020603050405020304" pitchFamily="18" charset="0"/>
                    <a:ea typeface="微软雅黑" panose="020B0503020204020204" pitchFamily="34" charset="-122"/>
                    <a:sym typeface="+mn-ea"/>
                  </a:rPr>
                  <a:t>(</a:t>
                </a:r>
                <a:r>
                  <a:rPr lang="en-US" dirty="0">
                    <a:uFillTx/>
                    <a:latin typeface="Times New Roman" panose="02020603050405020304" pitchFamily="18" charset="0"/>
                    <a:ea typeface="微软雅黑" panose="020B0503020204020204" pitchFamily="34" charset="-122"/>
                    <a:sym typeface="+mn-ea"/>
                  </a:rPr>
                  <a:t>d</a:t>
                </a:r>
                <a:r>
                  <a:rPr dirty="0">
                    <a:uFillTx/>
                    <a:latin typeface="Times New Roman" panose="02020603050405020304" pitchFamily="18" charset="0"/>
                    <a:ea typeface="微软雅黑" panose="020B0503020204020204" pitchFamily="34" charset="-122"/>
                    <a:sym typeface="+mn-ea"/>
                  </a:rPr>
                  <a:t>)</a:t>
                </a:r>
                <a:r>
                  <a:rPr lang="zh-CN" altLang="en-US" dirty="0">
                    <a:uFillTx/>
                    <a:latin typeface="Times New Roman" panose="02020603050405020304" pitchFamily="18" charset="0"/>
                    <a:ea typeface="微软雅黑" panose="020B0503020204020204" pitchFamily="34" charset="-122"/>
                    <a:sym typeface="+mn-ea"/>
                  </a:rPr>
                  <a:t>使用</a:t>
                </a:r>
                <a14:m>
                  <m:oMath xmlns:m="http://schemas.openxmlformats.org/officeDocument/2006/math">
                    <m:r>
                      <a:rPr lang="en-US" altLang="zh-CN" i="1" dirty="0" smtClean="0">
                        <a:uFillTx/>
                        <a:latin typeface="Cambria Math" panose="02040503050406030204" pitchFamily="18" charset="0"/>
                        <a:ea typeface="微软雅黑" panose="020B0503020204020204" pitchFamily="34" charset="-122"/>
                        <a:sym typeface="+mn-ea"/>
                      </a:rPr>
                      <m:t>3</m:t>
                    </m:r>
                    <m:r>
                      <a:rPr lang="en-US" altLang="zh-CN" i="1" dirty="0" smtClean="0">
                        <a:uFillTx/>
                        <a:latin typeface="Cambria Math" panose="02040503050406030204" pitchFamily="18" charset="0"/>
                        <a:ea typeface="Cambria Math" panose="02040503050406030204" pitchFamily="18" charset="0"/>
                        <a:sym typeface="+mn-ea"/>
                      </a:rPr>
                      <m:t>×</m:t>
                    </m:r>
                    <m:r>
                      <a:rPr lang="en-US" altLang="zh-CN" i="1" dirty="0" smtClean="0">
                        <a:uFillTx/>
                        <a:latin typeface="Cambria Math" panose="02040503050406030204" pitchFamily="18" charset="0"/>
                        <a:ea typeface="微软雅黑" panose="020B0503020204020204" pitchFamily="34" charset="-122"/>
                        <a:sym typeface="+mn-ea"/>
                      </a:rPr>
                      <m:t>3</m:t>
                    </m:r>
                  </m:oMath>
                </a14:m>
                <a:r>
                  <a:rPr lang="en-US" altLang="zh-CN" dirty="0">
                    <a:uFillTx/>
                    <a:latin typeface="Times New Roman" panose="02020603050405020304" pitchFamily="18" charset="0"/>
                    <a:ea typeface="微软雅黑" panose="020B0503020204020204" pitchFamily="34" charset="-122"/>
                    <a:sym typeface="+mn-ea"/>
                  </a:rPr>
                  <a:t> </a:t>
                </a:r>
                <a:r>
                  <a:rPr lang="zh-CN" altLang="en-US" dirty="0">
                    <a:uFillTx/>
                    <a:latin typeface="Times New Roman" panose="02020603050405020304" pitchFamily="18" charset="0"/>
                    <a:ea typeface="微软雅黑" panose="020B0503020204020204" pitchFamily="34" charset="-122"/>
                    <a:sym typeface="+mn-ea"/>
                  </a:rPr>
                  <a:t>中值滤波三次后结果</a:t>
                </a:r>
                <a:endParaRPr dirty="0">
                  <a:uFillTx/>
                  <a:latin typeface="Times New Roman" panose="02020603050405020304" pitchFamily="18" charset="0"/>
                  <a:ea typeface="微软雅黑" panose="020B0503020204020204" pitchFamily="34" charset="-122"/>
                  <a:sym typeface="+mn-ea"/>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052" y="1844824"/>
                <a:ext cx="4248472" cy="2328458"/>
              </a:xfrm>
              <a:prstGeom prst="rect">
                <a:avLst/>
              </a:prstGeom>
              <a:blipFill rotWithShape="1">
                <a:blip r:embed="rId4"/>
                <a:stretch>
                  <a:fillRect l="-11" t="-6" r="4" b="-897"/>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4321008" y="1062177"/>
            <a:ext cx="4521367" cy="4377600"/>
          </a:xfrm>
          <a:prstGeom prst="rect">
            <a:avLst/>
          </a:prstGeom>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统计排序滤波例子</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32</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pic>
        <p:nvPicPr>
          <p:cNvPr id="7" name="图片 6"/>
          <p:cNvPicPr>
            <a:picLocks noChangeAspect="1"/>
          </p:cNvPicPr>
          <p:nvPr>
            <p:custDataLst>
              <p:tags r:id="rId1"/>
            </p:custDataLst>
          </p:nvPr>
        </p:nvPicPr>
        <p:blipFill>
          <a:blip r:embed="rId13"/>
          <a:srcRect r="50470"/>
          <a:stretch>
            <a:fillRect/>
          </a:stretch>
        </p:blipFill>
        <p:spPr>
          <a:xfrm>
            <a:off x="2494915" y="1149985"/>
            <a:ext cx="2096770" cy="2105025"/>
          </a:xfrm>
          <a:prstGeom prst="rect">
            <a:avLst/>
          </a:prstGeom>
        </p:spPr>
      </p:pic>
      <p:pic>
        <p:nvPicPr>
          <p:cNvPr id="9" name="图片 8"/>
          <p:cNvPicPr>
            <a:picLocks noChangeAspect="1"/>
          </p:cNvPicPr>
          <p:nvPr>
            <p:custDataLst>
              <p:tags r:id="rId2"/>
            </p:custDataLst>
          </p:nvPr>
        </p:nvPicPr>
        <p:blipFill>
          <a:blip r:embed="rId13"/>
          <a:srcRect l="49530"/>
          <a:stretch>
            <a:fillRect/>
          </a:stretch>
        </p:blipFill>
        <p:spPr>
          <a:xfrm>
            <a:off x="6725920" y="1149985"/>
            <a:ext cx="2080895" cy="2050415"/>
          </a:xfrm>
          <a:prstGeom prst="rect">
            <a:avLst/>
          </a:prstGeom>
        </p:spPr>
      </p:pic>
      <p:sp>
        <p:nvSpPr>
          <p:cNvPr id="10" name="文本框 9"/>
          <p:cNvSpPr txBox="1"/>
          <p:nvPr/>
        </p:nvSpPr>
        <p:spPr>
          <a:xfrm>
            <a:off x="353419" y="4653027"/>
            <a:ext cx="8267485" cy="971163"/>
          </a:xfrm>
          <a:prstGeom prst="rect">
            <a:avLst/>
          </a:prstGeom>
          <a:noFill/>
        </p:spPr>
        <p:txBody>
          <a:bodyPr wrap="square" rtlCol="0" anchor="t">
            <a:spAutoFit/>
          </a:bodyPr>
          <a:lstStyle/>
          <a:p>
            <a:pPr algn="l">
              <a:lnSpc>
                <a:spcPct val="170000"/>
              </a:lnSpc>
              <a:buClrTx/>
              <a:buSzTx/>
              <a:buNone/>
            </a:pPr>
            <a:r>
              <a:rPr lang="zh-CN" sz="1800" dirty="0">
                <a:solidFill>
                  <a:schemeClr val="tx2">
                    <a:lumMod val="60000"/>
                    <a:lumOff val="40000"/>
                  </a:schemeClr>
                </a:solidFill>
                <a:uFillTx/>
                <a:latin typeface="Times New Roman" panose="02020603050405020304" pitchFamily="18" charset="0"/>
                <a:ea typeface="微软雅黑" panose="020B0503020204020204" pitchFamily="34" charset="-122"/>
                <a:sym typeface="+mn-ea"/>
              </a:rPr>
              <a:t>最大值滤波器可以去除”胡椒”噪声,但会从黑色物体边缘 移走一些黑色像素</a:t>
            </a:r>
            <a:endParaRPr lang="zh-CN" sz="1800" dirty="0">
              <a:solidFill>
                <a:schemeClr val="tx2">
                  <a:lumMod val="60000"/>
                  <a:lumOff val="40000"/>
                </a:schemeClr>
              </a:solidFill>
              <a:uFillTx/>
              <a:latin typeface="Times New Roman" panose="02020603050405020304" pitchFamily="18" charset="0"/>
              <a:ea typeface="微软雅黑" panose="020B0503020204020204" pitchFamily="34" charset="-122"/>
            </a:endParaRPr>
          </a:p>
          <a:p>
            <a:pPr algn="l">
              <a:lnSpc>
                <a:spcPct val="170000"/>
              </a:lnSpc>
              <a:buClrTx/>
              <a:buSzTx/>
              <a:buNone/>
            </a:pPr>
            <a:r>
              <a:rPr lang="zh-CN" sz="1800" dirty="0">
                <a:solidFill>
                  <a:schemeClr val="tx2">
                    <a:lumMod val="60000"/>
                    <a:lumOff val="40000"/>
                  </a:schemeClr>
                </a:solidFill>
                <a:uFillTx/>
                <a:latin typeface="Times New Roman" panose="02020603050405020304" pitchFamily="18" charset="0"/>
                <a:ea typeface="微软雅黑" panose="020B0503020204020204" pitchFamily="34" charset="-122"/>
                <a:sym typeface="+mn-ea"/>
              </a:rPr>
              <a:t>最小值滤波器可以去除”盐粒”噪声,但会从亮色物体边缘移走一些白色像素</a:t>
            </a:r>
            <a:endParaRPr lang="zh-CN" altLang="en-US" sz="1800" dirty="0">
              <a:solidFill>
                <a:schemeClr val="tx2">
                  <a:lumMod val="60000"/>
                  <a:lumOff val="40000"/>
                </a:schemeClr>
              </a:solidFill>
              <a:uFillTx/>
              <a:latin typeface="Times New Roman" panose="02020603050405020304" pitchFamily="18" charset="0"/>
              <a:ea typeface="微软雅黑" panose="020B0503020204020204" pitchFamily="34" charset="-122"/>
              <a:sym typeface="+mn-ea"/>
            </a:endParaRPr>
          </a:p>
        </p:txBody>
      </p:sp>
      <p:pic>
        <p:nvPicPr>
          <p:cNvPr id="5" name="图片 4"/>
          <p:cNvPicPr>
            <a:picLocks noChangeAspect="1"/>
          </p:cNvPicPr>
          <p:nvPr>
            <p:custDataLst>
              <p:tags r:id="rId3"/>
            </p:custDataLst>
          </p:nvPr>
        </p:nvPicPr>
        <p:blipFill>
          <a:blip r:embed="rId14"/>
          <a:stretch>
            <a:fillRect/>
          </a:stretch>
        </p:blipFill>
        <p:spPr>
          <a:xfrm>
            <a:off x="368300" y="1197610"/>
            <a:ext cx="2063115" cy="1991360"/>
          </a:xfrm>
          <a:prstGeom prst="rect">
            <a:avLst/>
          </a:prstGeom>
        </p:spPr>
      </p:pic>
      <p:sp>
        <p:nvSpPr>
          <p:cNvPr id="16" name="文本框 15"/>
          <p:cNvSpPr txBox="1"/>
          <p:nvPr>
            <p:custDataLst>
              <p:tags r:id="rId4"/>
            </p:custDataLst>
          </p:nvPr>
        </p:nvSpPr>
        <p:spPr>
          <a:xfrm>
            <a:off x="323574" y="3308197"/>
            <a:ext cx="2088232" cy="645160"/>
          </a:xfrm>
          <a:prstGeom prst="rect">
            <a:avLst/>
          </a:prstGeom>
          <a:noFill/>
        </p:spPr>
        <p:txBody>
          <a:bodyPr wrap="square">
            <a:spAutoFit/>
          </a:bodyPr>
          <a:lstStyle/>
          <a:p>
            <a:r>
              <a:rPr lang="zh-CN" altLang="en-US" dirty="0">
                <a:uFillTx/>
                <a:latin typeface="Times New Roman" panose="02020603050405020304" pitchFamily="18" charset="0"/>
                <a:ea typeface="微软雅黑" panose="020B0503020204020204" pitchFamily="34" charset="-122"/>
                <a:sym typeface="+mn-ea"/>
              </a:rPr>
              <a:t>被概率为 </a:t>
            </a:r>
            <a:r>
              <a:rPr lang="en-US" altLang="zh-CN" dirty="0">
                <a:uFillTx/>
                <a:latin typeface="Times New Roman" panose="02020603050405020304" pitchFamily="18" charset="0"/>
                <a:ea typeface="微软雅黑" panose="020B0503020204020204" pitchFamily="34" charset="-122"/>
                <a:sym typeface="+mn-ea"/>
              </a:rPr>
              <a:t>0.1</a:t>
            </a:r>
            <a:r>
              <a:rPr lang="zh-CN" altLang="en-US" dirty="0">
                <a:uFillTx/>
                <a:latin typeface="Times New Roman" panose="02020603050405020304" pitchFamily="18" charset="0"/>
                <a:ea typeface="微软雅黑" panose="020B0503020204020204" pitchFamily="34" charset="-122"/>
                <a:sym typeface="+mn-ea"/>
              </a:rPr>
              <a:t>的</a:t>
            </a:r>
            <a:endParaRPr lang="en-US" altLang="zh-CN" dirty="0">
              <a:uFillTx/>
              <a:latin typeface="Times New Roman" panose="02020603050405020304" pitchFamily="18" charset="0"/>
              <a:ea typeface="微软雅黑" panose="020B0503020204020204" pitchFamily="34" charset="-122"/>
              <a:sym typeface="+mn-ea"/>
            </a:endParaRPr>
          </a:p>
          <a:p>
            <a:r>
              <a:rPr lang="zh-CN" altLang="en-US" dirty="0">
                <a:solidFill>
                  <a:schemeClr val="tx2">
                    <a:lumMod val="60000"/>
                    <a:lumOff val="40000"/>
                  </a:schemeClr>
                </a:solidFill>
                <a:uFillTx/>
                <a:latin typeface="Times New Roman" panose="02020603050405020304" pitchFamily="18" charset="0"/>
                <a:ea typeface="微软雅黑" panose="020B0503020204020204" pitchFamily="34" charset="-122"/>
                <a:sym typeface="+mn-ea"/>
              </a:rPr>
              <a:t>胡椒噪声</a:t>
            </a:r>
            <a:r>
              <a:rPr lang="zh-CN" altLang="en-US" dirty="0">
                <a:uFillTx/>
                <a:latin typeface="Times New Roman" panose="02020603050405020304" pitchFamily="18" charset="0"/>
                <a:ea typeface="微软雅黑" panose="020B0503020204020204" pitchFamily="34" charset="-122"/>
                <a:sym typeface="+mn-ea"/>
              </a:rPr>
              <a:t>污染图像</a:t>
            </a:r>
            <a:endParaRPr lang="zh-CN" altLang="en-US" dirty="0"/>
          </a:p>
        </p:txBody>
      </p:sp>
      <mc:AlternateContent xmlns:mc="http://schemas.openxmlformats.org/markup-compatibility/2006" xmlns:a14="http://schemas.microsoft.com/office/drawing/2010/main">
        <mc:Choice Requires="a14">
          <p:sp>
            <p:nvSpPr>
              <p:cNvPr id="18" name="文本框 17"/>
              <p:cNvSpPr txBox="1"/>
              <p:nvPr>
                <p:custDataLst>
                  <p:tags r:id="rId5"/>
                </p:custDataLst>
              </p:nvPr>
            </p:nvSpPr>
            <p:spPr>
              <a:xfrm>
                <a:off x="2483508" y="3308268"/>
                <a:ext cx="2304256" cy="645160"/>
              </a:xfrm>
              <a:prstGeom prst="rect">
                <a:avLst/>
              </a:prstGeom>
              <a:noFill/>
            </p:spPr>
            <p:txBody>
              <a:bodyPr wrap="square">
                <a:spAutoFit/>
              </a:bodyPr>
              <a:lstStyle/>
              <a:p>
                <a:r>
                  <a:rPr lang="zh-CN" altLang="en-US" sz="1800" dirty="0">
                    <a:uFillTx/>
                    <a:latin typeface="Times New Roman" panose="02020603050405020304" pitchFamily="18" charset="0"/>
                    <a:ea typeface="微软雅黑" panose="020B0503020204020204" pitchFamily="34" charset="-122"/>
                  </a:rPr>
                  <a:t>使用 </a:t>
                </a:r>
                <a14:m>
                  <m:oMath xmlns:m="http://schemas.openxmlformats.org/officeDocument/2006/math">
                    <m:r>
                      <a:rPr lang="en-US" altLang="zh-CN" i="1" dirty="0" smtClean="0">
                        <a:uFillTx/>
                        <a:latin typeface="Cambria Math" panose="02040503050406030204" pitchFamily="18" charset="0"/>
                        <a:ea typeface="微软雅黑" panose="020B0503020204020204" pitchFamily="34" charset="-122"/>
                        <a:sym typeface="+mn-ea"/>
                      </a:rPr>
                      <m:t>3</m:t>
                    </m:r>
                    <m:r>
                      <a:rPr lang="en-US" altLang="zh-CN" i="1" dirty="0" smtClean="0">
                        <a:uFillTx/>
                        <a:latin typeface="Cambria Math" panose="02040503050406030204" pitchFamily="18" charset="0"/>
                        <a:ea typeface="Cambria Math" panose="02040503050406030204" pitchFamily="18" charset="0"/>
                        <a:sym typeface="+mn-ea"/>
                      </a:rPr>
                      <m:t>×</m:t>
                    </m:r>
                    <m:r>
                      <a:rPr lang="en-US" altLang="zh-CN" i="1" dirty="0" smtClean="0">
                        <a:uFillTx/>
                        <a:latin typeface="Cambria Math" panose="02040503050406030204" pitchFamily="18" charset="0"/>
                        <a:ea typeface="微软雅黑" panose="020B0503020204020204" pitchFamily="34" charset="-122"/>
                        <a:sym typeface="+mn-ea"/>
                      </a:rPr>
                      <m:t>3</m:t>
                    </m:r>
                  </m:oMath>
                </a14:m>
                <a:r>
                  <a:rPr lang="zh-CN" altLang="en-US" sz="1800" dirty="0">
                    <a:uFillTx/>
                    <a:latin typeface="Times New Roman" panose="02020603050405020304" pitchFamily="18" charset="0"/>
                    <a:ea typeface="微软雅黑" panose="020B0503020204020204" pitchFamily="34" charset="-122"/>
                  </a:rPr>
                  <a:t> 的最大</a:t>
                </a:r>
              </a:p>
              <a:p>
                <a:r>
                  <a:rPr lang="zh-CN" altLang="en-US" sz="1800" dirty="0">
                    <a:uFillTx/>
                    <a:latin typeface="Times New Roman" panose="02020603050405020304" pitchFamily="18" charset="0"/>
                    <a:ea typeface="微软雅黑" panose="020B0503020204020204" pitchFamily="34" charset="-122"/>
                  </a:rPr>
                  <a:t>值滤波器的结果</a:t>
                </a:r>
                <a:r>
                  <a:rPr lang="en-US" altLang="zh-CN" sz="1800" dirty="0">
                    <a:uFillTx/>
                    <a:latin typeface="Times New Roman" panose="02020603050405020304" pitchFamily="18" charset="0"/>
                    <a:ea typeface="微软雅黑" panose="020B0503020204020204" pitchFamily="34" charset="-122"/>
                  </a:rPr>
                  <a:t>;</a:t>
                </a:r>
                <a:r>
                  <a:rPr lang="zh-CN" altLang="en-US" sz="1800" dirty="0">
                    <a:uFillTx/>
                    <a:latin typeface="Times New Roman" panose="02020603050405020304" pitchFamily="18" charset="0"/>
                    <a:ea typeface="微软雅黑" panose="020B0503020204020204" pitchFamily="34" charset="-122"/>
                  </a:rPr>
                  <a:t> </a:t>
                </a:r>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custDataLst>
                  <p:tags r:id="rId15"/>
                </p:custDataLst>
              </p:nvPr>
            </p:nvSpPr>
            <p:spPr>
              <a:xfrm>
                <a:off x="2483508" y="3308268"/>
                <a:ext cx="2304256" cy="645160"/>
              </a:xfrm>
              <a:prstGeom prst="rect">
                <a:avLst/>
              </a:prstGeom>
              <a:blipFill rotWithShape="1">
                <a:blip r:embed="rId16"/>
                <a:stretch>
                  <a:fillRect l="-1" t="-86" r="22"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custDataLst>
                  <p:tags r:id="rId6"/>
                </p:custDataLst>
              </p:nvPr>
            </p:nvSpPr>
            <p:spPr>
              <a:xfrm>
                <a:off x="6803686" y="3308389"/>
                <a:ext cx="2304256" cy="645160"/>
              </a:xfrm>
              <a:prstGeom prst="rect">
                <a:avLst/>
              </a:prstGeom>
              <a:noFill/>
            </p:spPr>
            <p:txBody>
              <a:bodyPr wrap="square">
                <a:spAutoFit/>
              </a:bodyPr>
              <a:lstStyle/>
              <a:p>
                <a:r>
                  <a:rPr lang="zh-CN" altLang="en-US" sz="1800" dirty="0">
                    <a:uFillTx/>
                    <a:latin typeface="Times New Roman" panose="02020603050405020304" pitchFamily="18" charset="0"/>
                    <a:ea typeface="微软雅黑" panose="020B0503020204020204" pitchFamily="34" charset="-122"/>
                  </a:rPr>
                  <a:t>使用 </a:t>
                </a:r>
                <a14:m>
                  <m:oMath xmlns:m="http://schemas.openxmlformats.org/officeDocument/2006/math">
                    <m:r>
                      <a:rPr lang="en-US" altLang="zh-CN" i="1" dirty="0" smtClean="0">
                        <a:uFillTx/>
                        <a:latin typeface="Cambria Math" panose="02040503050406030204" pitchFamily="18" charset="0"/>
                        <a:ea typeface="微软雅黑" panose="020B0503020204020204" pitchFamily="34" charset="-122"/>
                        <a:sym typeface="+mn-ea"/>
                      </a:rPr>
                      <m:t>3</m:t>
                    </m:r>
                    <m:r>
                      <a:rPr lang="en-US" altLang="zh-CN" i="1" dirty="0" smtClean="0">
                        <a:uFillTx/>
                        <a:latin typeface="Cambria Math" panose="02040503050406030204" pitchFamily="18" charset="0"/>
                        <a:ea typeface="Cambria Math" panose="02040503050406030204" pitchFamily="18" charset="0"/>
                        <a:sym typeface="+mn-ea"/>
                      </a:rPr>
                      <m:t>×</m:t>
                    </m:r>
                    <m:r>
                      <a:rPr lang="en-US" altLang="zh-CN" i="1" dirty="0" smtClean="0">
                        <a:uFillTx/>
                        <a:latin typeface="Cambria Math" panose="02040503050406030204" pitchFamily="18" charset="0"/>
                        <a:ea typeface="微软雅黑" panose="020B0503020204020204" pitchFamily="34" charset="-122"/>
                        <a:sym typeface="+mn-ea"/>
                      </a:rPr>
                      <m:t>3</m:t>
                    </m:r>
                  </m:oMath>
                </a14:m>
                <a:r>
                  <a:rPr lang="zh-CN" altLang="en-US" sz="1800" dirty="0">
                    <a:uFillTx/>
                    <a:latin typeface="Times New Roman" panose="02020603050405020304" pitchFamily="18" charset="0"/>
                    <a:ea typeface="微软雅黑" panose="020B0503020204020204" pitchFamily="34" charset="-122"/>
                  </a:rPr>
                  <a:t> 的最小</a:t>
                </a:r>
              </a:p>
              <a:p>
                <a:r>
                  <a:rPr lang="zh-CN" altLang="en-US" sz="1800" dirty="0">
                    <a:uFillTx/>
                    <a:latin typeface="Times New Roman" panose="02020603050405020304" pitchFamily="18" charset="0"/>
                    <a:ea typeface="微软雅黑" panose="020B0503020204020204" pitchFamily="34" charset="-122"/>
                  </a:rPr>
                  <a:t>值滤波器的结果</a:t>
                </a:r>
                <a:r>
                  <a:rPr lang="en-US" altLang="zh-CN" sz="1800" dirty="0">
                    <a:uFillTx/>
                    <a:latin typeface="Times New Roman" panose="02020603050405020304" pitchFamily="18" charset="0"/>
                    <a:ea typeface="微软雅黑" panose="020B0503020204020204" pitchFamily="34" charset="-122"/>
                  </a:rPr>
                  <a:t>;</a:t>
                </a:r>
                <a:r>
                  <a:rPr lang="zh-CN" altLang="en-US" sz="1800" dirty="0">
                    <a:uFillTx/>
                    <a:latin typeface="Times New Roman" panose="02020603050405020304" pitchFamily="18" charset="0"/>
                    <a:ea typeface="微软雅黑" panose="020B0503020204020204" pitchFamily="34" charset="-122"/>
                  </a:rPr>
                  <a:t> </a:t>
                </a:r>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custDataLst>
                  <p:tags r:id="rId17"/>
                </p:custDataLst>
              </p:nvPr>
            </p:nvSpPr>
            <p:spPr>
              <a:xfrm>
                <a:off x="6803686" y="3308389"/>
                <a:ext cx="2304256" cy="645160"/>
              </a:xfrm>
              <a:prstGeom prst="rect">
                <a:avLst/>
              </a:prstGeom>
              <a:blipFill rotWithShape="1">
                <a:blip r:embed="rId18"/>
                <a:stretch>
                  <a:fillRect l="-13" t="-6" r="6" b="6"/>
                </a:stretch>
              </a:blipFill>
            </p:spPr>
            <p:txBody>
              <a:bodyPr/>
              <a:lstStyle/>
              <a:p>
                <a:r>
                  <a:rPr lang="zh-CN" altLang="en-US">
                    <a:noFill/>
                  </a:rPr>
                  <a:t> </a:t>
                </a:r>
              </a:p>
            </p:txBody>
          </p:sp>
        </mc:Fallback>
      </mc:AlternateContent>
      <p:pic>
        <p:nvPicPr>
          <p:cNvPr id="2" name="图片 1"/>
          <p:cNvPicPr>
            <a:picLocks noChangeAspect="1"/>
          </p:cNvPicPr>
          <p:nvPr>
            <p:custDataLst>
              <p:tags r:id="rId7"/>
            </p:custDataLst>
          </p:nvPr>
        </p:nvPicPr>
        <p:blipFill>
          <a:blip r:embed="rId19"/>
          <a:stretch>
            <a:fillRect/>
          </a:stretch>
        </p:blipFill>
        <p:spPr>
          <a:xfrm>
            <a:off x="4643755" y="1170940"/>
            <a:ext cx="2030095" cy="1985645"/>
          </a:xfrm>
          <a:prstGeom prst="rect">
            <a:avLst/>
          </a:prstGeom>
        </p:spPr>
      </p:pic>
      <p:sp>
        <p:nvSpPr>
          <p:cNvPr id="6" name="文本框 5"/>
          <p:cNvSpPr txBox="1"/>
          <p:nvPr>
            <p:custDataLst>
              <p:tags r:id="rId8"/>
            </p:custDataLst>
          </p:nvPr>
        </p:nvSpPr>
        <p:spPr>
          <a:xfrm>
            <a:off x="4663440" y="3308350"/>
            <a:ext cx="2148205" cy="645160"/>
          </a:xfrm>
          <a:prstGeom prst="rect">
            <a:avLst/>
          </a:prstGeom>
          <a:noFill/>
        </p:spPr>
        <p:txBody>
          <a:bodyPr wrap="square" rtlCol="0" anchor="t">
            <a:spAutoFit/>
          </a:bodyPr>
          <a:lstStyle/>
          <a:p>
            <a:r>
              <a:rPr lang="zh-CN" altLang="en-US" dirty="0">
                <a:uFillTx/>
                <a:latin typeface="Times New Roman" panose="02020603050405020304" pitchFamily="18" charset="0"/>
                <a:ea typeface="微软雅黑" panose="020B0503020204020204" pitchFamily="34" charset="-122"/>
                <a:sym typeface="+mn-ea"/>
              </a:rPr>
              <a:t>被概率为 </a:t>
            </a:r>
            <a:r>
              <a:rPr lang="en-US" altLang="zh-CN" dirty="0">
                <a:uFillTx/>
                <a:latin typeface="Times New Roman" panose="02020603050405020304" pitchFamily="18" charset="0"/>
                <a:ea typeface="微软雅黑" panose="020B0503020204020204" pitchFamily="34" charset="-122"/>
                <a:sym typeface="+mn-ea"/>
              </a:rPr>
              <a:t>0.1</a:t>
            </a:r>
            <a:r>
              <a:rPr dirty="0">
                <a:uFillTx/>
                <a:latin typeface="Times New Roman" panose="02020603050405020304" pitchFamily="18" charset="0"/>
                <a:ea typeface="微软雅黑" panose="020B0503020204020204" pitchFamily="34" charset="-122"/>
                <a:sym typeface="+mn-ea"/>
              </a:rPr>
              <a:t>的</a:t>
            </a:r>
          </a:p>
          <a:p>
            <a:r>
              <a:rPr dirty="0">
                <a:solidFill>
                  <a:schemeClr val="tx2">
                    <a:lumMod val="60000"/>
                    <a:lumOff val="40000"/>
                  </a:schemeClr>
                </a:solidFill>
                <a:uFillTx/>
                <a:latin typeface="Times New Roman" panose="02020603050405020304" pitchFamily="18" charset="0"/>
                <a:ea typeface="微软雅黑" panose="020B0503020204020204" pitchFamily="34" charset="-122"/>
                <a:sym typeface="+mn-ea"/>
              </a:rPr>
              <a:t>盐粒噪声</a:t>
            </a:r>
            <a:r>
              <a:rPr dirty="0">
                <a:uFillTx/>
                <a:latin typeface="Times New Roman" panose="02020603050405020304" pitchFamily="18" charset="0"/>
                <a:ea typeface="微软雅黑" panose="020B0503020204020204" pitchFamily="34" charset="-122"/>
                <a:sym typeface="+mn-ea"/>
              </a:rPr>
              <a:t>污染图像</a:t>
            </a:r>
            <a:endParaRPr lang="zh-CN" altLang="en-US" dirty="0">
              <a:uFillTx/>
              <a:latin typeface="Times New Roman" panose="02020603050405020304" pitchFamily="18" charset="0"/>
              <a:ea typeface="微软雅黑" panose="020B0503020204020204" pitchFamily="34" charset="-122"/>
              <a:sym typeface="+mn-ea"/>
            </a:endParaRPr>
          </a:p>
        </p:txBody>
      </p:sp>
      <p:sp>
        <p:nvSpPr>
          <p:cNvPr id="8" name="右箭头 7"/>
          <p:cNvSpPr/>
          <p:nvPr>
            <p:custDataLst>
              <p:tags r:id="rId9"/>
            </p:custDataLst>
          </p:nvPr>
        </p:nvSpPr>
        <p:spPr>
          <a:xfrm>
            <a:off x="2195830" y="3488055"/>
            <a:ext cx="314325" cy="235585"/>
          </a:xfrm>
          <a:prstGeom prst="rightArrow">
            <a:avLst/>
          </a:prstGeom>
          <a:noFill/>
          <a:ln w="19050">
            <a:solidFill>
              <a:schemeClr val="tx2"/>
            </a:solidFill>
            <a:round/>
          </a:ln>
        </p:spPr>
        <p:txBody>
          <a:bodyPr/>
          <a:lstStyle/>
          <a:p>
            <a:endParaRPr lang="zh-CN" altLang="en-US"/>
          </a:p>
        </p:txBody>
      </p:sp>
      <p:sp>
        <p:nvSpPr>
          <p:cNvPr id="11" name="右箭头 10"/>
          <p:cNvSpPr/>
          <p:nvPr>
            <p:custDataLst>
              <p:tags r:id="rId10"/>
            </p:custDataLst>
          </p:nvPr>
        </p:nvSpPr>
        <p:spPr>
          <a:xfrm>
            <a:off x="6560820" y="3488055"/>
            <a:ext cx="314325" cy="235585"/>
          </a:xfrm>
          <a:prstGeom prst="rightArrow">
            <a:avLst/>
          </a:prstGeom>
          <a:noFill/>
          <a:ln w="19050">
            <a:solidFill>
              <a:schemeClr val="tx2"/>
            </a:solidFill>
            <a:round/>
          </a:ln>
        </p:spPr>
        <p:txBody>
          <a:bodyPr/>
          <a:lstStyle/>
          <a:p>
            <a:endParaRPr lang="zh-CN" altLang="en-US"/>
          </a:p>
        </p:txBody>
      </p:sp>
      <p:cxnSp>
        <p:nvCxnSpPr>
          <p:cNvPr id="12" name="直接连接符 11"/>
          <p:cNvCxnSpPr/>
          <p:nvPr/>
        </p:nvCxnSpPr>
        <p:spPr>
          <a:xfrm>
            <a:off x="4609465" y="908685"/>
            <a:ext cx="0" cy="2745740"/>
          </a:xfrm>
          <a:prstGeom prst="line">
            <a:avLst/>
          </a:prstGeom>
          <a:noFill/>
          <a:ln w="19050">
            <a:solidFill>
              <a:schemeClr val="tx2"/>
            </a:solidFill>
            <a:prstDash val="dash"/>
            <a:round/>
          </a:ln>
        </p:spPr>
      </p:cxn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统计排序滤波例子</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33</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796790" y="778510"/>
            <a:ext cx="3627755" cy="5033010"/>
          </a:xfrm>
          <a:prstGeom prst="rect">
            <a:avLst/>
          </a:prstGeom>
        </p:spPr>
      </p:pic>
      <p:pic>
        <p:nvPicPr>
          <p:cNvPr id="5" name="图片 4"/>
          <p:cNvPicPr>
            <a:picLocks noChangeAspect="1"/>
          </p:cNvPicPr>
          <p:nvPr/>
        </p:nvPicPr>
        <p:blipFill>
          <a:blip r:embed="rId4"/>
          <a:stretch>
            <a:fillRect/>
          </a:stretch>
        </p:blipFill>
        <p:spPr>
          <a:xfrm>
            <a:off x="8424545" y="897560"/>
            <a:ext cx="433705" cy="652780"/>
          </a:xfrm>
          <a:prstGeom prst="rect">
            <a:avLst/>
          </a:prstGeom>
        </p:spPr>
      </p:pic>
      <p:sp>
        <p:nvSpPr>
          <p:cNvPr id="6" name="文本框 5"/>
          <p:cNvSpPr txBox="1"/>
          <p:nvPr/>
        </p:nvSpPr>
        <p:spPr>
          <a:xfrm>
            <a:off x="612140" y="908685"/>
            <a:ext cx="4184650" cy="3636010"/>
          </a:xfrm>
          <a:prstGeom prst="rect">
            <a:avLst/>
          </a:prstGeom>
          <a:noFill/>
        </p:spPr>
        <p:txBody>
          <a:bodyPr wrap="square" rtlCol="0" anchor="t">
            <a:spAutoFit/>
          </a:bodyPr>
          <a:lstStyle/>
          <a:p>
            <a:pPr algn="l">
              <a:lnSpc>
                <a:spcPct val="160000"/>
              </a:lnSpc>
              <a:buClrTx/>
              <a:buSzTx/>
              <a:buNone/>
            </a:pPr>
            <a:r>
              <a:rPr sz="1800">
                <a:uFillTx/>
                <a:latin typeface="Times New Roman" panose="02020603050405020304" pitchFamily="18" charset="0"/>
                <a:ea typeface="微软雅黑" panose="020B0503020204020204" pitchFamily="34" charset="-122"/>
              </a:rPr>
              <a:t>(a)被加性均匀噪声污染的图像;</a:t>
            </a:r>
          </a:p>
          <a:p>
            <a:pPr algn="l">
              <a:lnSpc>
                <a:spcPct val="160000"/>
              </a:lnSpc>
              <a:buClrTx/>
              <a:buSzTx/>
              <a:buNone/>
            </a:pPr>
            <a:r>
              <a:rPr sz="1800">
                <a:uFillTx/>
                <a:latin typeface="Times New Roman" panose="02020603050405020304" pitchFamily="18" charset="0"/>
                <a:ea typeface="微软雅黑" panose="020B0503020204020204" pitchFamily="34" charset="-122"/>
              </a:rPr>
              <a:t>(</a:t>
            </a:r>
            <a:r>
              <a:rPr lang="en-US" sz="1800">
                <a:uFillTx/>
                <a:latin typeface="Times New Roman" panose="02020603050405020304" pitchFamily="18" charset="0"/>
                <a:ea typeface="微软雅黑" panose="020B0503020204020204" pitchFamily="34" charset="-122"/>
              </a:rPr>
              <a:t>b</a:t>
            </a:r>
            <a:r>
              <a:rPr sz="1800">
                <a:uFillTx/>
                <a:latin typeface="Times New Roman" panose="02020603050405020304" pitchFamily="18" charset="0"/>
                <a:ea typeface="微软雅黑" panose="020B0503020204020204" pitchFamily="34" charset="-122"/>
              </a:rPr>
              <a:t>)再被加性椒盐噪声污染的图像;</a:t>
            </a:r>
          </a:p>
          <a:p>
            <a:pPr algn="l">
              <a:lnSpc>
                <a:spcPct val="160000"/>
              </a:lnSpc>
              <a:buClrTx/>
              <a:buSzTx/>
              <a:buNone/>
            </a:pPr>
            <a:r>
              <a:rPr sz="1800">
                <a:uFillTx/>
                <a:latin typeface="Times New Roman" panose="02020603050405020304" pitchFamily="18" charset="0"/>
                <a:ea typeface="微软雅黑" panose="020B0503020204020204" pitchFamily="34" charset="-122"/>
              </a:rPr>
              <a:t>(c)~(</a:t>
            </a:r>
            <a:r>
              <a:rPr lang="en-US" sz="1800">
                <a:uFillTx/>
                <a:latin typeface="Times New Roman" panose="02020603050405020304" pitchFamily="18" charset="0"/>
                <a:ea typeface="微软雅黑" panose="020B0503020204020204" pitchFamily="34" charset="-122"/>
              </a:rPr>
              <a:t>f</a:t>
            </a:r>
            <a:r>
              <a:rPr sz="1800">
                <a:uFillTx/>
                <a:latin typeface="Times New Roman" panose="02020603050405020304" pitchFamily="18" charset="0"/>
                <a:ea typeface="微软雅黑" panose="020B0503020204020204" pitchFamily="34" charset="-122"/>
              </a:rPr>
              <a:t>)使用大小为 5x5 的如下滤波器对图(b)滤波后的结果:</a:t>
            </a:r>
          </a:p>
          <a:p>
            <a:pPr algn="l">
              <a:lnSpc>
                <a:spcPct val="160000"/>
              </a:lnSpc>
              <a:buClrTx/>
              <a:buSzTx/>
              <a:buNone/>
            </a:pPr>
            <a:r>
              <a:rPr sz="1800">
                <a:uFillTx/>
                <a:latin typeface="Times New Roman" panose="02020603050405020304" pitchFamily="18" charset="0"/>
                <a:ea typeface="微软雅黑" panose="020B0503020204020204" pitchFamily="34" charset="-122"/>
              </a:rPr>
              <a:t>(c)算术平均滤波器</a:t>
            </a:r>
          </a:p>
          <a:p>
            <a:pPr algn="l">
              <a:lnSpc>
                <a:spcPct val="160000"/>
              </a:lnSpc>
              <a:buClrTx/>
              <a:buSzTx/>
              <a:buNone/>
            </a:pPr>
            <a:r>
              <a:rPr sz="1800">
                <a:uFillTx/>
                <a:latin typeface="Times New Roman" panose="02020603050405020304" pitchFamily="18" charset="0"/>
                <a:ea typeface="微软雅黑" panose="020B0503020204020204" pitchFamily="34" charset="-122"/>
              </a:rPr>
              <a:t>(d)几何均值滤波器</a:t>
            </a:r>
          </a:p>
          <a:p>
            <a:pPr algn="l">
              <a:lnSpc>
                <a:spcPct val="160000"/>
              </a:lnSpc>
              <a:buClrTx/>
              <a:buSzTx/>
              <a:buNone/>
            </a:pPr>
            <a:r>
              <a:rPr sz="1800">
                <a:uFillTx/>
                <a:latin typeface="Times New Roman" panose="02020603050405020304" pitchFamily="18" charset="0"/>
                <a:ea typeface="微软雅黑" panose="020B0503020204020204" pitchFamily="34" charset="-122"/>
              </a:rPr>
              <a:t>(e)中值滤波器</a:t>
            </a:r>
          </a:p>
          <a:p>
            <a:pPr algn="l">
              <a:lnSpc>
                <a:spcPct val="160000"/>
              </a:lnSpc>
              <a:buClrTx/>
              <a:buSzTx/>
              <a:buNone/>
            </a:pPr>
            <a:r>
              <a:rPr sz="1800">
                <a:uFillTx/>
                <a:latin typeface="Times New Roman" panose="02020603050405020304" pitchFamily="18" charset="0"/>
                <a:ea typeface="微软雅黑" panose="020B0503020204020204" pitchFamily="34" charset="-122"/>
              </a:rPr>
              <a:t>(f)d=6的修正阿尔法均值滤波器</a:t>
            </a:r>
          </a:p>
        </p:txBody>
      </p:sp>
      <p:sp>
        <p:nvSpPr>
          <p:cNvPr id="11" name="文本框 10"/>
          <p:cNvSpPr txBox="1"/>
          <p:nvPr/>
        </p:nvSpPr>
        <p:spPr>
          <a:xfrm>
            <a:off x="252095" y="4810760"/>
            <a:ext cx="4611370" cy="1000760"/>
          </a:xfrm>
          <a:prstGeom prst="rect">
            <a:avLst/>
          </a:prstGeom>
          <a:noFill/>
        </p:spPr>
        <p:txBody>
          <a:bodyPr wrap="square" rtlCol="0" anchor="t">
            <a:noAutofit/>
          </a:bodyPr>
          <a:lstStyle/>
          <a:p>
            <a:pPr>
              <a:lnSpc>
                <a:spcPct val="110000"/>
              </a:lnSpc>
            </a:pP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rPr>
              <a:t>由于脉冲噪声的存在，算术平均滤波器和几何均值滤波器没有起到良好作用。中值滤波器和阿尔法滤波器效果更好，阿尔法最好</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自适应滤波器</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34</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467995" y="908685"/>
                <a:ext cx="8068310" cy="4128951"/>
              </a:xfrm>
              <a:prstGeom prst="rect">
                <a:avLst/>
              </a:prstGeom>
              <a:noFill/>
            </p:spPr>
            <p:txBody>
              <a:bodyPr wrap="square" rtlCol="0" anchor="t">
                <a:spAutoFit/>
              </a:bodyPr>
              <a:lstStyle/>
              <a:p>
                <a:pPr indent="457200" algn="l">
                  <a:lnSpc>
                    <a:spcPct val="160000"/>
                  </a:lnSpc>
                  <a:buClrTx/>
                  <a:buSzTx/>
                  <a:buNone/>
                  <a:extLst>
                    <a:ext uri="{35155182-B16C-46BC-9424-99874614C6A1}">
                      <wpsdc:indentchars xmlns="" xmlns:wpsdc="http://www.wps.cn/officeDocument/2017/drawingmlCustomData" val="200" checksum="59296752"/>
                    </a:ext>
                  </a:extLst>
                </a:pPr>
                <a:r>
                  <a:rPr lang="zh-CN" sz="1800" dirty="0">
                    <a:uFillTx/>
                    <a:latin typeface="Times New Roman" panose="02020603050405020304" pitchFamily="18" charset="0"/>
                    <a:ea typeface="微软雅黑" panose="020B0503020204020204" pitchFamily="34" charset="-122"/>
                  </a:rPr>
                  <a:t>自</a:t>
                </a:r>
                <a:r>
                  <a:rPr sz="1800" dirty="0" err="1">
                    <a:uFillTx/>
                    <a:latin typeface="Times New Roman" panose="02020603050405020304" pitchFamily="18" charset="0"/>
                    <a:ea typeface="微软雅黑" panose="020B0503020204020204" pitchFamily="34" charset="-122"/>
                  </a:rPr>
                  <a:t>适应滤波器利用</a:t>
                </a:r>
                <a:r>
                  <a:rPr lang="zh-CN" altLang="en-US" sz="1800" dirty="0">
                    <a:solidFill>
                      <a:schemeClr val="tx2">
                        <a:lumMod val="60000"/>
                        <a:lumOff val="40000"/>
                      </a:schemeClr>
                    </a:solidFill>
                    <a:uFillTx/>
                    <a:latin typeface="Times New Roman" panose="02020603050405020304" pitchFamily="18" charset="0"/>
                    <a:ea typeface="微软雅黑" panose="020B0503020204020204" pitchFamily="34" charset="-122"/>
                  </a:rPr>
                  <a:t>由</a:t>
                </a:r>
                <a14:m>
                  <m:oMath xmlns:m="http://schemas.openxmlformats.org/officeDocument/2006/math">
                    <m:r>
                      <a:rPr lang="zh-CN" altLang="en-US" sz="1800" i="1" dirty="0" smtClean="0">
                        <a:solidFill>
                          <a:schemeClr val="tx2">
                            <a:lumMod val="60000"/>
                            <a:lumOff val="40000"/>
                          </a:schemeClr>
                        </a:solidFill>
                        <a:uFillTx/>
                        <a:latin typeface="Cambria Math" panose="02040503050406030204" pitchFamily="18" charset="0"/>
                        <a:ea typeface="微软雅黑" panose="020B0503020204020204" pitchFamily="34" charset="-122"/>
                      </a:rPr>
                      <m:t>𝑚</m:t>
                    </m:r>
                    <m:r>
                      <a:rPr lang="en-US" altLang="zh-CN" sz="1800" i="1" dirty="0">
                        <a:solidFill>
                          <a:schemeClr val="tx2">
                            <a:lumMod val="60000"/>
                            <a:lumOff val="40000"/>
                          </a:schemeClr>
                        </a:solidFill>
                        <a:uFillTx/>
                        <a:latin typeface="Cambria Math" panose="02040503050406030204" pitchFamily="18" charset="0"/>
                        <a:ea typeface="微软雅黑" panose="020B0503020204020204" pitchFamily="34" charset="-122"/>
                      </a:rPr>
                      <m:t>×</m:t>
                    </m:r>
                    <m:r>
                      <a:rPr lang="zh-CN" altLang="en-US" sz="1800" i="1" dirty="0" err="1">
                        <a:solidFill>
                          <a:schemeClr val="tx2">
                            <a:lumMod val="60000"/>
                            <a:lumOff val="40000"/>
                          </a:schemeClr>
                        </a:solidFill>
                        <a:uFillTx/>
                        <a:latin typeface="Cambria Math" panose="02040503050406030204" pitchFamily="18" charset="0"/>
                        <a:ea typeface="微软雅黑" panose="020B0503020204020204" pitchFamily="34" charset="-122"/>
                      </a:rPr>
                      <m:t>𝑛</m:t>
                    </m:r>
                  </m:oMath>
                </a14:m>
                <a:r>
                  <a:rPr lang="zh-CN" altLang="en-US" sz="1800" dirty="0" err="1">
                    <a:solidFill>
                      <a:schemeClr val="tx2">
                        <a:lumMod val="60000"/>
                        <a:lumOff val="40000"/>
                      </a:schemeClr>
                    </a:solidFill>
                    <a:uFillTx/>
                    <a:latin typeface="Times New Roman" panose="02020603050405020304" pitchFamily="18" charset="0"/>
                    <a:ea typeface="微软雅黑" panose="020B0503020204020204" pitchFamily="34" charset="-122"/>
                  </a:rPr>
                  <a:t>矩形窗</a:t>
                </a:r>
                <a:r>
                  <a:rPr lang="zh-CN" altLang="en-US" sz="1800" dirty="0">
                    <a:solidFill>
                      <a:schemeClr val="tx2">
                        <a:lumMod val="60000"/>
                        <a:lumOff val="40000"/>
                      </a:schemeClr>
                    </a:solidFill>
                    <a:uFillTx/>
                    <a:latin typeface="Times New Roman" panose="02020603050405020304" pitchFamily="18" charset="0"/>
                    <a:ea typeface="微软雅黑" panose="020B0503020204020204" pitchFamily="34" charset="-122"/>
                  </a:rPr>
                  <a:t>口</a:t>
                </a:r>
                <a14:m>
                  <m:oMath xmlns:m="http://schemas.openxmlformats.org/officeDocument/2006/math">
                    <m:r>
                      <a:rPr lang="zh-CN" altLang="en-US" sz="1800" i="1" dirty="0" smtClean="0">
                        <a:solidFill>
                          <a:schemeClr val="tx2">
                            <a:lumMod val="60000"/>
                            <a:lumOff val="40000"/>
                          </a:schemeClr>
                        </a:solidFill>
                        <a:uFillTx/>
                        <a:latin typeface="Cambria Math" panose="02040503050406030204" pitchFamily="18" charset="0"/>
                        <a:ea typeface="微软雅黑" panose="020B0503020204020204" pitchFamily="34" charset="-122"/>
                      </a:rPr>
                      <m:t>𝑆</m:t>
                    </m:r>
                    <m:r>
                      <a:rPr lang="zh-CN" altLang="en-US" sz="1800" i="1" baseline="-25000" dirty="0" err="1">
                        <a:solidFill>
                          <a:schemeClr val="tx2">
                            <a:lumMod val="60000"/>
                            <a:lumOff val="40000"/>
                          </a:schemeClr>
                        </a:solidFill>
                        <a:uFillTx/>
                        <a:latin typeface="Cambria Math" panose="02040503050406030204" pitchFamily="18" charset="0"/>
                        <a:ea typeface="微软雅黑" panose="020B0503020204020204" pitchFamily="34" charset="-122"/>
                      </a:rPr>
                      <m:t>𝑥𝑦</m:t>
                    </m:r>
                  </m:oMath>
                </a14:m>
                <a:r>
                  <a:rPr lang="zh-CN" altLang="en-US" sz="1800" dirty="0" err="1">
                    <a:solidFill>
                      <a:schemeClr val="tx2">
                        <a:lumMod val="60000"/>
                        <a:lumOff val="40000"/>
                      </a:schemeClr>
                    </a:solidFill>
                    <a:uFillTx/>
                    <a:latin typeface="Times New Roman" panose="02020603050405020304" pitchFamily="18" charset="0"/>
                    <a:ea typeface="微软雅黑" panose="020B0503020204020204" pitchFamily="34" charset="-122"/>
                  </a:rPr>
                  <a:t>定义的区域内图像的统计特征</a:t>
                </a:r>
                <a:r>
                  <a:rPr sz="1800" dirty="0" err="1">
                    <a:uFillTx/>
                    <a:latin typeface="Times New Roman" panose="02020603050405020304" pitchFamily="18" charset="0"/>
                    <a:ea typeface="微软雅黑" panose="020B0503020204020204" pitchFamily="34" charset="-122"/>
                  </a:rPr>
                  <a:t>进行处理</a:t>
                </a:r>
                <a:r>
                  <a:rPr sz="1800" dirty="0">
                    <a:uFillTx/>
                    <a:latin typeface="Times New Roman" panose="02020603050405020304" pitchFamily="18" charset="0"/>
                    <a:ea typeface="微软雅黑" panose="020B0503020204020204" pitchFamily="34" charset="-122"/>
                  </a:rPr>
                  <a:t>。</a:t>
                </a:r>
                <a:r>
                  <a:rPr lang="zh-CN" altLang="en-US" dirty="0">
                    <a:latin typeface="Times New Roman" panose="02020603050405020304" pitchFamily="18" charset="0"/>
                    <a:ea typeface="微软雅黑" panose="020B0503020204020204" pitchFamily="34" charset="-122"/>
                  </a:rPr>
                  <a:t>通常情况下，</a:t>
                </a:r>
                <a:r>
                  <a:rPr sz="1800" dirty="0" err="1">
                    <a:uFillTx/>
                    <a:latin typeface="Times New Roman" panose="02020603050405020304" pitchFamily="18" charset="0"/>
                    <a:ea typeface="微软雅黑" panose="020B0503020204020204" pitchFamily="34" charset="-122"/>
                  </a:rPr>
                  <a:t>自适应滤波器优于前面介绍的各种滤波器</a:t>
                </a:r>
                <a:r>
                  <a:rPr sz="1800" dirty="0">
                    <a:uFillTx/>
                    <a:latin typeface="Times New Roman" panose="02020603050405020304" pitchFamily="18" charset="0"/>
                    <a:ea typeface="微软雅黑" panose="020B0503020204020204" pitchFamily="34" charset="-122"/>
                  </a:rPr>
                  <a:t>。</a:t>
                </a:r>
              </a:p>
              <a:p>
                <a:pPr indent="457200" algn="l">
                  <a:lnSpc>
                    <a:spcPct val="160000"/>
                  </a:lnSpc>
                  <a:buClrTx/>
                  <a:buSzTx/>
                  <a:buNone/>
                  <a:extLst>
                    <a:ext uri="{35155182-B16C-46BC-9424-99874614C6A1}">
                      <wpsdc:indentchars xmlns="" xmlns:wpsdc="http://www.wps.cn/officeDocument/2017/drawingmlCustomData" val="200" checksum="59296752"/>
                    </a:ext>
                  </a:extLst>
                </a:pPr>
                <a:r>
                  <a:rPr sz="1800" dirty="0" err="1">
                    <a:uFillTx/>
                    <a:latin typeface="Times New Roman" panose="02020603050405020304" pitchFamily="18" charset="0"/>
                    <a:ea typeface="微软雅黑" panose="020B0503020204020204" pitchFamily="34" charset="-122"/>
                  </a:rPr>
                  <a:t>随机变量最简单的统计度量是</a:t>
                </a:r>
                <a:r>
                  <a:rPr sz="1800" dirty="0" err="1">
                    <a:solidFill>
                      <a:schemeClr val="tx2">
                        <a:lumMod val="60000"/>
                        <a:lumOff val="40000"/>
                      </a:schemeClr>
                    </a:solidFill>
                    <a:uFillTx/>
                    <a:latin typeface="Times New Roman" panose="02020603050405020304" pitchFamily="18" charset="0"/>
                    <a:ea typeface="微软雅黑" panose="020B0503020204020204" pitchFamily="34" charset="-122"/>
                  </a:rPr>
                  <a:t>均值</a:t>
                </a:r>
                <a:r>
                  <a:rPr sz="1800" dirty="0" err="1">
                    <a:uFillTx/>
                    <a:latin typeface="Times New Roman" panose="02020603050405020304" pitchFamily="18" charset="0"/>
                    <a:ea typeface="微软雅黑" panose="020B0503020204020204" pitchFamily="34" charset="-122"/>
                  </a:rPr>
                  <a:t>和</a:t>
                </a:r>
                <a:r>
                  <a:rPr sz="1800" dirty="0" err="1">
                    <a:solidFill>
                      <a:schemeClr val="tx2">
                        <a:lumMod val="60000"/>
                        <a:lumOff val="40000"/>
                      </a:schemeClr>
                    </a:solidFill>
                    <a:uFillTx/>
                    <a:latin typeface="Times New Roman" panose="02020603050405020304" pitchFamily="18" charset="0"/>
                    <a:ea typeface="微软雅黑" panose="020B0503020204020204" pitchFamily="34" charset="-122"/>
                  </a:rPr>
                  <a:t>方差</a:t>
                </a:r>
                <a:r>
                  <a:rPr lang="zh-CN" sz="1800" dirty="0">
                    <a:solidFill>
                      <a:schemeClr val="tx1"/>
                    </a:solidFill>
                    <a:uFillTx/>
                    <a:latin typeface="Times New Roman" panose="02020603050405020304" pitchFamily="18" charset="0"/>
                    <a:ea typeface="微软雅黑" panose="020B0503020204020204" pitchFamily="34" charset="-122"/>
                  </a:rPr>
                  <a:t>，</a:t>
                </a:r>
                <a:r>
                  <a:rPr sz="1800" dirty="0" err="1">
                    <a:uFillTx/>
                    <a:latin typeface="Times New Roman" panose="02020603050405020304" pitchFamily="18" charset="0"/>
                    <a:ea typeface="微软雅黑" panose="020B0503020204020204" pitchFamily="34" charset="-122"/>
                  </a:rPr>
                  <a:t>均值给出了计算均值的区域中灰度平均值的度量，而方差给出了这个区域的平均对比度的度量。这些参数是自适应滤波器的基础</a:t>
                </a:r>
                <a:r>
                  <a:rPr lang="zh-CN" sz="1800" dirty="0">
                    <a:uFillTx/>
                    <a:latin typeface="Times New Roman" panose="02020603050405020304" pitchFamily="18" charset="0"/>
                    <a:ea typeface="微软雅黑" panose="020B0503020204020204" pitchFamily="34" charset="-122"/>
                  </a:rPr>
                  <a:t>。</a:t>
                </a:r>
                <a:endParaRPr sz="1800" dirty="0">
                  <a:uFillTx/>
                  <a:latin typeface="Times New Roman" panose="02020603050405020304" pitchFamily="18" charset="0"/>
                  <a:ea typeface="微软雅黑" panose="020B0503020204020204" pitchFamily="34" charset="-122"/>
                </a:endParaRPr>
              </a:p>
              <a:p>
                <a:pPr indent="457200" algn="l">
                  <a:lnSpc>
                    <a:spcPct val="170000"/>
                  </a:lnSpc>
                  <a:buClrTx/>
                  <a:buSzTx/>
                  <a:buNone/>
                  <a:extLst>
                    <a:ext uri="{35155182-B16C-46BC-9424-99874614C6A1}">
                      <wpsdc:indentchars xmlns="" xmlns:wpsdc="http://www.wps.cn/officeDocument/2017/drawingmlCustomData" val="200" checksum="59296752"/>
                    </a:ext>
                  </a:extLst>
                </a:pPr>
                <a:endParaRPr lang="en-US" dirty="0">
                  <a:latin typeface="Times New Roman" panose="02020603050405020304" pitchFamily="18" charset="0"/>
                  <a:ea typeface="微软雅黑" panose="020B0503020204020204" pitchFamily="34" charset="-122"/>
                </a:endParaRPr>
              </a:p>
              <a:p>
                <a:pPr indent="457200" algn="l">
                  <a:lnSpc>
                    <a:spcPct val="170000"/>
                  </a:lnSpc>
                  <a:buClrTx/>
                  <a:buSzTx/>
                  <a:buNone/>
                  <a:extLst>
                    <a:ext uri="{35155182-B16C-46BC-9424-99874614C6A1}">
                      <wpsdc:indentchars xmlns="" xmlns:wpsdc="http://www.wps.cn/officeDocument/2017/drawingmlCustomData" val="200" checksum="59296752"/>
                    </a:ext>
                  </a:extLst>
                </a:pPr>
                <a:r>
                  <a:rPr sz="1800" dirty="0" err="1">
                    <a:uFillTx/>
                    <a:latin typeface="Times New Roman" panose="02020603050405020304" pitchFamily="18" charset="0"/>
                    <a:ea typeface="微软雅黑" panose="020B0503020204020204" pitchFamily="34" charset="-122"/>
                  </a:rPr>
                  <a:t>本节主要介绍两种自适应滤波器</a:t>
                </a:r>
                <a:r>
                  <a:rPr lang="zh-CN" sz="1800" dirty="0">
                    <a:uFillTx/>
                    <a:latin typeface="Times New Roman" panose="02020603050405020304" pitchFamily="18" charset="0"/>
                    <a:ea typeface="微软雅黑" panose="020B0503020204020204" pitchFamily="34" charset="-122"/>
                  </a:rPr>
                  <a:t>：</a:t>
                </a:r>
                <a:endParaRPr sz="1800" dirty="0">
                  <a:uFillTx/>
                  <a:latin typeface="Times New Roman" panose="02020603050405020304" pitchFamily="18" charset="0"/>
                  <a:ea typeface="微软雅黑" panose="020B0503020204020204" pitchFamily="34" charset="-122"/>
                </a:endParaRPr>
              </a:p>
              <a:p>
                <a:pPr indent="457200" algn="l">
                  <a:lnSpc>
                    <a:spcPct val="170000"/>
                  </a:lnSpc>
                  <a:buClrTx/>
                  <a:buSzTx/>
                  <a:buNone/>
                  <a:extLst>
                    <a:ext uri="{35155182-B16C-46BC-9424-99874614C6A1}">
                      <wpsdc:indentchars xmlns="" xmlns:wpsdc="http://www.wps.cn/officeDocument/2017/drawingmlCustomData" val="200" checksum="59296752"/>
                    </a:ext>
                  </a:extLst>
                </a:pPr>
                <a:r>
                  <a:rPr sz="1800" b="1" dirty="0">
                    <a:uFillTx/>
                    <a:latin typeface="Times New Roman" panose="02020603050405020304" pitchFamily="18" charset="0"/>
                    <a:ea typeface="微软雅黑" panose="020B0503020204020204" pitchFamily="34" charset="-122"/>
                  </a:rPr>
                  <a:t>(1)</a:t>
                </a:r>
                <a:r>
                  <a:rPr sz="1800" b="1" dirty="0" err="1">
                    <a:uFillTx/>
                    <a:latin typeface="Times New Roman" panose="02020603050405020304" pitchFamily="18" charset="0"/>
                    <a:ea typeface="微软雅黑" panose="020B0503020204020204" pitchFamily="34" charset="-122"/>
                  </a:rPr>
                  <a:t>自适应局部降噪滤波器</a:t>
                </a:r>
                <a:endParaRPr sz="1800" b="1" dirty="0">
                  <a:uFillTx/>
                  <a:latin typeface="Times New Roman" panose="02020603050405020304" pitchFamily="18" charset="0"/>
                  <a:ea typeface="微软雅黑" panose="020B0503020204020204" pitchFamily="34" charset="-122"/>
                </a:endParaRPr>
              </a:p>
              <a:p>
                <a:pPr indent="457200" algn="l">
                  <a:lnSpc>
                    <a:spcPct val="170000"/>
                  </a:lnSpc>
                  <a:buClrTx/>
                  <a:buSzTx/>
                  <a:buNone/>
                  <a:extLst>
                    <a:ext uri="{35155182-B16C-46BC-9424-99874614C6A1}">
                      <wpsdc:indentchars xmlns="" xmlns:wpsdc="http://www.wps.cn/officeDocument/2017/drawingmlCustomData" val="200" checksum="59296752"/>
                    </a:ext>
                  </a:extLst>
                </a:pPr>
                <a:r>
                  <a:rPr sz="1800" b="1" dirty="0">
                    <a:uFillTx/>
                    <a:latin typeface="Times New Roman" panose="02020603050405020304" pitchFamily="18" charset="0"/>
                    <a:ea typeface="微软雅黑" panose="020B0503020204020204" pitchFamily="34" charset="-122"/>
                    <a:sym typeface="+mn-ea"/>
                  </a:rPr>
                  <a:t>(</a:t>
                </a:r>
                <a:r>
                  <a:rPr sz="1800" b="1" dirty="0">
                    <a:uFillTx/>
                    <a:latin typeface="Times New Roman" panose="02020603050405020304" pitchFamily="18" charset="0"/>
                    <a:ea typeface="微软雅黑" panose="020B0503020204020204" pitchFamily="34" charset="-122"/>
                  </a:rPr>
                  <a:t>2)</a:t>
                </a:r>
                <a:r>
                  <a:rPr sz="1800" b="1" dirty="0" err="1">
                    <a:uFillTx/>
                    <a:latin typeface="Times New Roman" panose="02020603050405020304" pitchFamily="18" charset="0"/>
                    <a:ea typeface="微软雅黑" panose="020B0503020204020204" pitchFamily="34" charset="-122"/>
                  </a:rPr>
                  <a:t>自适应中值滤波器</a:t>
                </a:r>
                <a:endParaRPr sz="1800" b="1" dirty="0">
                  <a:uFillTx/>
                  <a:latin typeface="Times New Roman" panose="02020603050405020304" pitchFamily="18" charset="0"/>
                  <a:ea typeface="微软雅黑"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67995" y="908685"/>
                <a:ext cx="8068310" cy="4128951"/>
              </a:xfrm>
              <a:prstGeom prst="rect">
                <a:avLst/>
              </a:prstGeom>
              <a:blipFill rotWithShape="1">
                <a:blip r:embed="rId2"/>
                <a:stretch>
                  <a:fillRect b="4"/>
                </a:stretch>
              </a:blipFill>
            </p:spPr>
            <p:txBody>
              <a:bodyPr/>
              <a:lstStyle/>
              <a:p>
                <a:r>
                  <a:rPr lang="zh-CN" altLang="en-US">
                    <a:noFill/>
                  </a:rPr>
                  <a:t> </a:t>
                </a:r>
              </a:p>
            </p:txBody>
          </p:sp>
        </mc:Fallback>
      </mc:AlternateContent>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p:cNvSpPr txBox="1"/>
              <p:nvPr/>
            </p:nvSpPr>
            <p:spPr>
              <a:xfrm>
                <a:off x="467995" y="908685"/>
                <a:ext cx="7797165" cy="3637278"/>
              </a:xfrm>
              <a:prstGeom prst="rect">
                <a:avLst/>
              </a:prstGeom>
              <a:noFill/>
            </p:spPr>
            <p:txBody>
              <a:bodyPr wrap="square" rtlCol="0" anchor="t">
                <a:spAutoFit/>
              </a:bodyPr>
              <a:lstStyle/>
              <a:p>
                <a:pPr indent="0" algn="l">
                  <a:lnSpc>
                    <a:spcPct val="170000"/>
                  </a:lnSpc>
                  <a:buClrTx/>
                  <a:buSzTx/>
                  <a:buNone/>
                  <a:extLst>
                    <a:ext uri="{35155182-B16C-46BC-9424-99874614C6A1}">
                      <wpsdc:indentchars xmlns="" xmlns:wpsdc="http://www.wps.cn/officeDocument/2017/drawingmlCustomData" val="0" checksum="779244985"/>
                    </a:ext>
                  </a:extLst>
                </a:pPr>
                <a:r>
                  <a:rPr lang="zh-CN" altLang="en-US" sz="1800" dirty="0">
                    <a:solidFill>
                      <a:schemeClr val="tx1"/>
                    </a:solidFill>
                    <a:uFillTx/>
                    <a:latin typeface="Times New Roman" panose="02020603050405020304" pitchFamily="18" charset="0"/>
                    <a:ea typeface="微软雅黑" panose="020B0503020204020204" pitchFamily="34" charset="-122"/>
                  </a:rPr>
                  <a:t>    </a:t>
                </a:r>
                <a:r>
                  <a:rPr lang="zh-CN" altLang="en-US" sz="1800" dirty="0" err="1">
                    <a:solidFill>
                      <a:schemeClr val="tx1"/>
                    </a:solidFill>
                    <a:uFillTx/>
                    <a:latin typeface="Times New Roman" panose="02020603050405020304" pitchFamily="18" charset="0"/>
                    <a:ea typeface="微软雅黑" panose="020B0503020204020204" pitchFamily="34" charset="-122"/>
                  </a:rPr>
                  <a:t>滤波器作用于局部区域</a:t>
                </a:r>
                <a:r>
                  <a:rPr lang="en-US" altLang="zh-CN" sz="1800" i="1" dirty="0" err="1">
                    <a:solidFill>
                      <a:schemeClr val="tx1"/>
                    </a:solidFill>
                    <a:uFillTx/>
                    <a:latin typeface="Times New Roman" panose="02020603050405020304" pitchFamily="18" charset="0"/>
                    <a:ea typeface="微软雅黑" panose="020B0503020204020204" pitchFamily="34" charset="-122"/>
                  </a:rPr>
                  <a:t>S</a:t>
                </a:r>
                <a:r>
                  <a:rPr lang="en-US" altLang="zh-CN" sz="1800" i="1" baseline="-25000" dirty="0" err="1">
                    <a:solidFill>
                      <a:schemeClr val="tx1"/>
                    </a:solidFill>
                    <a:uFillTx/>
                    <a:latin typeface="Times New Roman" panose="02020603050405020304" pitchFamily="18" charset="0"/>
                    <a:ea typeface="微软雅黑" panose="020B0503020204020204" pitchFamily="34" charset="-122"/>
                  </a:rPr>
                  <a:t>xy</a:t>
                </a:r>
                <a:r>
                  <a:rPr lang="zh-CN" altLang="en-US" sz="1800" dirty="0">
                    <a:solidFill>
                      <a:schemeClr val="tx1"/>
                    </a:solidFill>
                    <a:uFillTx/>
                    <a:latin typeface="Times New Roman" panose="02020603050405020304" pitchFamily="18" charset="0"/>
                    <a:ea typeface="微软雅黑" panose="020B0503020204020204" pitchFamily="34" charset="-122"/>
                  </a:rPr>
                  <a:t>，</a:t>
                </a:r>
                <a:r>
                  <a:rPr lang="zh-CN" altLang="en-US" sz="1800" dirty="0" err="1">
                    <a:solidFill>
                      <a:schemeClr val="tx1"/>
                    </a:solidFill>
                    <a:uFillTx/>
                    <a:latin typeface="Times New Roman" panose="02020603050405020304" pitchFamily="18" charset="0"/>
                    <a:ea typeface="微软雅黑" panose="020B0503020204020204" pitchFamily="34" charset="-122"/>
                  </a:rPr>
                  <a:t>滤波器在中心化区域中任何点</a:t>
                </a:r>
                <a:r>
                  <a:rPr lang="en-US" altLang="zh-CN" sz="1800" dirty="0">
                    <a:solidFill>
                      <a:schemeClr val="tx1"/>
                    </a:solidFill>
                    <a:uFillTx/>
                    <a:latin typeface="Times New Roman" panose="02020603050405020304" pitchFamily="18" charset="0"/>
                    <a:ea typeface="微软雅黑" panose="020B0503020204020204" pitchFamily="34" charset="-122"/>
                  </a:rPr>
                  <a:t>(</a:t>
                </a:r>
                <a:r>
                  <a:rPr lang="en-US" altLang="zh-CN" sz="1800" i="1" dirty="0" err="1">
                    <a:solidFill>
                      <a:schemeClr val="tx1"/>
                    </a:solidFill>
                    <a:uFillTx/>
                    <a:latin typeface="Times New Roman" panose="02020603050405020304" pitchFamily="18" charset="0"/>
                    <a:ea typeface="微软雅黑" panose="020B0503020204020204" pitchFamily="34" charset="-122"/>
                  </a:rPr>
                  <a:t>x</a:t>
                </a:r>
                <a:r>
                  <a:rPr lang="en-US" altLang="zh-CN" sz="1800" dirty="0" err="1">
                    <a:solidFill>
                      <a:schemeClr val="tx1"/>
                    </a:solidFill>
                    <a:uFillTx/>
                    <a:latin typeface="Times New Roman" panose="02020603050405020304" pitchFamily="18" charset="0"/>
                    <a:ea typeface="微软雅黑" panose="020B0503020204020204" pitchFamily="34" charset="-122"/>
                  </a:rPr>
                  <a:t>,</a:t>
                </a:r>
                <a:r>
                  <a:rPr lang="en-US" altLang="zh-CN" sz="1800" i="1" dirty="0" err="1">
                    <a:solidFill>
                      <a:schemeClr val="tx1"/>
                    </a:solidFill>
                    <a:uFillTx/>
                    <a:latin typeface="Times New Roman" panose="02020603050405020304" pitchFamily="18" charset="0"/>
                    <a:ea typeface="微软雅黑" panose="020B0503020204020204" pitchFamily="34" charset="-122"/>
                  </a:rPr>
                  <a:t>y</a:t>
                </a:r>
                <a:r>
                  <a:rPr lang="en-US" altLang="zh-CN" sz="1800" dirty="0">
                    <a:solidFill>
                      <a:schemeClr val="tx1"/>
                    </a:solidFill>
                    <a:uFillTx/>
                    <a:latin typeface="Times New Roman" panose="02020603050405020304" pitchFamily="18" charset="0"/>
                    <a:ea typeface="微软雅黑" panose="020B0503020204020204" pitchFamily="34" charset="-122"/>
                  </a:rPr>
                  <a:t>)</a:t>
                </a:r>
                <a:r>
                  <a:rPr lang="zh-CN" altLang="en-US" sz="1800" dirty="0">
                    <a:solidFill>
                      <a:schemeClr val="tx1"/>
                    </a:solidFill>
                    <a:uFillTx/>
                    <a:latin typeface="Times New Roman" panose="02020603050405020304" pitchFamily="18" charset="0"/>
                    <a:ea typeface="微软雅黑" panose="020B0503020204020204" pitchFamily="34" charset="-122"/>
                  </a:rPr>
                  <a:t>上的滤波器响应基于以下</a:t>
                </a:r>
                <a:r>
                  <a:rPr lang="en-US" altLang="zh-CN" sz="1800" dirty="0">
                    <a:solidFill>
                      <a:schemeClr val="tx1"/>
                    </a:solidFill>
                    <a:uFillTx/>
                    <a:latin typeface="Times New Roman" panose="02020603050405020304" pitchFamily="18" charset="0"/>
                    <a:ea typeface="微软雅黑" panose="020B0503020204020204" pitchFamily="34" charset="-122"/>
                  </a:rPr>
                  <a:t>4</a:t>
                </a:r>
                <a:r>
                  <a:rPr lang="zh-CN" altLang="en-US" sz="1800" dirty="0">
                    <a:solidFill>
                      <a:schemeClr val="tx1"/>
                    </a:solidFill>
                    <a:uFillTx/>
                    <a:latin typeface="Times New Roman" panose="02020603050405020304" pitchFamily="18" charset="0"/>
                    <a:ea typeface="微软雅黑" panose="020B0503020204020204" pitchFamily="34" charset="-122"/>
                  </a:rPr>
                  <a:t>个量</a:t>
                </a:r>
                <a:r>
                  <a:rPr lang="en-US" altLang="zh-CN" sz="1800" dirty="0">
                    <a:solidFill>
                      <a:schemeClr val="tx1"/>
                    </a:solidFill>
                    <a:uFillTx/>
                    <a:latin typeface="Times New Roman" panose="02020603050405020304" pitchFamily="18" charset="0"/>
                    <a:ea typeface="微软雅黑" panose="020B0503020204020204" pitchFamily="34" charset="-122"/>
                  </a:rPr>
                  <a:t>:</a:t>
                </a:r>
                <a:endParaRPr lang="zh-CN" altLang="en-US" sz="1800" dirty="0">
                  <a:solidFill>
                    <a:schemeClr val="tx1"/>
                  </a:solidFill>
                  <a:uFillTx/>
                  <a:latin typeface="Times New Roman" panose="02020603050405020304" pitchFamily="18" charset="0"/>
                  <a:ea typeface="微软雅黑" panose="020B0503020204020204" pitchFamily="34" charset="-122"/>
                </a:endParaRPr>
              </a:p>
              <a:p>
                <a:pPr indent="0" algn="l">
                  <a:lnSpc>
                    <a:spcPct val="170000"/>
                  </a:lnSpc>
                  <a:buClrTx/>
                  <a:buSzTx/>
                  <a:buNone/>
                  <a:extLst>
                    <a:ext uri="{35155182-B16C-46BC-9424-99874614C6A1}">
                      <wpsdc:indentchars xmlns="" xmlns:wpsdc="http://www.wps.cn/officeDocument/2017/drawingmlCustomData" val="0" checksum="779244985"/>
                    </a:ext>
                  </a:extLst>
                </a:pPr>
                <a:endParaRPr lang="zh-CN" altLang="en-US" sz="1800" dirty="0">
                  <a:solidFill>
                    <a:schemeClr val="tx1"/>
                  </a:solidFill>
                  <a:uFillTx/>
                  <a:latin typeface="Times New Roman" panose="02020603050405020304" pitchFamily="18" charset="0"/>
                  <a:ea typeface="微软雅黑" panose="020B0503020204020204" pitchFamily="34" charset="-122"/>
                </a:endParaRPr>
              </a:p>
              <a:p>
                <a:pPr indent="0" algn="l">
                  <a:lnSpc>
                    <a:spcPct val="200000"/>
                  </a:lnSpc>
                  <a:buClrTx/>
                  <a:buSzTx/>
                  <a:buNone/>
                  <a:extLst>
                    <a:ext uri="{35155182-B16C-46BC-9424-99874614C6A1}">
                      <wpsdc:indentchars xmlns="" xmlns:wpsdc="http://www.wps.cn/officeDocument/2017/drawingmlCustomData" val="0" checksum="779244985"/>
                    </a:ext>
                  </a:extLst>
                </a:pPr>
                <a:r>
                  <a:rPr lang="en-US" altLang="zh-CN" sz="1800" dirty="0">
                    <a:solidFill>
                      <a:schemeClr val="tx1"/>
                    </a:solidFill>
                    <a:uFillTx/>
                    <a:latin typeface="Times New Roman" panose="02020603050405020304" pitchFamily="18" charset="0"/>
                    <a:ea typeface="微软雅黑" panose="020B0503020204020204" pitchFamily="34" charset="-122"/>
                  </a:rPr>
                  <a:t>(a)</a:t>
                </a:r>
                <a14:m>
                  <m:oMath xmlns:m="http://schemas.openxmlformats.org/officeDocument/2006/math">
                    <m:r>
                      <a:rPr lang="en-US" altLang="zh-CN" sz="1800" b="0" i="0" dirty="0" smtClean="0">
                        <a:solidFill>
                          <a:schemeClr val="tx1"/>
                        </a:solidFill>
                        <a:uFillTx/>
                        <a:latin typeface="Cambria Math" panose="02040503050406030204" pitchFamily="18" charset="0"/>
                        <a:ea typeface="微软雅黑" panose="020B0503020204020204" pitchFamily="34" charset="-122"/>
                      </a:rPr>
                      <m:t>  </m:t>
                    </m:r>
                    <m:r>
                      <a:rPr lang="en-US" altLang="zh-CN" sz="1800" b="0" i="1" dirty="0" smtClean="0">
                        <a:solidFill>
                          <a:schemeClr val="tx1"/>
                        </a:solidFill>
                        <a:uFillTx/>
                        <a:latin typeface="Cambria Math" panose="02040503050406030204" pitchFamily="18" charset="0"/>
                        <a:ea typeface="微软雅黑" panose="020B0503020204020204" pitchFamily="34" charset="-122"/>
                      </a:rPr>
                      <m:t> </m:t>
                    </m:r>
                    <m:r>
                      <a:rPr lang="zh-CN" altLang="en-US" sz="1800" i="1" dirty="0" smtClean="0">
                        <a:solidFill>
                          <a:schemeClr val="tx1"/>
                        </a:solidFill>
                        <a:uFillTx/>
                        <a:latin typeface="Cambria Math" panose="02040503050406030204" pitchFamily="18" charset="0"/>
                        <a:ea typeface="微软雅黑" panose="020B0503020204020204" pitchFamily="34" charset="-122"/>
                      </a:rPr>
                      <m:t>𝑔</m:t>
                    </m:r>
                    <m:r>
                      <a:rPr lang="en-US" altLang="zh-CN" sz="1800" i="1" dirty="0">
                        <a:solidFill>
                          <a:schemeClr val="tx1"/>
                        </a:solidFill>
                        <a:uFillTx/>
                        <a:latin typeface="Cambria Math" panose="02040503050406030204" pitchFamily="18" charset="0"/>
                        <a:ea typeface="微软雅黑" panose="020B0503020204020204" pitchFamily="34" charset="-122"/>
                      </a:rPr>
                      <m:t>(</m:t>
                    </m:r>
                    <m:r>
                      <a:rPr lang="zh-CN" altLang="en-US" sz="1800" i="1" dirty="0" err="1">
                        <a:solidFill>
                          <a:schemeClr val="tx1"/>
                        </a:solidFill>
                        <a:uFillTx/>
                        <a:latin typeface="Cambria Math" panose="02040503050406030204" pitchFamily="18" charset="0"/>
                        <a:ea typeface="微软雅黑" panose="020B0503020204020204" pitchFamily="34" charset="-122"/>
                      </a:rPr>
                      <m:t>𝑥</m:t>
                    </m:r>
                    <m:r>
                      <a:rPr lang="en-US" altLang="zh-CN" sz="1800" i="1" dirty="0" err="1">
                        <a:solidFill>
                          <a:schemeClr val="tx1"/>
                        </a:solidFill>
                        <a:uFillTx/>
                        <a:latin typeface="Cambria Math" panose="02040503050406030204" pitchFamily="18" charset="0"/>
                        <a:ea typeface="微软雅黑" panose="020B0503020204020204" pitchFamily="34" charset="-122"/>
                      </a:rPr>
                      <m:t>,</m:t>
                    </m:r>
                    <m:r>
                      <a:rPr lang="zh-CN" altLang="en-US" sz="1800" i="1" dirty="0" err="1">
                        <a:solidFill>
                          <a:schemeClr val="tx1"/>
                        </a:solidFill>
                        <a:uFillTx/>
                        <a:latin typeface="Cambria Math" panose="02040503050406030204" pitchFamily="18" charset="0"/>
                        <a:ea typeface="微软雅黑" panose="020B0503020204020204" pitchFamily="34" charset="-122"/>
                      </a:rPr>
                      <m:t>𝑦</m:t>
                    </m:r>
                    <m:r>
                      <a:rPr lang="en-US" altLang="zh-CN" sz="1800" i="1" dirty="0">
                        <a:solidFill>
                          <a:schemeClr val="tx1"/>
                        </a:solidFill>
                        <a:uFillTx/>
                        <a:latin typeface="Cambria Math" panose="02040503050406030204" pitchFamily="18" charset="0"/>
                        <a:ea typeface="微软雅黑" panose="020B0503020204020204" pitchFamily="34" charset="-122"/>
                      </a:rPr>
                      <m:t>)</m:t>
                    </m:r>
                  </m:oMath>
                </a14:m>
                <a:r>
                  <a:rPr lang="zh-CN" altLang="en-US" sz="1800" dirty="0" err="1">
                    <a:solidFill>
                      <a:schemeClr val="tx1"/>
                    </a:solidFill>
                    <a:uFillTx/>
                    <a:latin typeface="Times New Roman" panose="02020603050405020304" pitchFamily="18" charset="0"/>
                    <a:ea typeface="微软雅黑" panose="020B0503020204020204" pitchFamily="34" charset="-122"/>
                  </a:rPr>
                  <a:t>表示噪声图像在点</a:t>
                </a:r>
                <a14:m>
                  <m:oMath xmlns:m="http://schemas.openxmlformats.org/officeDocument/2006/math">
                    <m:r>
                      <a:rPr lang="en-US" altLang="zh-CN" sz="1800" i="1" dirty="0" smtClean="0">
                        <a:solidFill>
                          <a:schemeClr val="tx1"/>
                        </a:solidFill>
                        <a:uFillTx/>
                        <a:latin typeface="Cambria Math" panose="02040503050406030204" pitchFamily="18" charset="0"/>
                        <a:ea typeface="微软雅黑" panose="020B0503020204020204" pitchFamily="34" charset="-122"/>
                      </a:rPr>
                      <m:t>(</m:t>
                    </m:r>
                    <m:r>
                      <a:rPr lang="zh-CN" altLang="en-US" sz="1800" i="1" dirty="0" err="1">
                        <a:solidFill>
                          <a:schemeClr val="tx1"/>
                        </a:solidFill>
                        <a:uFillTx/>
                        <a:latin typeface="Cambria Math" panose="02040503050406030204" pitchFamily="18" charset="0"/>
                        <a:ea typeface="微软雅黑" panose="020B0503020204020204" pitchFamily="34" charset="-122"/>
                      </a:rPr>
                      <m:t>𝑥</m:t>
                    </m:r>
                    <m:r>
                      <a:rPr lang="en-US" altLang="zh-CN" sz="1800" i="1" dirty="0" err="1">
                        <a:solidFill>
                          <a:schemeClr val="tx1"/>
                        </a:solidFill>
                        <a:uFillTx/>
                        <a:latin typeface="Cambria Math" panose="02040503050406030204" pitchFamily="18" charset="0"/>
                        <a:ea typeface="微软雅黑" panose="020B0503020204020204" pitchFamily="34" charset="-122"/>
                      </a:rPr>
                      <m:t>,</m:t>
                    </m:r>
                    <m:r>
                      <a:rPr lang="zh-CN" altLang="en-US" sz="1800" i="1" dirty="0" err="1">
                        <a:solidFill>
                          <a:schemeClr val="tx1"/>
                        </a:solidFill>
                        <a:uFillTx/>
                        <a:latin typeface="Cambria Math" panose="02040503050406030204" pitchFamily="18" charset="0"/>
                        <a:ea typeface="微软雅黑" panose="020B0503020204020204" pitchFamily="34" charset="-122"/>
                      </a:rPr>
                      <m:t>𝑦</m:t>
                    </m:r>
                    <m:r>
                      <a:rPr lang="en-US" altLang="zh-CN" sz="1800" i="1" dirty="0">
                        <a:solidFill>
                          <a:schemeClr val="tx1"/>
                        </a:solidFill>
                        <a:uFillTx/>
                        <a:latin typeface="Cambria Math" panose="02040503050406030204" pitchFamily="18" charset="0"/>
                        <a:ea typeface="微软雅黑" panose="020B0503020204020204" pitchFamily="34" charset="-122"/>
                      </a:rPr>
                      <m:t>)</m:t>
                    </m:r>
                  </m:oMath>
                </a14:m>
                <a:r>
                  <a:rPr lang="zh-CN" altLang="en-US" sz="1800" dirty="0" err="1">
                    <a:solidFill>
                      <a:schemeClr val="tx1"/>
                    </a:solidFill>
                    <a:uFillTx/>
                    <a:latin typeface="Times New Roman" panose="02020603050405020304" pitchFamily="18" charset="0"/>
                    <a:ea typeface="微软雅黑" panose="020B0503020204020204" pitchFamily="34" charset="-122"/>
                  </a:rPr>
                  <a:t>上的值</a:t>
                </a:r>
                <a:endParaRPr lang="zh-CN" altLang="en-US" sz="1800" dirty="0">
                  <a:solidFill>
                    <a:schemeClr val="tx1"/>
                  </a:solidFill>
                  <a:uFillTx/>
                  <a:latin typeface="Times New Roman" panose="02020603050405020304" pitchFamily="18" charset="0"/>
                  <a:ea typeface="微软雅黑" panose="020B0503020204020204" pitchFamily="34" charset="-122"/>
                </a:endParaRPr>
              </a:p>
              <a:p>
                <a:pPr indent="0" algn="l">
                  <a:lnSpc>
                    <a:spcPct val="200000"/>
                  </a:lnSpc>
                  <a:buClrTx/>
                  <a:buSzTx/>
                  <a:buNone/>
                  <a:extLst>
                    <a:ext uri="{35155182-B16C-46BC-9424-99874614C6A1}">
                      <wpsdc:indentchars xmlns="" xmlns:wpsdc="http://www.wps.cn/officeDocument/2017/drawingmlCustomData" val="0" checksum="779244985"/>
                    </a:ext>
                  </a:extLst>
                </a:pPr>
                <a:r>
                  <a:rPr lang="en-US" altLang="zh-CN" sz="1800" dirty="0">
                    <a:solidFill>
                      <a:schemeClr val="tx1"/>
                    </a:solidFill>
                    <a:uFillTx/>
                    <a:latin typeface="Times New Roman" panose="02020603050405020304" pitchFamily="18" charset="0"/>
                    <a:ea typeface="微软雅黑" panose="020B0503020204020204" pitchFamily="34" charset="-122"/>
                  </a:rPr>
                  <a:t>(b)</a:t>
                </a:r>
                <a14:m>
                  <m:oMath xmlns:m="http://schemas.openxmlformats.org/officeDocument/2006/math">
                    <m:r>
                      <a:rPr lang="zh-CN" altLang="en-US" sz="1800" b="0" i="0" dirty="0" smtClean="0">
                        <a:uFillTx/>
                        <a:latin typeface="Cambria Math" panose="02040503050406030204" pitchFamily="18" charset="0"/>
                        <a:ea typeface="微软雅黑" panose="020B0503020204020204" pitchFamily="34" charset="-122"/>
                        <a:sym typeface="+mn-ea"/>
                      </a:rPr>
                      <m:t> </m:t>
                    </m:r>
                    <m:r>
                      <a:rPr lang="en-US" altLang="zh-CN" sz="1800" b="0" i="0" dirty="0" smtClean="0">
                        <a:uFillTx/>
                        <a:latin typeface="Cambria Math" panose="02040503050406030204" pitchFamily="18" charset="0"/>
                        <a:ea typeface="微软雅黑" panose="020B0503020204020204" pitchFamily="34" charset="-122"/>
                        <a:sym typeface="+mn-ea"/>
                      </a:rPr>
                      <m:t> </m:t>
                    </m:r>
                    <m:r>
                      <a:rPr lang="zh-CN" altLang="en-US" sz="1800" i="1" dirty="0" smtClean="0">
                        <a:uFillTx/>
                        <a:latin typeface="Cambria Math" panose="02040503050406030204" pitchFamily="18" charset="0"/>
                        <a:ea typeface="微软雅黑" panose="020B0503020204020204" pitchFamily="34" charset="-122"/>
                        <a:sym typeface="+mn-ea"/>
                      </a:rPr>
                      <m:t>𝜎</m:t>
                    </m:r>
                    <m:r>
                      <a:rPr lang="zh-CN" altLang="en-US" sz="1800" i="1" baseline="-25000" dirty="0" smtClean="0">
                        <a:uFillTx/>
                        <a:latin typeface="Cambria Math" panose="02040503050406030204" pitchFamily="18" charset="0"/>
                        <a:ea typeface="微软雅黑" panose="020B0503020204020204" pitchFamily="34" charset="-122"/>
                        <a:sym typeface="+mn-ea"/>
                      </a:rPr>
                      <m:t>𝜂</m:t>
                    </m:r>
                    <m:r>
                      <a:rPr lang="en-US" altLang="zh-CN" sz="1800" i="1" baseline="30000" dirty="0" smtClean="0">
                        <a:uFillTx/>
                        <a:latin typeface="Cambria Math" panose="02040503050406030204" pitchFamily="18" charset="0"/>
                        <a:ea typeface="微软雅黑" panose="020B0503020204020204" pitchFamily="34" charset="-122"/>
                        <a:sym typeface="+mn-ea"/>
                      </a:rPr>
                      <m:t>2</m:t>
                    </m:r>
                    <m:r>
                      <a:rPr lang="zh-CN" altLang="en-US" sz="1800" i="1" dirty="0" smtClean="0">
                        <a:solidFill>
                          <a:schemeClr val="tx1"/>
                        </a:solidFill>
                        <a:uFillTx/>
                        <a:latin typeface="Cambria Math" panose="02040503050406030204" pitchFamily="18" charset="0"/>
                        <a:ea typeface="微软雅黑" panose="020B0503020204020204" pitchFamily="34" charset="-122"/>
                      </a:rPr>
                      <m:t> </m:t>
                    </m:r>
                  </m:oMath>
                </a14:m>
                <a:r>
                  <a:rPr lang="zh-CN" altLang="en-US" sz="1800" dirty="0">
                    <a:solidFill>
                      <a:schemeClr val="tx1"/>
                    </a:solidFill>
                    <a:uFillTx/>
                    <a:latin typeface="Times New Roman" panose="02020603050405020304" pitchFamily="18" charset="0"/>
                    <a:ea typeface="微软雅黑" panose="020B0503020204020204" pitchFamily="34" charset="-122"/>
                  </a:rPr>
                  <a:t>噪声方差</a:t>
                </a:r>
              </a:p>
              <a:p>
                <a:pPr indent="0" algn="l">
                  <a:lnSpc>
                    <a:spcPct val="200000"/>
                  </a:lnSpc>
                  <a:buClrTx/>
                  <a:buSzTx/>
                  <a:buNone/>
                  <a:extLst>
                    <a:ext uri="{35155182-B16C-46BC-9424-99874614C6A1}">
                      <wpsdc:indentchars xmlns="" xmlns:wpsdc="http://www.wps.cn/officeDocument/2017/drawingmlCustomData" val="0" checksum="779244985"/>
                    </a:ext>
                  </a:extLst>
                </a:pPr>
                <a:r>
                  <a:rPr lang="en-US" altLang="zh-CN" sz="1800" dirty="0">
                    <a:solidFill>
                      <a:schemeClr val="tx1"/>
                    </a:solidFill>
                    <a:uFillTx/>
                    <a:latin typeface="Times New Roman" panose="02020603050405020304" pitchFamily="18" charset="0"/>
                    <a:ea typeface="微软雅黑" panose="020B0503020204020204" pitchFamily="34" charset="-122"/>
                  </a:rPr>
                  <a:t>(c)</a:t>
                </a:r>
                <a:r>
                  <a:rPr lang="zh-CN" altLang="en-US" sz="1800" dirty="0">
                    <a:solidFill>
                      <a:schemeClr val="tx1"/>
                    </a:solidFill>
                    <a:uFillTx/>
                    <a:latin typeface="Times New Roman" panose="02020603050405020304" pitchFamily="18" charset="0"/>
                    <a:ea typeface="微软雅黑" panose="020B0503020204020204" pitchFamily="34" charset="-122"/>
                  </a:rPr>
                  <a:t>          </a:t>
                </a:r>
                <a:r>
                  <a:rPr lang="zh-CN" altLang="en-US" sz="1800" dirty="0" err="1">
                    <a:solidFill>
                      <a:schemeClr val="tx1"/>
                    </a:solidFill>
                    <a:uFillTx/>
                    <a:latin typeface="Times New Roman" panose="02020603050405020304" pitchFamily="18" charset="0"/>
                    <a:ea typeface="微软雅黑" panose="020B0503020204020204" pitchFamily="34" charset="-122"/>
                  </a:rPr>
                  <a:t>在</a:t>
                </a:r>
                <a:r>
                  <a:rPr lang="en-US" altLang="zh-CN" sz="1800" i="1" dirty="0" err="1">
                    <a:uFillTx/>
                    <a:latin typeface="Times New Roman" panose="02020603050405020304" pitchFamily="18" charset="0"/>
                    <a:ea typeface="微软雅黑" panose="020B0503020204020204" pitchFamily="34" charset="-122"/>
                    <a:sym typeface="+mn-ea"/>
                  </a:rPr>
                  <a:t>S</a:t>
                </a:r>
                <a:r>
                  <a:rPr lang="en-US" altLang="zh-CN" sz="1800" i="1" baseline="-25000" dirty="0" err="1">
                    <a:uFillTx/>
                    <a:latin typeface="Times New Roman" panose="02020603050405020304" pitchFamily="18" charset="0"/>
                    <a:ea typeface="微软雅黑" panose="020B0503020204020204" pitchFamily="34" charset="-122"/>
                    <a:sym typeface="+mn-ea"/>
                  </a:rPr>
                  <a:t>xy</a:t>
                </a:r>
                <a:r>
                  <a:rPr lang="zh-CN" altLang="en-US" sz="1800" dirty="0" err="1">
                    <a:solidFill>
                      <a:schemeClr val="tx1"/>
                    </a:solidFill>
                    <a:uFillTx/>
                    <a:latin typeface="Times New Roman" panose="02020603050405020304" pitchFamily="18" charset="0"/>
                    <a:ea typeface="微软雅黑" panose="020B0503020204020204" pitchFamily="34" charset="-122"/>
                  </a:rPr>
                  <a:t>上像素点的</a:t>
                </a:r>
                <a:r>
                  <a:rPr lang="zh-CN" altLang="en-US" sz="1800" dirty="0">
                    <a:solidFill>
                      <a:schemeClr val="tx1"/>
                    </a:solidFill>
                    <a:uFillTx/>
                    <a:latin typeface="Times New Roman" panose="02020603050405020304" pitchFamily="18" charset="0"/>
                    <a:ea typeface="微软雅黑" panose="020B0503020204020204" pitchFamily="34" charset="-122"/>
                  </a:rPr>
                  <a:t>局部平均灰度</a:t>
                </a:r>
              </a:p>
              <a:p>
                <a:pPr indent="0" algn="l">
                  <a:lnSpc>
                    <a:spcPct val="200000"/>
                  </a:lnSpc>
                  <a:buClrTx/>
                  <a:buSzTx/>
                  <a:buNone/>
                  <a:extLst>
                    <a:ext uri="{35155182-B16C-46BC-9424-99874614C6A1}">
                      <wpsdc:indentchars xmlns="" xmlns:wpsdc="http://www.wps.cn/officeDocument/2017/drawingmlCustomData" val="0" checksum="779244985"/>
                    </a:ext>
                  </a:extLst>
                </a:pPr>
                <a:r>
                  <a:rPr lang="en-US" altLang="zh-CN" sz="1800" dirty="0">
                    <a:solidFill>
                      <a:schemeClr val="tx1"/>
                    </a:solidFill>
                    <a:uFillTx/>
                    <a:latin typeface="Times New Roman" panose="02020603050405020304" pitchFamily="18" charset="0"/>
                    <a:ea typeface="微软雅黑" panose="020B0503020204020204" pitchFamily="34" charset="-122"/>
                  </a:rPr>
                  <a:t>(d)</a:t>
                </a:r>
                <a:r>
                  <a:rPr lang="zh-CN" altLang="en-US" sz="1800" i="1" dirty="0">
                    <a:uFillTx/>
                    <a:latin typeface="Times New Roman" panose="02020603050405020304" pitchFamily="18" charset="0"/>
                    <a:ea typeface="微软雅黑" panose="020B0503020204020204" pitchFamily="34" charset="-122"/>
                    <a:sym typeface="+mn-ea"/>
                  </a:rPr>
                  <a:t>           </a:t>
                </a:r>
                <a:r>
                  <a:rPr lang="zh-CN" altLang="en-US" sz="1800" dirty="0" err="1">
                    <a:solidFill>
                      <a:schemeClr val="tx1"/>
                    </a:solidFill>
                    <a:uFillTx/>
                    <a:latin typeface="Times New Roman" panose="02020603050405020304" pitchFamily="18" charset="0"/>
                    <a:ea typeface="微软雅黑" panose="020B0503020204020204" pitchFamily="34" charset="-122"/>
                  </a:rPr>
                  <a:t>在</a:t>
                </a:r>
                <a:r>
                  <a:rPr lang="en-US" altLang="zh-CN" sz="1800" i="1" dirty="0" err="1">
                    <a:uFillTx/>
                    <a:latin typeface="Times New Roman" panose="02020603050405020304" pitchFamily="18" charset="0"/>
                    <a:ea typeface="微软雅黑" panose="020B0503020204020204" pitchFamily="34" charset="-122"/>
                    <a:sym typeface="+mn-ea"/>
                  </a:rPr>
                  <a:t>S</a:t>
                </a:r>
                <a:r>
                  <a:rPr lang="en-US" altLang="zh-CN" sz="1800" i="1" baseline="-25000" dirty="0" err="1">
                    <a:uFillTx/>
                    <a:latin typeface="Times New Roman" panose="02020603050405020304" pitchFamily="18" charset="0"/>
                    <a:ea typeface="微软雅黑" panose="020B0503020204020204" pitchFamily="34" charset="-122"/>
                    <a:sym typeface="+mn-ea"/>
                  </a:rPr>
                  <a:t>xy</a:t>
                </a:r>
                <a:r>
                  <a:rPr lang="zh-CN" altLang="en-US" sz="1800" dirty="0" err="1">
                    <a:solidFill>
                      <a:schemeClr val="tx1"/>
                    </a:solidFill>
                    <a:uFillTx/>
                    <a:latin typeface="Times New Roman" panose="02020603050405020304" pitchFamily="18" charset="0"/>
                    <a:ea typeface="微软雅黑" panose="020B0503020204020204" pitchFamily="34" charset="-122"/>
                  </a:rPr>
                  <a:t>上像素点的局部方差</a:t>
                </a:r>
                <a:endParaRPr sz="1800" dirty="0">
                  <a:solidFill>
                    <a:schemeClr val="tx1"/>
                  </a:solidFill>
                  <a:uFillTx/>
                  <a:latin typeface="Times New Roman" panose="02020603050405020304" pitchFamily="18" charset="0"/>
                  <a:ea typeface="微软雅黑"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67995" y="908685"/>
                <a:ext cx="7797165" cy="3637278"/>
              </a:xfrm>
              <a:prstGeom prst="rect">
                <a:avLst/>
              </a:prstGeom>
              <a:blipFill rotWithShape="1">
                <a:blip r:embed="rId3"/>
                <a:stretch>
                  <a:fillRect b="-129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t>3. </a:t>
            </a:r>
            <a:r>
              <a:rPr lang="zh-CN" altLang="en-US" dirty="0"/>
              <a:t>自适应局部降噪滤波器</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35</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2" name="对象 1"/>
          <p:cNvGraphicFramePr>
            <a:graphicFrameLocks noChangeAspect="1"/>
          </p:cNvGraphicFramePr>
          <p:nvPr/>
        </p:nvGraphicFramePr>
        <p:xfrm>
          <a:off x="899795" y="3644900"/>
          <a:ext cx="502381" cy="360000"/>
        </p:xfrm>
        <a:graphic>
          <a:graphicData uri="http://schemas.openxmlformats.org/presentationml/2006/ole">
            <mc:AlternateContent xmlns:mc="http://schemas.openxmlformats.org/markup-compatibility/2006">
              <mc:Choice xmlns:v="urn:schemas-microsoft-com:vml" Requires="v">
                <p:oleObj spid="_x0000_s18446" r:id="rId4" imgW="506730" imgH="440055" progId="Equation.DSMT4">
                  <p:embed/>
                </p:oleObj>
              </mc:Choice>
              <mc:Fallback>
                <p:oleObj r:id="rId4" imgW="506730" imgH="440055" progId="Equation.DSMT4">
                  <p:embed/>
                  <p:pic>
                    <p:nvPicPr>
                      <p:cNvPr id="0" name="图片 5"/>
                      <p:cNvPicPr/>
                      <p:nvPr/>
                    </p:nvPicPr>
                    <p:blipFill>
                      <a:blip r:embed="rId5"/>
                      <a:stretch>
                        <a:fillRect/>
                      </a:stretch>
                    </p:blipFill>
                    <p:spPr>
                      <a:xfrm>
                        <a:off x="899795" y="3644900"/>
                        <a:ext cx="502381" cy="3600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902833" y="4157640"/>
          <a:ext cx="505460" cy="486410"/>
        </p:xfrm>
        <a:graphic>
          <a:graphicData uri="http://schemas.openxmlformats.org/presentationml/2006/ole">
            <mc:AlternateContent xmlns:mc="http://schemas.openxmlformats.org/markup-compatibility/2006">
              <mc:Choice xmlns:v="urn:schemas-microsoft-com:vml" Requires="v">
                <p:oleObj spid="_x0000_s18447" r:id="rId6" imgW="367030" imgH="360045" progId="Equation.DSMT4">
                  <p:embed/>
                </p:oleObj>
              </mc:Choice>
              <mc:Fallback>
                <p:oleObj r:id="rId6" imgW="367030" imgH="360045" progId="Equation.DSMT4">
                  <p:embed/>
                  <p:pic>
                    <p:nvPicPr>
                      <p:cNvPr id="0" name="图片 8"/>
                      <p:cNvPicPr/>
                      <p:nvPr/>
                    </p:nvPicPr>
                    <p:blipFill>
                      <a:blip r:embed="rId7"/>
                      <a:stretch>
                        <a:fillRect/>
                      </a:stretch>
                    </p:blipFill>
                    <p:spPr>
                      <a:xfrm>
                        <a:off x="902833" y="4157640"/>
                        <a:ext cx="505460" cy="486410"/>
                      </a:xfrm>
                      <a:prstGeom prst="rect">
                        <a:avLst/>
                      </a:prstGeom>
                    </p:spPr>
                  </p:pic>
                </p:oleObj>
              </mc:Fallback>
            </mc:AlternateContent>
          </a:graphicData>
        </a:graphic>
      </p:graphicFrame>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67995" y="4013370"/>
            <a:ext cx="7797165" cy="2223942"/>
          </a:xfrm>
          <a:prstGeom prst="rect">
            <a:avLst/>
          </a:prstGeom>
          <a:noFill/>
        </p:spPr>
        <p:txBody>
          <a:bodyPr wrap="square" rtlCol="0" anchor="t">
            <a:spAutoFit/>
          </a:bodyPr>
          <a:lstStyle/>
          <a:p>
            <a:pPr indent="0" algn="l">
              <a:lnSpc>
                <a:spcPct val="200000"/>
              </a:lnSpc>
              <a:buClrTx/>
              <a:buSzTx/>
              <a:buNone/>
              <a:extLst>
                <a:ext uri="{35155182-B16C-46BC-9424-99874614C6A1}">
                  <wpsdc:indentchars xmlns="" xmlns:wpsdc="http://www.wps.cn/officeDocument/2017/drawingmlCustomData" val="0" checksum="779244985"/>
                </a:ext>
              </a:extLst>
            </a:pPr>
            <a:r>
              <a:rPr lang="zh-CN" sz="1800" dirty="0">
                <a:solidFill>
                  <a:schemeClr val="tx1"/>
                </a:solidFill>
                <a:uFillTx/>
                <a:latin typeface="Times New Roman" panose="02020603050405020304" pitchFamily="18" charset="0"/>
                <a:ea typeface="微软雅黑" panose="020B0503020204020204" pitchFamily="34" charset="-122"/>
              </a:rPr>
              <a:t>基于这些假定的自适应表达式为：</a:t>
            </a:r>
          </a:p>
          <a:p>
            <a:pPr indent="0" algn="l">
              <a:lnSpc>
                <a:spcPct val="200000"/>
              </a:lnSpc>
              <a:buClrTx/>
              <a:buSzTx/>
              <a:buNone/>
              <a:extLst>
                <a:ext uri="{35155182-B16C-46BC-9424-99874614C6A1}">
                  <wpsdc:indentchars xmlns="" xmlns:wpsdc="http://www.wps.cn/officeDocument/2017/drawingmlCustomData" val="0" checksum="779244985"/>
                </a:ext>
              </a:extLst>
            </a:pPr>
            <a:endParaRPr lang="zh-CN" sz="1800" dirty="0">
              <a:solidFill>
                <a:schemeClr val="tx1"/>
              </a:solidFill>
              <a:uFillTx/>
              <a:latin typeface="Times New Roman" panose="02020603050405020304" pitchFamily="18" charset="0"/>
              <a:ea typeface="微软雅黑" panose="020B0503020204020204" pitchFamily="34" charset="-122"/>
            </a:endParaRPr>
          </a:p>
          <a:p>
            <a:pPr indent="0" algn="l">
              <a:lnSpc>
                <a:spcPct val="200000"/>
              </a:lnSpc>
              <a:buClrTx/>
              <a:buSzTx/>
              <a:buNone/>
              <a:extLst>
                <a:ext uri="{35155182-B16C-46BC-9424-99874614C6A1}">
                  <wpsdc:indentchars xmlns="" xmlns:wpsdc="http://www.wps.cn/officeDocument/2017/drawingmlCustomData" val="0" checksum="779244985"/>
                </a:ext>
              </a:extLst>
            </a:pPr>
            <a:endParaRPr lang="zh-CN" sz="1800" dirty="0">
              <a:solidFill>
                <a:schemeClr val="tx1"/>
              </a:solidFill>
              <a:uFillTx/>
              <a:latin typeface="Times New Roman" panose="02020603050405020304" pitchFamily="18" charset="0"/>
              <a:ea typeface="微软雅黑" panose="020B0503020204020204" pitchFamily="34" charset="-122"/>
            </a:endParaRPr>
          </a:p>
          <a:p>
            <a:pPr indent="0" algn="l">
              <a:lnSpc>
                <a:spcPct val="200000"/>
              </a:lnSpc>
              <a:buClrTx/>
              <a:buSzTx/>
              <a:buNone/>
              <a:extLst>
                <a:ext uri="{35155182-B16C-46BC-9424-99874614C6A1}">
                  <wpsdc:indentchars xmlns="" xmlns:wpsdc="http://www.wps.cn/officeDocument/2017/drawingmlCustomData" val="0" checksum="779244985"/>
                </a:ext>
              </a:extLst>
            </a:pPr>
            <a:endParaRPr lang="en-US" sz="1800" dirty="0">
              <a:solidFill>
                <a:schemeClr val="tx1"/>
              </a:solidFill>
              <a:uFillTx/>
              <a:latin typeface="Times New Roman" panose="02020603050405020304" pitchFamily="18" charset="0"/>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a:t>3. </a:t>
            </a:r>
            <a:r>
              <a:rPr lang="zh-CN" altLang="en-US" dirty="0"/>
              <a:t>自适应局部降噪滤波器</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36</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cxnSp>
        <p:nvCxnSpPr>
          <p:cNvPr id="8" name="直接箭头连接符 7"/>
          <p:cNvCxnSpPr/>
          <p:nvPr/>
        </p:nvCxnSpPr>
        <p:spPr>
          <a:xfrm flipV="1">
            <a:off x="4927888" y="4445806"/>
            <a:ext cx="1588482" cy="721536"/>
          </a:xfrm>
          <a:prstGeom prst="straightConnector1">
            <a:avLst/>
          </a:prstGeom>
          <a:ln>
            <a:solidFill>
              <a:schemeClr val="tx2"/>
            </a:solidFill>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6516370" y="4013370"/>
            <a:ext cx="1944370" cy="92333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需要估计</a:t>
            </a:r>
          </a:p>
          <a:p>
            <a:pPr algn="ctr"/>
            <a:r>
              <a:rPr lang="zh-CN" altLang="en-US" dirty="0">
                <a:latin typeface="微软雅黑" panose="020B0503020204020204" pitchFamily="34" charset="-122"/>
                <a:ea typeface="微软雅黑" panose="020B0503020204020204" pitchFamily="34" charset="-122"/>
              </a:rPr>
              <a:t>一般假设 </a:t>
            </a:r>
            <a:r>
              <a:rPr i="1" dirty="0">
                <a:uFillTx/>
                <a:latin typeface="Times New Roman" panose="02020603050405020304" pitchFamily="18" charset="0"/>
                <a:ea typeface="微软雅黑" panose="020B0503020204020204" pitchFamily="34" charset="-122"/>
                <a:sym typeface="+mn-ea"/>
              </a:rPr>
              <a:t>σ</a:t>
            </a:r>
            <a:r>
              <a:rPr lang="en-US" i="1" baseline="-25000" dirty="0">
                <a:uFillTx/>
                <a:latin typeface="Times New Roman" panose="02020603050405020304" pitchFamily="18" charset="0"/>
                <a:ea typeface="微软雅黑" panose="020B0503020204020204" pitchFamily="34" charset="-122"/>
                <a:sym typeface="+mn-ea"/>
              </a:rPr>
              <a:t>η</a:t>
            </a:r>
            <a:r>
              <a:rPr lang="en-US" baseline="30000" dirty="0">
                <a:uFillTx/>
                <a:latin typeface="Times New Roman" panose="02020603050405020304" pitchFamily="18" charset="0"/>
                <a:ea typeface="微软雅黑" panose="020B0503020204020204" pitchFamily="34" charset="-122"/>
                <a:sym typeface="+mn-ea"/>
              </a:rPr>
              <a:t>2</a:t>
            </a:r>
            <a:r>
              <a:rPr lang="en-US" dirty="0">
                <a:uFillTx/>
                <a:latin typeface="Times New Roman" panose="02020603050405020304" pitchFamily="18" charset="0"/>
                <a:ea typeface="微软雅黑" panose="020B0503020204020204" pitchFamily="34" charset="-122"/>
                <a:sym typeface="+mn-ea"/>
              </a:rPr>
              <a:t>≤</a:t>
            </a:r>
            <a:r>
              <a:rPr i="1" dirty="0">
                <a:uFillTx/>
                <a:latin typeface="Times New Roman" panose="02020603050405020304" pitchFamily="18" charset="0"/>
                <a:ea typeface="微软雅黑" panose="020B0503020204020204" pitchFamily="34" charset="-122"/>
                <a:sym typeface="+mn-ea"/>
              </a:rPr>
              <a:t>σ</a:t>
            </a:r>
            <a:r>
              <a:rPr lang="en-US" i="1" baseline="-25000" dirty="0">
                <a:uFillTx/>
                <a:latin typeface="Times New Roman" panose="02020603050405020304" pitchFamily="18" charset="0"/>
                <a:ea typeface="微软雅黑" panose="020B0503020204020204" pitchFamily="34" charset="-122"/>
                <a:sym typeface="+mn-ea"/>
              </a:rPr>
              <a:t>Ls</a:t>
            </a:r>
            <a:r>
              <a:rPr lang="en-US" i="1" baseline="-38000" dirty="0">
                <a:uFillTx/>
                <a:latin typeface="Times New Roman" panose="02020603050405020304" pitchFamily="18" charset="0"/>
                <a:ea typeface="微软雅黑" panose="020B0503020204020204" pitchFamily="34" charset="-122"/>
                <a:sym typeface="+mn-ea"/>
              </a:rPr>
              <a:t>xy</a:t>
            </a:r>
            <a:r>
              <a:rPr lang="en-US" baseline="30000" dirty="0">
                <a:uFillTx/>
                <a:latin typeface="Times New Roman" panose="02020603050405020304" pitchFamily="18" charset="0"/>
                <a:ea typeface="微软雅黑" panose="020B0503020204020204" pitchFamily="34" charset="-122"/>
                <a:sym typeface="+mn-ea"/>
              </a:rPr>
              <a:t>2</a:t>
            </a:r>
            <a:endParaRPr lang="en-US" dirty="0">
              <a:uFillTx/>
              <a:latin typeface="Times New Roman" panose="02020603050405020304" pitchFamily="18" charset="0"/>
              <a:ea typeface="微软雅黑" panose="020B0503020204020204" pitchFamily="34" charset="-122"/>
              <a:sym typeface="+mn-ea"/>
            </a:endParaRPr>
          </a:p>
        </p:txBody>
      </p:sp>
      <p:graphicFrame>
        <p:nvGraphicFramePr>
          <p:cNvPr id="9" name="对象 8"/>
          <p:cNvGraphicFramePr/>
          <p:nvPr/>
        </p:nvGraphicFramePr>
        <p:xfrm>
          <a:off x="2123758" y="5113508"/>
          <a:ext cx="4749800" cy="1045845"/>
        </p:xfrm>
        <a:graphic>
          <a:graphicData uri="http://schemas.openxmlformats.org/presentationml/2006/ole">
            <mc:AlternateContent xmlns:mc="http://schemas.openxmlformats.org/markup-compatibility/2006">
              <mc:Choice xmlns:v="urn:schemas-microsoft-com:vml" Requires="v">
                <p:oleObj spid="_x0000_s19464" r:id="rId3" imgW="2349500" imgH="508000" progId="Equation.DSMT4">
                  <p:embed/>
                </p:oleObj>
              </mc:Choice>
              <mc:Fallback>
                <p:oleObj r:id="rId3" imgW="2349500" imgH="508000" progId="Equation.DSMT4">
                  <p:embed/>
                  <p:pic>
                    <p:nvPicPr>
                      <p:cNvPr id="0" name="图片 20"/>
                      <p:cNvPicPr/>
                      <p:nvPr/>
                    </p:nvPicPr>
                    <p:blipFill>
                      <a:blip r:embed="rId4"/>
                      <a:stretch>
                        <a:fillRect/>
                      </a:stretch>
                    </p:blipFill>
                    <p:spPr>
                      <a:xfrm>
                        <a:off x="2123758" y="5113508"/>
                        <a:ext cx="4749800" cy="1045845"/>
                      </a:xfrm>
                      <a:prstGeom prst="rect">
                        <a:avLst/>
                      </a:prstGeom>
                    </p:spPr>
                  </p:pic>
                </p:oleObj>
              </mc:Fallback>
            </mc:AlternateContent>
          </a:graphicData>
        </a:graphic>
      </p:graphicFrame>
      <p:sp>
        <p:nvSpPr>
          <p:cNvPr id="6" name="椭圆 5"/>
          <p:cNvSpPr/>
          <p:nvPr/>
        </p:nvSpPr>
        <p:spPr>
          <a:xfrm>
            <a:off x="4497130" y="5113508"/>
            <a:ext cx="501015" cy="504190"/>
          </a:xfrm>
          <a:prstGeom prst="ellipse">
            <a:avLst/>
          </a:prstGeom>
          <a:noFill/>
          <a:ln w="19050">
            <a:solidFill>
              <a:schemeClr val="tx2"/>
            </a:solidFill>
            <a:round/>
          </a:ln>
        </p:spPr>
        <p:txBody>
          <a:bodyPr/>
          <a:lstStyle/>
          <a:p>
            <a:endParaRPr lang="zh-CN" altLang="en-US"/>
          </a:p>
        </p:txBody>
      </p:sp>
      <p:sp>
        <p:nvSpPr>
          <p:cNvPr id="19" name="文本框 18"/>
          <p:cNvSpPr txBox="1"/>
          <p:nvPr/>
        </p:nvSpPr>
        <p:spPr>
          <a:xfrm>
            <a:off x="467995" y="881443"/>
            <a:ext cx="7797164" cy="2224583"/>
          </a:xfrm>
          <a:prstGeom prst="rect">
            <a:avLst/>
          </a:prstGeom>
          <a:noFill/>
        </p:spPr>
        <p:txBody>
          <a:bodyPr wrap="square">
            <a:spAutoFit/>
          </a:bodyPr>
          <a:lstStyle/>
          <a:p>
            <a:pPr indent="0" algn="l">
              <a:lnSpc>
                <a:spcPct val="200000"/>
              </a:lnSpc>
              <a:buClrTx/>
              <a:buSzTx/>
              <a:buNone/>
              <a:extLst>
                <a:ext uri="{35155182-B16C-46BC-9424-99874614C6A1}">
                  <wpsdc:indentchars xmlns="" xmlns:wpsdc="http://www.wps.cn/officeDocument/2017/drawingmlCustomData" val="0" checksum="779244985"/>
                </a:ext>
              </a:extLst>
            </a:pPr>
            <a:r>
              <a:rPr lang="zh-CN" altLang="en-US" sz="1800" dirty="0">
                <a:solidFill>
                  <a:schemeClr val="tx1"/>
                </a:solidFill>
                <a:uFillTx/>
                <a:latin typeface="Times New Roman" panose="02020603050405020304" pitchFamily="18" charset="0"/>
                <a:ea typeface="微软雅黑" panose="020B0503020204020204" pitchFamily="34" charset="-122"/>
              </a:rPr>
              <a:t>预期结果如下：</a:t>
            </a:r>
          </a:p>
          <a:p>
            <a:pPr indent="0" algn="l">
              <a:lnSpc>
                <a:spcPct val="200000"/>
              </a:lnSpc>
              <a:buClrTx/>
              <a:buSzTx/>
              <a:buNone/>
              <a:extLst>
                <a:ext uri="{35155182-B16C-46BC-9424-99874614C6A1}">
                  <wpsdc:indentchars xmlns="" xmlns:wpsdc="http://www.wps.cn/officeDocument/2017/drawingmlCustomData" val="0" checksum="779244985"/>
                </a:ext>
              </a:extLst>
            </a:pPr>
            <a:r>
              <a:rPr lang="en-US" altLang="zh-CN" sz="1800" dirty="0">
                <a:solidFill>
                  <a:schemeClr val="tx1"/>
                </a:solidFill>
                <a:uFillTx/>
                <a:latin typeface="Times New Roman" panose="02020603050405020304" pitchFamily="18" charset="0"/>
                <a:ea typeface="微软雅黑" panose="020B0503020204020204" pitchFamily="34" charset="-122"/>
              </a:rPr>
              <a:t>1</a:t>
            </a:r>
            <a:r>
              <a:rPr lang="zh-CN" altLang="en-US" sz="1800" dirty="0">
                <a:solidFill>
                  <a:schemeClr val="tx1"/>
                </a:solidFill>
                <a:uFillTx/>
                <a:latin typeface="Times New Roman" panose="02020603050405020304" pitchFamily="18" charset="0"/>
                <a:ea typeface="微软雅黑" panose="020B0503020204020204" pitchFamily="34" charset="-122"/>
              </a:rPr>
              <a:t>、如果</a:t>
            </a:r>
            <a:r>
              <a:rPr lang="en-US" altLang="zh-CN" sz="1800" i="1" dirty="0">
                <a:uFillTx/>
                <a:latin typeface="Times New Roman" panose="02020603050405020304" pitchFamily="18" charset="0"/>
                <a:ea typeface="微软雅黑" panose="020B0503020204020204" pitchFamily="34" charset="-122"/>
                <a:sym typeface="+mn-ea"/>
              </a:rPr>
              <a:t>σ</a:t>
            </a:r>
            <a:r>
              <a:rPr lang="en-US" altLang="zh-CN" sz="1800" i="1" baseline="-25000" dirty="0">
                <a:uFillTx/>
                <a:latin typeface="Times New Roman" panose="02020603050405020304" pitchFamily="18" charset="0"/>
                <a:ea typeface="微软雅黑" panose="020B0503020204020204" pitchFamily="34" charset="-122"/>
                <a:sym typeface="+mn-ea"/>
              </a:rPr>
              <a:t>η</a:t>
            </a:r>
            <a:r>
              <a:rPr lang="en-US" altLang="zh-CN" sz="1800" baseline="30000" dirty="0">
                <a:uFillTx/>
                <a:latin typeface="Times New Roman" panose="02020603050405020304" pitchFamily="18" charset="0"/>
                <a:ea typeface="微软雅黑" panose="020B0503020204020204" pitchFamily="34" charset="-122"/>
                <a:sym typeface="+mn-ea"/>
              </a:rPr>
              <a:t>2</a:t>
            </a:r>
            <a:r>
              <a:rPr lang="zh-CN" altLang="en-US" sz="1800" dirty="0">
                <a:solidFill>
                  <a:schemeClr val="tx1"/>
                </a:solidFill>
                <a:uFillTx/>
                <a:latin typeface="Times New Roman" panose="02020603050405020304" pitchFamily="18" charset="0"/>
                <a:ea typeface="微软雅黑" panose="020B0503020204020204" pitchFamily="34" charset="-122"/>
              </a:rPr>
              <a:t>为零</a:t>
            </a:r>
            <a:r>
              <a:rPr lang="en-US" altLang="zh-CN" sz="1800" dirty="0">
                <a:solidFill>
                  <a:schemeClr val="tx1"/>
                </a:solidFill>
                <a:uFillTx/>
                <a:latin typeface="Times New Roman" panose="02020603050405020304" pitchFamily="18" charset="0"/>
                <a:ea typeface="微软雅黑" panose="020B0503020204020204" pitchFamily="34" charset="-122"/>
              </a:rPr>
              <a:t>,</a:t>
            </a:r>
            <a:r>
              <a:rPr lang="zh-CN" altLang="en-US" sz="1800" dirty="0">
                <a:solidFill>
                  <a:schemeClr val="tx1"/>
                </a:solidFill>
                <a:uFillTx/>
                <a:latin typeface="Times New Roman" panose="02020603050405020304" pitchFamily="18" charset="0"/>
                <a:ea typeface="微软雅黑" panose="020B0503020204020204" pitchFamily="34" charset="-122"/>
              </a:rPr>
              <a:t>滤波器应该简单地返回</a:t>
            </a:r>
            <a:r>
              <a:rPr lang="en-US" altLang="zh-CN" sz="1800" i="1" dirty="0">
                <a:solidFill>
                  <a:schemeClr val="tx1"/>
                </a:solidFill>
                <a:uFillTx/>
                <a:latin typeface="Times New Roman" panose="02020603050405020304" pitchFamily="18" charset="0"/>
                <a:ea typeface="微软雅黑" panose="020B0503020204020204" pitchFamily="34" charset="-122"/>
              </a:rPr>
              <a:t>g</a:t>
            </a:r>
            <a:r>
              <a:rPr lang="en-US" altLang="zh-CN" sz="1800" dirty="0">
                <a:solidFill>
                  <a:schemeClr val="tx1"/>
                </a:solidFill>
                <a:uFillTx/>
                <a:latin typeface="Times New Roman" panose="02020603050405020304" pitchFamily="18" charset="0"/>
                <a:ea typeface="微软雅黑" panose="020B0503020204020204" pitchFamily="34" charset="-122"/>
              </a:rPr>
              <a:t>(</a:t>
            </a:r>
            <a:r>
              <a:rPr lang="en-US" altLang="zh-CN" sz="1800" i="1" dirty="0" err="1">
                <a:solidFill>
                  <a:schemeClr val="tx1"/>
                </a:solidFill>
                <a:uFillTx/>
                <a:latin typeface="Times New Roman" panose="02020603050405020304" pitchFamily="18" charset="0"/>
                <a:ea typeface="微软雅黑" panose="020B0503020204020204" pitchFamily="34" charset="-122"/>
              </a:rPr>
              <a:t>x</a:t>
            </a:r>
            <a:r>
              <a:rPr lang="en-US" altLang="zh-CN" sz="1800" dirty="0" err="1">
                <a:solidFill>
                  <a:schemeClr val="tx1"/>
                </a:solidFill>
                <a:uFillTx/>
                <a:latin typeface="Times New Roman" panose="02020603050405020304" pitchFamily="18" charset="0"/>
                <a:ea typeface="微软雅黑" panose="020B0503020204020204" pitchFamily="34" charset="-122"/>
              </a:rPr>
              <a:t>,</a:t>
            </a:r>
            <a:r>
              <a:rPr lang="en-US" altLang="zh-CN" sz="1800" i="1" dirty="0" err="1">
                <a:solidFill>
                  <a:schemeClr val="tx1"/>
                </a:solidFill>
                <a:uFillTx/>
                <a:latin typeface="Times New Roman" panose="02020603050405020304" pitchFamily="18" charset="0"/>
                <a:ea typeface="微软雅黑" panose="020B0503020204020204" pitchFamily="34" charset="-122"/>
              </a:rPr>
              <a:t>y</a:t>
            </a:r>
            <a:r>
              <a:rPr lang="en-US" altLang="zh-CN" sz="1800" dirty="0">
                <a:solidFill>
                  <a:schemeClr val="tx1"/>
                </a:solidFill>
                <a:uFillTx/>
                <a:latin typeface="Times New Roman" panose="02020603050405020304" pitchFamily="18" charset="0"/>
                <a:ea typeface="微软雅黑" panose="020B0503020204020204" pitchFamily="34" charset="-122"/>
              </a:rPr>
              <a:t>)</a:t>
            </a:r>
            <a:r>
              <a:rPr lang="zh-CN" altLang="en-US" sz="1800" dirty="0">
                <a:solidFill>
                  <a:schemeClr val="tx1"/>
                </a:solidFill>
                <a:uFillTx/>
                <a:latin typeface="Times New Roman" panose="02020603050405020304" pitchFamily="18" charset="0"/>
                <a:ea typeface="微软雅黑" panose="020B0503020204020204" pitchFamily="34" charset="-122"/>
              </a:rPr>
              <a:t>的值</a:t>
            </a:r>
          </a:p>
          <a:p>
            <a:pPr indent="0" algn="l">
              <a:lnSpc>
                <a:spcPct val="200000"/>
              </a:lnSpc>
              <a:buClrTx/>
              <a:buSzTx/>
              <a:buNone/>
              <a:extLst>
                <a:ext uri="{35155182-B16C-46BC-9424-99874614C6A1}">
                  <wpsdc:indentchars xmlns="" xmlns:wpsdc="http://www.wps.cn/officeDocument/2017/drawingmlCustomData" val="0" checksum="779244985"/>
                </a:ext>
              </a:extLst>
            </a:pPr>
            <a:r>
              <a:rPr lang="en-US" altLang="zh-CN" sz="1800" dirty="0">
                <a:solidFill>
                  <a:schemeClr val="tx1"/>
                </a:solidFill>
                <a:uFillTx/>
                <a:latin typeface="Times New Roman" panose="02020603050405020304" pitchFamily="18" charset="0"/>
                <a:ea typeface="微软雅黑" panose="020B0503020204020204" pitchFamily="34" charset="-122"/>
              </a:rPr>
              <a:t>2</a:t>
            </a:r>
            <a:r>
              <a:rPr lang="zh-CN" altLang="en-US" sz="1800" dirty="0">
                <a:solidFill>
                  <a:schemeClr val="tx1"/>
                </a:solidFill>
                <a:uFillTx/>
                <a:latin typeface="Times New Roman" panose="02020603050405020304" pitchFamily="18" charset="0"/>
                <a:ea typeface="微软雅黑" panose="020B0503020204020204" pitchFamily="34" charset="-122"/>
              </a:rPr>
              <a:t>、如果局部方差</a:t>
            </a:r>
            <a:r>
              <a:rPr lang="el-GR" altLang="zh-CN" i="1" dirty="0">
                <a:uFillTx/>
                <a:latin typeface="Times New Roman" panose="02020603050405020304" pitchFamily="18" charset="0"/>
                <a:ea typeface="微软雅黑" panose="020B0503020204020204" pitchFamily="34" charset="-122"/>
                <a:sym typeface="+mn-ea"/>
              </a:rPr>
              <a:t>σ</a:t>
            </a:r>
            <a:r>
              <a:rPr lang="en-US" altLang="zh-CN" i="1" baseline="-25000" dirty="0">
                <a:uFillTx/>
                <a:latin typeface="Times New Roman" panose="02020603050405020304" pitchFamily="18" charset="0"/>
                <a:ea typeface="微软雅黑" panose="020B0503020204020204" pitchFamily="34" charset="-122"/>
                <a:sym typeface="+mn-ea"/>
              </a:rPr>
              <a:t>Ls</a:t>
            </a:r>
            <a:r>
              <a:rPr lang="en-US" altLang="zh-CN" i="1" baseline="-38000" dirty="0">
                <a:uFillTx/>
                <a:latin typeface="Times New Roman" panose="02020603050405020304" pitchFamily="18" charset="0"/>
                <a:ea typeface="微软雅黑" panose="020B0503020204020204" pitchFamily="34" charset="-122"/>
                <a:sym typeface="+mn-ea"/>
              </a:rPr>
              <a:t>xy</a:t>
            </a:r>
            <a:r>
              <a:rPr lang="en-US" altLang="zh-CN" baseline="30000" dirty="0">
                <a:uFillTx/>
                <a:latin typeface="Times New Roman" panose="02020603050405020304" pitchFamily="18" charset="0"/>
                <a:ea typeface="微软雅黑" panose="020B0503020204020204" pitchFamily="34" charset="-122"/>
                <a:sym typeface="+mn-ea"/>
              </a:rPr>
              <a:t>2</a:t>
            </a:r>
            <a:r>
              <a:rPr lang="zh-CN" altLang="en-US" sz="1800" dirty="0">
                <a:solidFill>
                  <a:schemeClr val="tx1"/>
                </a:solidFill>
                <a:uFillTx/>
                <a:latin typeface="Times New Roman" panose="02020603050405020304" pitchFamily="18" charset="0"/>
                <a:ea typeface="微软雅黑" panose="020B0503020204020204" pitchFamily="34" charset="-122"/>
              </a:rPr>
              <a:t>较大，代表图像边缘信息，应该保留</a:t>
            </a:r>
          </a:p>
          <a:p>
            <a:pPr indent="0" algn="l">
              <a:lnSpc>
                <a:spcPct val="200000"/>
              </a:lnSpc>
              <a:buClrTx/>
              <a:buSzTx/>
              <a:buNone/>
              <a:extLst>
                <a:ext uri="{35155182-B16C-46BC-9424-99874614C6A1}">
                  <wpsdc:indentchars xmlns="" xmlns:wpsdc="http://www.wps.cn/officeDocument/2017/drawingmlCustomData" val="0" checksum="779244985"/>
                </a:ext>
              </a:extLst>
            </a:pPr>
            <a:r>
              <a:rPr lang="en-US" altLang="zh-CN" sz="1800" dirty="0">
                <a:solidFill>
                  <a:schemeClr val="tx1"/>
                </a:solidFill>
                <a:uFillTx/>
                <a:latin typeface="Times New Roman" panose="02020603050405020304" pitchFamily="18" charset="0"/>
                <a:ea typeface="微软雅黑" panose="020B0503020204020204" pitchFamily="34" charset="-122"/>
              </a:rPr>
              <a:t>3</a:t>
            </a:r>
            <a:r>
              <a:rPr lang="zh-CN" altLang="en-US" sz="1800" dirty="0">
                <a:solidFill>
                  <a:schemeClr val="tx1"/>
                </a:solidFill>
                <a:uFillTx/>
                <a:latin typeface="Times New Roman" panose="02020603050405020304" pitchFamily="18" charset="0"/>
                <a:ea typeface="微软雅黑" panose="020B0503020204020204" pitchFamily="34" charset="-122"/>
              </a:rPr>
              <a:t>、如果两个方差相等</a:t>
            </a:r>
            <a:r>
              <a:rPr lang="en-US" altLang="zh-CN" sz="1800" dirty="0">
                <a:solidFill>
                  <a:schemeClr val="tx1"/>
                </a:solidFill>
                <a:uFillTx/>
                <a:latin typeface="Times New Roman" panose="02020603050405020304" pitchFamily="18" charset="0"/>
                <a:ea typeface="微软雅黑" panose="020B0503020204020204" pitchFamily="34" charset="-122"/>
              </a:rPr>
              <a:t>,</a:t>
            </a:r>
            <a:r>
              <a:rPr lang="zh-CN" altLang="en-US" sz="1800" dirty="0">
                <a:solidFill>
                  <a:schemeClr val="tx1"/>
                </a:solidFill>
                <a:uFillTx/>
                <a:latin typeface="Times New Roman" panose="02020603050405020304" pitchFamily="18" charset="0"/>
                <a:ea typeface="微软雅黑" panose="020B0503020204020204" pitchFamily="34" charset="-122"/>
              </a:rPr>
              <a:t> 希望滤波器返回区域</a:t>
            </a:r>
            <a:r>
              <a:rPr lang="en-US" altLang="zh-CN" sz="1800" i="1" dirty="0" err="1">
                <a:uFillTx/>
                <a:latin typeface="Times New Roman" panose="02020603050405020304" pitchFamily="18" charset="0"/>
                <a:ea typeface="微软雅黑" panose="020B0503020204020204" pitchFamily="34" charset="-122"/>
                <a:sym typeface="+mn-ea"/>
              </a:rPr>
              <a:t>S</a:t>
            </a:r>
            <a:r>
              <a:rPr lang="en-US" altLang="zh-CN" sz="1800" i="1" baseline="-25000" dirty="0" err="1">
                <a:uFillTx/>
                <a:latin typeface="Times New Roman" panose="02020603050405020304" pitchFamily="18" charset="0"/>
                <a:ea typeface="微软雅黑" panose="020B0503020204020204" pitchFamily="34" charset="-122"/>
                <a:sym typeface="+mn-ea"/>
              </a:rPr>
              <a:t>xy</a:t>
            </a:r>
            <a:r>
              <a:rPr lang="zh-CN" altLang="en-US" sz="1800" dirty="0">
                <a:solidFill>
                  <a:schemeClr val="tx1"/>
                </a:solidFill>
                <a:uFillTx/>
                <a:latin typeface="Times New Roman" panose="02020603050405020304" pitchFamily="18" charset="0"/>
                <a:ea typeface="微软雅黑" panose="020B0503020204020204" pitchFamily="34" charset="-122"/>
              </a:rPr>
              <a:t>上像素的平均值。</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自适应局部降噪滤波例子</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37</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4211960" y="862330"/>
            <a:ext cx="4608195" cy="4439285"/>
          </a:xfrm>
          <a:prstGeom prst="rect">
            <a:avLst/>
          </a:prstGeom>
        </p:spPr>
      </p:pic>
      <p:pic>
        <p:nvPicPr>
          <p:cNvPr id="13" name="图片 12"/>
          <p:cNvPicPr>
            <a:picLocks noChangeAspect="1"/>
          </p:cNvPicPr>
          <p:nvPr/>
        </p:nvPicPr>
        <p:blipFill>
          <a:blip r:embed="rId3"/>
          <a:stretch>
            <a:fillRect/>
          </a:stretch>
        </p:blipFill>
        <p:spPr>
          <a:xfrm>
            <a:off x="7884795" y="5301615"/>
            <a:ext cx="538480" cy="500380"/>
          </a:xfrm>
          <a:prstGeom prst="rect">
            <a:avLst/>
          </a:prstGeom>
        </p:spPr>
      </p:pic>
      <mc:AlternateContent xmlns:mc="http://schemas.openxmlformats.org/markup-compatibility/2006" xmlns:a14="http://schemas.microsoft.com/office/drawing/2010/main">
        <mc:Choice Requires="a14">
          <p:sp>
            <p:nvSpPr>
              <p:cNvPr id="15" name="文本框 14"/>
              <p:cNvSpPr txBox="1"/>
              <p:nvPr/>
            </p:nvSpPr>
            <p:spPr>
              <a:xfrm>
                <a:off x="179829" y="1052830"/>
                <a:ext cx="4027681" cy="4128438"/>
              </a:xfrm>
              <a:prstGeom prst="rect">
                <a:avLst/>
              </a:prstGeom>
              <a:noFill/>
            </p:spPr>
            <p:txBody>
              <a:bodyPr wrap="square" rtlCol="0" anchor="t">
                <a:spAutoFit/>
              </a:bodyPr>
              <a:lstStyle/>
              <a:p>
                <a:pPr algn="l">
                  <a:lnSpc>
                    <a:spcPct val="160000"/>
                  </a:lnSpc>
                  <a:buClrTx/>
                  <a:buSzTx/>
                  <a:buNone/>
                </a:pPr>
                <a:r>
                  <a:rPr lang="en-US" altLang="zh-CN" sz="1800" dirty="0">
                    <a:uFillTx/>
                    <a:latin typeface="Times New Roman" panose="02020603050405020304" pitchFamily="18" charset="0"/>
                    <a:ea typeface="微软雅黑" panose="020B0503020204020204" pitchFamily="34" charset="-122"/>
                    <a:sym typeface="+mn-ea"/>
                  </a:rPr>
                  <a:t>(a)</a:t>
                </a:r>
                <a:r>
                  <a:rPr lang="zh-CN" altLang="en-US" sz="1800" dirty="0">
                    <a:uFillTx/>
                    <a:latin typeface="Times New Roman" panose="02020603050405020304" pitchFamily="18" charset="0"/>
                    <a:ea typeface="微软雅黑" panose="020B0503020204020204" pitchFamily="34" charset="-122"/>
                    <a:sym typeface="+mn-ea"/>
                  </a:rPr>
                  <a:t> 被</a:t>
                </a:r>
                <a:r>
                  <a:rPr lang="zh-CN" altLang="en-US" dirty="0">
                    <a:latin typeface="Times New Roman" panose="02020603050405020304" pitchFamily="18" charset="0"/>
                    <a:ea typeface="微软雅黑" panose="020B0503020204020204" pitchFamily="34" charset="-122"/>
                    <a:sym typeface="+mn-ea"/>
                  </a:rPr>
                  <a:t>加性</a:t>
                </a:r>
                <a14:m>
                  <m:oMath xmlns:m="http://schemas.openxmlformats.org/officeDocument/2006/math">
                    <m:r>
                      <a:rPr lang="zh-CN" altLang="en-US" sz="1800" i="1" dirty="0" smtClean="0">
                        <a:uFillTx/>
                        <a:latin typeface="Cambria Math" panose="02040503050406030204" pitchFamily="18" charset="0"/>
                        <a:ea typeface="微软雅黑" panose="020B0503020204020204" pitchFamily="34" charset="-122"/>
                        <a:sym typeface="+mn-ea"/>
                      </a:rPr>
                      <m:t>𝑁</m:t>
                    </m:r>
                    <m:r>
                      <a:rPr lang="en-US" altLang="zh-CN" sz="1800" i="1" dirty="0" smtClean="0">
                        <a:uFillTx/>
                        <a:latin typeface="Cambria Math" panose="02040503050406030204" pitchFamily="18" charset="0"/>
                        <a:ea typeface="微软雅黑" panose="020B0503020204020204" pitchFamily="34" charset="-122"/>
                        <a:sym typeface="+mn-ea"/>
                      </a:rPr>
                      <m:t>(0</m:t>
                    </m:r>
                    <m:r>
                      <a:rPr lang="en-US" altLang="zh-CN" sz="1800" b="0" i="1" dirty="0" smtClean="0">
                        <a:uFillTx/>
                        <a:latin typeface="Cambria Math" panose="02040503050406030204" pitchFamily="18" charset="0"/>
                        <a:ea typeface="微软雅黑" panose="020B0503020204020204" pitchFamily="34" charset="-122"/>
                        <a:sym typeface="+mn-ea"/>
                      </a:rPr>
                      <m:t>,</m:t>
                    </m:r>
                    <m:r>
                      <a:rPr lang="en-US" altLang="zh-CN" sz="1800" i="1" dirty="0" smtClean="0">
                        <a:uFillTx/>
                        <a:latin typeface="Cambria Math" panose="02040503050406030204" pitchFamily="18" charset="0"/>
                        <a:ea typeface="微软雅黑" panose="020B0503020204020204" pitchFamily="34" charset="-122"/>
                        <a:sym typeface="+mn-ea"/>
                      </a:rPr>
                      <m:t>1000</m:t>
                    </m:r>
                    <m:r>
                      <a:rPr lang="zh-CN" altLang="en-US" sz="1800" i="1" dirty="0" smtClean="0">
                        <a:uFillTx/>
                        <a:latin typeface="Cambria Math" panose="02040503050406030204" pitchFamily="18" charset="0"/>
                        <a:ea typeface="微软雅黑" panose="020B0503020204020204" pitchFamily="34" charset="-122"/>
                        <a:sym typeface="+mn-ea"/>
                      </a:rPr>
                      <m:t>）</m:t>
                    </m:r>
                  </m:oMath>
                </a14:m>
                <a:r>
                  <a:rPr lang="zh-CN" altLang="en-US" sz="1800" dirty="0" err="1">
                    <a:uFillTx/>
                    <a:latin typeface="Times New Roman" panose="02020603050405020304" pitchFamily="18" charset="0"/>
                    <a:ea typeface="微软雅黑" panose="020B0503020204020204" pitchFamily="34" charset="-122"/>
                    <a:sym typeface="+mn-ea"/>
                  </a:rPr>
                  <a:t>噪声污染图像</a:t>
                </a:r>
                <a:endParaRPr lang="zh-CN" altLang="en-US" sz="1800" dirty="0">
                  <a:uFillTx/>
                  <a:latin typeface="Times New Roman" panose="02020603050405020304" pitchFamily="18" charset="0"/>
                  <a:ea typeface="微软雅黑" panose="020B0503020204020204" pitchFamily="34" charset="-122"/>
                  <a:sym typeface="+mn-ea"/>
                </a:endParaRPr>
              </a:p>
              <a:p>
                <a:pPr algn="l">
                  <a:lnSpc>
                    <a:spcPct val="160000"/>
                  </a:lnSpc>
                  <a:buClrTx/>
                  <a:buSzTx/>
                  <a:buNone/>
                </a:pPr>
                <a:r>
                  <a:rPr lang="en-US" altLang="zh-CN" sz="1800" dirty="0">
                    <a:uFillTx/>
                    <a:latin typeface="Times New Roman" panose="02020603050405020304" pitchFamily="18" charset="0"/>
                    <a:ea typeface="微软雅黑" panose="020B0503020204020204" pitchFamily="34" charset="-122"/>
                    <a:sym typeface="+mn-ea"/>
                  </a:rPr>
                  <a:t>(b) </a:t>
                </a:r>
                <a:r>
                  <a:rPr lang="zh-CN" altLang="en-US" sz="1800" dirty="0">
                    <a:uFillTx/>
                    <a:latin typeface="Times New Roman" panose="02020603050405020304" pitchFamily="18" charset="0"/>
                    <a:ea typeface="微软雅黑" panose="020B0503020204020204" pitchFamily="34" charset="-122"/>
                    <a:sym typeface="+mn-ea"/>
                  </a:rPr>
                  <a:t>算术平均滤波后的结果</a:t>
                </a:r>
                <a:r>
                  <a:rPr lang="en-US" altLang="zh-CN" sz="1800" dirty="0">
                    <a:uFillTx/>
                    <a:latin typeface="Times New Roman" panose="02020603050405020304" pitchFamily="18" charset="0"/>
                    <a:ea typeface="微软雅黑" panose="020B0503020204020204" pitchFamily="34" charset="-122"/>
                    <a:sym typeface="+mn-ea"/>
                  </a:rPr>
                  <a:t>;</a:t>
                </a:r>
              </a:p>
              <a:p>
                <a:pPr algn="l">
                  <a:lnSpc>
                    <a:spcPct val="160000"/>
                  </a:lnSpc>
                  <a:buClrTx/>
                  <a:buSzTx/>
                  <a:buNone/>
                </a:pPr>
                <a:r>
                  <a:rPr lang="en-US" altLang="zh-CN" sz="1800" dirty="0">
                    <a:uFillTx/>
                    <a:latin typeface="Times New Roman" panose="02020603050405020304" pitchFamily="18" charset="0"/>
                    <a:ea typeface="微软雅黑" panose="020B0503020204020204" pitchFamily="34" charset="-122"/>
                    <a:sym typeface="+mn-ea"/>
                  </a:rPr>
                  <a:t>(c) </a:t>
                </a:r>
                <a:r>
                  <a:rPr lang="zh-CN" altLang="en-US" sz="1800" dirty="0">
                    <a:uFillTx/>
                    <a:latin typeface="Times New Roman" panose="02020603050405020304" pitchFamily="18" charset="0"/>
                    <a:ea typeface="微软雅黑" panose="020B0503020204020204" pitchFamily="34" charset="-122"/>
                    <a:sym typeface="+mn-ea"/>
                  </a:rPr>
                  <a:t>几何均值滤波后的结果</a:t>
                </a:r>
                <a:r>
                  <a:rPr lang="en-US" altLang="zh-CN" sz="1800" dirty="0">
                    <a:uFillTx/>
                    <a:latin typeface="Times New Roman" panose="02020603050405020304" pitchFamily="18" charset="0"/>
                    <a:ea typeface="微软雅黑" panose="020B0503020204020204" pitchFamily="34" charset="-122"/>
                    <a:sym typeface="+mn-ea"/>
                  </a:rPr>
                  <a:t>;</a:t>
                </a:r>
              </a:p>
              <a:p>
                <a:pPr algn="l">
                  <a:lnSpc>
                    <a:spcPct val="160000"/>
                  </a:lnSpc>
                  <a:buClrTx/>
                  <a:buSzTx/>
                  <a:buNone/>
                </a:pPr>
                <a:r>
                  <a:rPr lang="en-US" altLang="zh-CN" sz="1800" dirty="0">
                    <a:uFillTx/>
                    <a:latin typeface="Times New Roman" panose="02020603050405020304" pitchFamily="18" charset="0"/>
                    <a:ea typeface="微软雅黑" panose="020B0503020204020204" pitchFamily="34" charset="-122"/>
                    <a:sym typeface="+mn-ea"/>
                  </a:rPr>
                  <a:t>(d) </a:t>
                </a:r>
                <a:r>
                  <a:rPr lang="zh-CN" altLang="en-US" sz="1800" dirty="0">
                    <a:uFillTx/>
                    <a:latin typeface="Times New Roman" panose="02020603050405020304" pitchFamily="18" charset="0"/>
                    <a:ea typeface="微软雅黑" panose="020B0503020204020204" pitchFamily="34" charset="-122"/>
                    <a:sym typeface="+mn-ea"/>
                  </a:rPr>
                  <a:t>自适应降噪滤波后的结果。</a:t>
                </a:r>
              </a:p>
              <a:p>
                <a:pPr algn="l">
                  <a:lnSpc>
                    <a:spcPct val="160000"/>
                  </a:lnSpc>
                  <a:buClrTx/>
                  <a:buSzTx/>
                  <a:buNone/>
                </a:pPr>
                <a:r>
                  <a:rPr lang="zh-CN" altLang="en-US" sz="1800" dirty="0" err="1">
                    <a:solidFill>
                      <a:schemeClr val="tx2"/>
                    </a:solidFill>
                    <a:uFillTx/>
                    <a:latin typeface="Times New Roman" panose="02020603050405020304" pitchFamily="18" charset="0"/>
                    <a:ea typeface="微软雅黑" panose="020B0503020204020204" pitchFamily="34" charset="-122"/>
                    <a:sym typeface="+mn-ea"/>
                  </a:rPr>
                  <a:t>所有滤波器的大小均为</a:t>
                </a:r>
                <a:r>
                  <a:rPr lang="zh-CN" altLang="en-US" sz="1800" dirty="0">
                    <a:solidFill>
                      <a:schemeClr val="tx2"/>
                    </a:solidFill>
                    <a:uFillTx/>
                    <a:latin typeface="Times New Roman" panose="02020603050405020304" pitchFamily="18" charset="0"/>
                    <a:ea typeface="微软雅黑" panose="020B0503020204020204" pitchFamily="34" charset="-122"/>
                    <a:sym typeface="+mn-ea"/>
                  </a:rPr>
                  <a:t> </a:t>
                </a:r>
                <a14:m>
                  <m:oMath xmlns:m="http://schemas.openxmlformats.org/officeDocument/2006/math">
                    <m:r>
                      <a:rPr lang="en-US" altLang="zh-CN" sz="1800" i="1" dirty="0" smtClean="0">
                        <a:solidFill>
                          <a:schemeClr val="tx2"/>
                        </a:solidFill>
                        <a:uFillTx/>
                        <a:latin typeface="Cambria Math" panose="02040503050406030204" pitchFamily="18" charset="0"/>
                        <a:ea typeface="微软雅黑" panose="020B0503020204020204" pitchFamily="34" charset="-122"/>
                        <a:sym typeface="+mn-ea"/>
                      </a:rPr>
                      <m:t>7</m:t>
                    </m:r>
                    <m:r>
                      <a:rPr lang="en-US" altLang="zh-CN" sz="1800" i="1" dirty="0" smtClean="0">
                        <a:solidFill>
                          <a:schemeClr val="tx2"/>
                        </a:solidFill>
                        <a:uFillTx/>
                        <a:latin typeface="Cambria Math" panose="02040503050406030204" pitchFamily="18" charset="0"/>
                        <a:ea typeface="Cambria Math" panose="02040503050406030204" pitchFamily="18" charset="0"/>
                        <a:sym typeface="+mn-ea"/>
                      </a:rPr>
                      <m:t>×</m:t>
                    </m:r>
                    <m:r>
                      <a:rPr lang="en-US" altLang="zh-CN" sz="1800" i="1" dirty="0" smtClean="0">
                        <a:solidFill>
                          <a:schemeClr val="tx2"/>
                        </a:solidFill>
                        <a:uFillTx/>
                        <a:latin typeface="Cambria Math" panose="02040503050406030204" pitchFamily="18" charset="0"/>
                        <a:ea typeface="微软雅黑" panose="020B0503020204020204" pitchFamily="34" charset="-122"/>
                        <a:sym typeface="+mn-ea"/>
                      </a:rPr>
                      <m:t>7</m:t>
                    </m:r>
                  </m:oMath>
                </a14:m>
                <a:endParaRPr lang="zh-CN" altLang="en-US" sz="1800" dirty="0">
                  <a:uFillTx/>
                  <a:latin typeface="Times New Roman" panose="02020603050405020304" pitchFamily="18" charset="0"/>
                  <a:ea typeface="微软雅黑" panose="020B0503020204020204" pitchFamily="34" charset="-122"/>
                  <a:sym typeface="+mn-ea"/>
                </a:endParaRPr>
              </a:p>
              <a:p>
                <a:pPr>
                  <a:lnSpc>
                    <a:spcPct val="220000"/>
                  </a:lnSpc>
                </a:pPr>
                <a:r>
                  <a:rPr lang="zh-CN" altLang="en-US"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处理结果比较</a:t>
                </a:r>
                <a:r>
                  <a:rPr lang="en-US" altLang="zh-CN"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a:t>
                </a:r>
              </a:p>
              <a:p>
                <a:pPr>
                  <a:lnSpc>
                    <a:spcPct val="220000"/>
                  </a:lnSpc>
                </a:pPr>
                <a:r>
                  <a:rPr lang="en-US" altLang="zh-CN"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(b)</a:t>
                </a:r>
                <a:r>
                  <a:rPr lang="zh-CN" altLang="en-US"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中噪声被平滑掉</a:t>
                </a:r>
                <a:r>
                  <a:rPr lang="en-US" altLang="zh-CN"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但图像严重模糊</a:t>
                </a:r>
                <a:r>
                  <a:rPr lang="en-US" altLang="zh-CN"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a:t>
                </a:r>
              </a:p>
              <a:p>
                <a:pPr>
                  <a:lnSpc>
                    <a:spcPct val="220000"/>
                  </a:lnSpc>
                </a:pPr>
                <a:r>
                  <a:rPr lang="en-US" altLang="zh-CN"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(c)</a:t>
                </a:r>
                <a:r>
                  <a:rPr lang="zh-CN" altLang="en-US"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也使图像模糊</a:t>
                </a:r>
              </a:p>
              <a:p>
                <a:pPr>
                  <a:lnSpc>
                    <a:spcPct val="220000"/>
                  </a:lnSpc>
                </a:pPr>
                <a:r>
                  <a:rPr lang="en-US" altLang="zh-CN"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(d)</a:t>
                </a:r>
                <a:r>
                  <a:rPr lang="zh-CN" altLang="en-US"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改进很多</a:t>
                </a:r>
                <a:r>
                  <a:rPr lang="en-US" altLang="zh-CN"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消除噪声</a:t>
                </a:r>
                <a:r>
                  <a:rPr lang="en-US" altLang="zh-CN"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但图像更尖锐</a:t>
                </a:r>
                <a:r>
                  <a:rPr lang="en-US" altLang="zh-CN"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2">
                        <a:lumMod val="60000"/>
                        <a:lumOff val="40000"/>
                      </a:schemeClr>
                    </a:solidFill>
                    <a:latin typeface="微软雅黑" panose="020B0503020204020204" pitchFamily="34" charset="-122"/>
                    <a:ea typeface="微软雅黑" panose="020B0503020204020204" pitchFamily="34" charset="-122"/>
                    <a:sym typeface="+mn-ea"/>
                  </a:rPr>
                  <a:t>更清晰</a:t>
                </a:r>
              </a:p>
            </p:txBody>
          </p:sp>
        </mc:Choice>
        <mc:Fallback xmlns="">
          <p:sp>
            <p:nvSpPr>
              <p:cNvPr id="15" name="文本框 14"/>
              <p:cNvSpPr txBox="1">
                <a:spLocks noRot="1" noChangeAspect="1" noMove="1" noResize="1" noEditPoints="1" noAdjustHandles="1" noChangeArrowheads="1" noChangeShapeType="1" noTextEdit="1"/>
              </p:cNvSpPr>
              <p:nvPr/>
            </p:nvSpPr>
            <p:spPr>
              <a:xfrm>
                <a:off x="179829" y="1052830"/>
                <a:ext cx="4027681" cy="4128438"/>
              </a:xfrm>
              <a:prstGeom prst="rect">
                <a:avLst/>
              </a:prstGeom>
              <a:blipFill rotWithShape="1">
                <a:blip r:embed="rId4"/>
                <a:stretch>
                  <a:fillRect l="-3" b="7"/>
                </a:stretch>
              </a:blipFill>
            </p:spPr>
            <p:txBody>
              <a:bodyPr/>
              <a:lstStyle/>
              <a:p>
                <a:r>
                  <a:rPr lang="zh-CN" altLang="en-US">
                    <a:noFill/>
                  </a:rPr>
                  <a:t> </a:t>
                </a:r>
              </a:p>
            </p:txBody>
          </p:sp>
        </mc:Fallback>
      </mc:AlternateContent>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67995" y="765175"/>
            <a:ext cx="8410575" cy="4738348"/>
          </a:xfrm>
          <a:prstGeom prst="rect">
            <a:avLst/>
          </a:prstGeom>
          <a:noFill/>
        </p:spPr>
        <p:txBody>
          <a:bodyPr wrap="square" rtlCol="0" anchor="t">
            <a:spAutoFit/>
          </a:bodyPr>
          <a:lstStyle/>
          <a:p>
            <a:pPr indent="0">
              <a:lnSpc>
                <a:spcPct val="170000"/>
              </a:lnSpc>
              <a:extLst>
                <a:ext uri="{35155182-B16C-46BC-9424-99874614C6A1}">
                  <wpsdc:indentchars xmlns="" xmlns:wpsdc="http://www.wps.cn/officeDocument/2017/drawingmlCustomData" val="0" checksum="779244985"/>
                </a:ext>
              </a:extLst>
            </a:pPr>
            <a:r>
              <a:rPr lang="zh-CN" altLang="en-US" dirty="0">
                <a:latin typeface="Times New Roman" panose="02020603050405020304" pitchFamily="18" charset="0"/>
                <a:ea typeface="微软雅黑" panose="020B0503020204020204" pitchFamily="34" charset="-122"/>
              </a:rPr>
              <a:t>自适应中值滤波器根据列举的一定条件而改变</a:t>
            </a:r>
            <a:r>
              <a:rPr lang="en-US" altLang="zh-CN" dirty="0">
                <a:latin typeface="Times New Roman" panose="02020603050405020304" pitchFamily="18" charset="0"/>
                <a:ea typeface="微软雅黑" panose="020B0503020204020204" pitchFamily="34" charset="-122"/>
              </a:rPr>
              <a:t>(</a:t>
            </a:r>
            <a:r>
              <a:rPr lang="zh-CN" altLang="en-US" dirty="0">
                <a:latin typeface="Times New Roman" panose="02020603050405020304" pitchFamily="18" charset="0"/>
                <a:ea typeface="微软雅黑" panose="020B0503020204020204" pitchFamily="34" charset="-122"/>
              </a:rPr>
              <a:t>或提高</a:t>
            </a:r>
            <a:r>
              <a:rPr lang="en-US" altLang="zh-CN" dirty="0">
                <a:latin typeface="Times New Roman" panose="02020603050405020304" pitchFamily="18" charset="0"/>
                <a:ea typeface="微软雅黑" panose="020B0503020204020204" pitchFamily="34" charset="-122"/>
              </a:rPr>
              <a:t>)</a:t>
            </a:r>
            <a:r>
              <a:rPr lang="en-US" altLang="zh-CN" i="1" dirty="0" err="1">
                <a:latin typeface="Times New Roman" panose="02020603050405020304" pitchFamily="18" charset="0"/>
                <a:ea typeface="微软雅黑" panose="020B0503020204020204" pitchFamily="34" charset="-122"/>
                <a:sym typeface="+mn-ea"/>
              </a:rPr>
              <a:t>S</a:t>
            </a:r>
            <a:r>
              <a:rPr lang="en-US" altLang="zh-CN" i="1" baseline="-25000" dirty="0" err="1">
                <a:latin typeface="Times New Roman" panose="02020603050405020304" pitchFamily="18" charset="0"/>
                <a:ea typeface="微软雅黑" panose="020B0503020204020204" pitchFamily="34" charset="-122"/>
                <a:sym typeface="+mn-ea"/>
              </a:rPr>
              <a:t>xy</a:t>
            </a:r>
            <a:r>
              <a:rPr lang="zh-CN" altLang="en-US" dirty="0">
                <a:latin typeface="Times New Roman" panose="02020603050405020304" pitchFamily="18" charset="0"/>
                <a:ea typeface="微软雅黑" panose="020B0503020204020204" pitchFamily="34" charset="-122"/>
              </a:rPr>
              <a:t>的大小</a:t>
            </a:r>
          </a:p>
          <a:p>
            <a:pPr indent="0" algn="l">
              <a:lnSpc>
                <a:spcPct val="170000"/>
              </a:lnSpc>
              <a:buClrTx/>
              <a:buSzTx/>
              <a:buNone/>
              <a:extLst>
                <a:ext uri="{35155182-B16C-46BC-9424-99874614C6A1}">
                  <wpsdc:indentchars xmlns="" xmlns:wpsdc="http://www.wps.cn/officeDocument/2017/drawingmlCustomData" val="0" checksum="779244985"/>
                </a:ext>
              </a:extLst>
            </a:pPr>
            <a:endParaRPr lang="en-US" sz="1800" dirty="0">
              <a:solidFill>
                <a:schemeClr val="tx1"/>
              </a:solidFill>
              <a:uFillTx/>
              <a:latin typeface="Times New Roman" panose="02020603050405020304" pitchFamily="18" charset="0"/>
              <a:ea typeface="微软雅黑" panose="020B0503020204020204" pitchFamily="34" charset="-122"/>
            </a:endParaRPr>
          </a:p>
          <a:p>
            <a:pPr indent="0" algn="l">
              <a:lnSpc>
                <a:spcPct val="170000"/>
              </a:lnSpc>
              <a:buClrTx/>
              <a:buSzTx/>
              <a:buNone/>
              <a:extLst>
                <a:ext uri="{35155182-B16C-46BC-9424-99874614C6A1}">
                  <wpsdc:indentchars xmlns="" xmlns:wpsdc="http://www.wps.cn/officeDocument/2017/drawingmlCustomData" val="0" checksum="779244985"/>
                </a:ext>
              </a:extLst>
            </a:pPr>
            <a:r>
              <a:rPr sz="1800" dirty="0" err="1">
                <a:solidFill>
                  <a:schemeClr val="tx1"/>
                </a:solidFill>
                <a:uFillTx/>
                <a:latin typeface="Times New Roman" panose="02020603050405020304" pitchFamily="18" charset="0"/>
                <a:ea typeface="微软雅黑" panose="020B0503020204020204" pitchFamily="34" charset="-122"/>
              </a:rPr>
              <a:t>自适应中值滤波算法在点</a:t>
            </a:r>
            <a:r>
              <a:rPr sz="1800" dirty="0">
                <a:solidFill>
                  <a:schemeClr val="tx1"/>
                </a:solidFill>
                <a:uFillTx/>
                <a:latin typeface="Times New Roman" panose="02020603050405020304" pitchFamily="18" charset="0"/>
                <a:ea typeface="微软雅黑" panose="020B0503020204020204" pitchFamily="34" charset="-122"/>
              </a:rPr>
              <a:t>(</a:t>
            </a:r>
            <a:r>
              <a:rPr sz="1800" i="1" dirty="0" err="1">
                <a:solidFill>
                  <a:schemeClr val="tx1"/>
                </a:solidFill>
                <a:uFillTx/>
                <a:latin typeface="Times New Roman" panose="02020603050405020304" pitchFamily="18" charset="0"/>
                <a:ea typeface="微软雅黑" panose="020B0503020204020204" pitchFamily="34" charset="-122"/>
              </a:rPr>
              <a:t>x</a:t>
            </a:r>
            <a:r>
              <a:rPr sz="1800" dirty="0" err="1">
                <a:solidFill>
                  <a:schemeClr val="tx1"/>
                </a:solidFill>
                <a:uFillTx/>
                <a:latin typeface="Times New Roman" panose="02020603050405020304" pitchFamily="18" charset="0"/>
                <a:ea typeface="微软雅黑" panose="020B0503020204020204" pitchFamily="34" charset="-122"/>
              </a:rPr>
              <a:t>,</a:t>
            </a:r>
            <a:r>
              <a:rPr sz="1800" i="1" dirty="0" err="1">
                <a:solidFill>
                  <a:schemeClr val="tx1"/>
                </a:solidFill>
                <a:uFillTx/>
                <a:latin typeface="Times New Roman" panose="02020603050405020304" pitchFamily="18" charset="0"/>
                <a:ea typeface="微软雅黑" panose="020B0503020204020204" pitchFamily="34" charset="-122"/>
              </a:rPr>
              <a:t>y</a:t>
            </a:r>
            <a:r>
              <a:rPr sz="1800" dirty="0">
                <a:solidFill>
                  <a:schemeClr val="tx1"/>
                </a:solidFill>
                <a:uFillTx/>
                <a:latin typeface="Times New Roman" panose="02020603050405020304" pitchFamily="18" charset="0"/>
                <a:ea typeface="微软雅黑" panose="020B0503020204020204" pitchFamily="34" charset="-122"/>
              </a:rPr>
              <a:t>)</a:t>
            </a:r>
            <a:r>
              <a:rPr sz="1800" dirty="0" err="1">
                <a:solidFill>
                  <a:schemeClr val="tx1"/>
                </a:solidFill>
                <a:uFillTx/>
                <a:latin typeface="Times New Roman" panose="02020603050405020304" pitchFamily="18" charset="0"/>
                <a:ea typeface="微软雅黑" panose="020B0503020204020204" pitchFamily="34" charset="-122"/>
              </a:rPr>
              <a:t>处使用两个处理层次，分别表示为层次A和层次</a:t>
            </a:r>
            <a:r>
              <a:rPr sz="1800" dirty="0">
                <a:solidFill>
                  <a:schemeClr val="tx1"/>
                </a:solidFill>
                <a:uFillTx/>
                <a:latin typeface="Times New Roman" panose="02020603050405020304" pitchFamily="18" charset="0"/>
                <a:ea typeface="微软雅黑" panose="020B0503020204020204" pitchFamily="34" charset="-122"/>
              </a:rPr>
              <a:t> </a:t>
            </a:r>
            <a:r>
              <a:rPr sz="1800" dirty="0" err="1">
                <a:solidFill>
                  <a:schemeClr val="tx1"/>
                </a:solidFill>
                <a:uFillTx/>
                <a:latin typeface="Times New Roman" panose="02020603050405020304" pitchFamily="18" charset="0"/>
                <a:ea typeface="微软雅黑" panose="020B0503020204020204" pitchFamily="34" charset="-122"/>
              </a:rPr>
              <a:t>B，如下所示</a:t>
            </a:r>
            <a:r>
              <a:rPr sz="1800" dirty="0">
                <a:solidFill>
                  <a:schemeClr val="tx1"/>
                </a:solidFill>
                <a:uFillTx/>
                <a:latin typeface="Times New Roman" panose="02020603050405020304" pitchFamily="18" charset="0"/>
                <a:ea typeface="微软雅黑" panose="020B0503020204020204" pitchFamily="34" charset="-122"/>
              </a:rPr>
              <a:t>:</a:t>
            </a:r>
          </a:p>
          <a:p>
            <a:pPr indent="0" algn="l">
              <a:lnSpc>
                <a:spcPct val="170000"/>
              </a:lnSpc>
              <a:buClrTx/>
              <a:buSzTx/>
              <a:buNone/>
              <a:extLst>
                <a:ext uri="{35155182-B16C-46BC-9424-99874614C6A1}">
                  <wpsdc:indentchars xmlns="" xmlns:wpsdc="http://www.wps.cn/officeDocument/2017/drawingmlCustomData" val="0" checksum="779244985"/>
                </a:ext>
              </a:extLst>
            </a:pPr>
            <a:r>
              <a:rPr sz="1800" dirty="0" err="1">
                <a:solidFill>
                  <a:schemeClr val="tx2"/>
                </a:solidFill>
                <a:uFillTx/>
                <a:latin typeface="Times New Roman" panose="02020603050405020304" pitchFamily="18" charset="0"/>
                <a:ea typeface="微软雅黑" panose="020B0503020204020204" pitchFamily="34" charset="-122"/>
              </a:rPr>
              <a:t>层次</a:t>
            </a:r>
            <a:r>
              <a:rPr sz="1800" dirty="0">
                <a:solidFill>
                  <a:schemeClr val="tx2"/>
                </a:solidFill>
                <a:uFillTx/>
                <a:latin typeface="Times New Roman" panose="02020603050405020304" pitchFamily="18" charset="0"/>
                <a:ea typeface="微软雅黑" panose="020B0503020204020204" pitchFamily="34" charset="-122"/>
              </a:rPr>
              <a:t> A:</a:t>
            </a:r>
            <a:r>
              <a:rPr lang="en-US" sz="1800" dirty="0">
                <a:solidFill>
                  <a:schemeClr val="tx2"/>
                </a:solidFill>
                <a:uFillTx/>
                <a:latin typeface="Times New Roman" panose="02020603050405020304" pitchFamily="18" charset="0"/>
                <a:ea typeface="微软雅黑" panose="020B0503020204020204" pitchFamily="34" charset="-122"/>
              </a:rPr>
              <a:t>	</a:t>
            </a:r>
            <a:r>
              <a:rPr sz="1800" dirty="0">
                <a:solidFill>
                  <a:schemeClr val="tx1"/>
                </a:solidFill>
                <a:uFillTx/>
                <a:latin typeface="Times New Roman" panose="02020603050405020304" pitchFamily="18" charset="0"/>
                <a:ea typeface="微软雅黑" panose="020B0503020204020204" pitchFamily="34" charset="-122"/>
              </a:rPr>
              <a:t>若 </a:t>
            </a:r>
            <a:r>
              <a:rPr sz="1800" i="1" dirty="0" err="1">
                <a:solidFill>
                  <a:schemeClr val="tx1"/>
                </a:solidFill>
                <a:uFillTx/>
                <a:latin typeface="Times New Roman" panose="02020603050405020304" pitchFamily="18" charset="0"/>
                <a:ea typeface="微软雅黑" panose="020B0503020204020204" pitchFamily="34" charset="-122"/>
              </a:rPr>
              <a:t>z</a:t>
            </a:r>
            <a:r>
              <a:rPr sz="1800" baseline="-25000" dirty="0" err="1">
                <a:solidFill>
                  <a:schemeClr val="tx1"/>
                </a:solidFill>
                <a:uFillTx/>
                <a:latin typeface="Times New Roman" panose="02020603050405020304" pitchFamily="18" charset="0"/>
                <a:ea typeface="微软雅黑" panose="020B0503020204020204" pitchFamily="34" charset="-122"/>
              </a:rPr>
              <a:t>mi</a:t>
            </a:r>
            <a:r>
              <a:rPr lang="en-US" sz="1800" baseline="-25000" dirty="0" err="1">
                <a:solidFill>
                  <a:schemeClr val="tx1"/>
                </a:solidFill>
                <a:uFillTx/>
                <a:latin typeface="Times New Roman" panose="02020603050405020304" pitchFamily="18" charset="0"/>
                <a:ea typeface="微软雅黑" panose="020B0503020204020204" pitchFamily="34" charset="-122"/>
              </a:rPr>
              <a:t>n</a:t>
            </a:r>
            <a:r>
              <a:rPr sz="1800" dirty="0">
                <a:solidFill>
                  <a:schemeClr val="tx1"/>
                </a:solidFill>
                <a:uFillTx/>
                <a:latin typeface="Times New Roman" panose="02020603050405020304" pitchFamily="18" charset="0"/>
                <a:ea typeface="微软雅黑" panose="020B0503020204020204" pitchFamily="34" charset="-122"/>
              </a:rPr>
              <a:t>&lt;</a:t>
            </a:r>
            <a:r>
              <a:rPr sz="1800" i="1" dirty="0" err="1">
                <a:solidFill>
                  <a:schemeClr val="tx1"/>
                </a:solidFill>
                <a:uFillTx/>
                <a:latin typeface="Times New Roman" panose="02020603050405020304" pitchFamily="18" charset="0"/>
                <a:ea typeface="微软雅黑" panose="020B0503020204020204" pitchFamily="34" charset="-122"/>
              </a:rPr>
              <a:t>z</a:t>
            </a:r>
            <a:r>
              <a:rPr sz="1800" baseline="-25000" dirty="0" err="1">
                <a:solidFill>
                  <a:schemeClr val="tx1"/>
                </a:solidFill>
                <a:uFillTx/>
                <a:latin typeface="Times New Roman" panose="02020603050405020304" pitchFamily="18" charset="0"/>
                <a:ea typeface="微软雅黑" panose="020B0503020204020204" pitchFamily="34" charset="-122"/>
              </a:rPr>
              <a:t>med</a:t>
            </a:r>
            <a:r>
              <a:rPr sz="1800" dirty="0">
                <a:solidFill>
                  <a:schemeClr val="tx1"/>
                </a:solidFill>
                <a:uFillTx/>
                <a:latin typeface="Times New Roman" panose="02020603050405020304" pitchFamily="18" charset="0"/>
                <a:ea typeface="微软雅黑" panose="020B0503020204020204" pitchFamily="34" charset="-122"/>
              </a:rPr>
              <a:t>&lt;</a:t>
            </a:r>
            <a:r>
              <a:rPr sz="1800" i="1" dirty="0" err="1">
                <a:solidFill>
                  <a:schemeClr val="tx1"/>
                </a:solidFill>
                <a:uFillTx/>
                <a:latin typeface="Times New Roman" panose="02020603050405020304" pitchFamily="18" charset="0"/>
                <a:ea typeface="微软雅黑" panose="020B0503020204020204" pitchFamily="34" charset="-122"/>
              </a:rPr>
              <a:t>z</a:t>
            </a:r>
            <a:r>
              <a:rPr sz="1800" baseline="-25000" dirty="0" err="1">
                <a:solidFill>
                  <a:schemeClr val="tx1"/>
                </a:solidFill>
                <a:uFillTx/>
                <a:latin typeface="Times New Roman" panose="02020603050405020304" pitchFamily="18" charset="0"/>
                <a:ea typeface="微软雅黑" panose="020B0503020204020204" pitchFamily="34" charset="-122"/>
              </a:rPr>
              <a:t>max</a:t>
            </a:r>
            <a:r>
              <a:rPr sz="1800" dirty="0" err="1">
                <a:solidFill>
                  <a:schemeClr val="tx1"/>
                </a:solidFill>
                <a:uFillTx/>
                <a:latin typeface="Times New Roman" panose="02020603050405020304" pitchFamily="18" charset="0"/>
                <a:ea typeface="微软雅黑" panose="020B0503020204020204" pitchFamily="34" charset="-122"/>
              </a:rPr>
              <a:t>，则转到层次</a:t>
            </a:r>
            <a:r>
              <a:rPr sz="1800" dirty="0">
                <a:solidFill>
                  <a:schemeClr val="tx1"/>
                </a:solidFill>
                <a:uFillTx/>
                <a:latin typeface="Times New Roman" panose="02020603050405020304" pitchFamily="18" charset="0"/>
                <a:ea typeface="微软雅黑" panose="020B0503020204020204" pitchFamily="34" charset="-122"/>
              </a:rPr>
              <a:t> </a:t>
            </a:r>
            <a:r>
              <a:rPr sz="1800" i="1" dirty="0">
                <a:solidFill>
                  <a:schemeClr val="tx1"/>
                </a:solidFill>
                <a:uFillTx/>
                <a:latin typeface="Times New Roman" panose="02020603050405020304" pitchFamily="18" charset="0"/>
                <a:ea typeface="微软雅黑" panose="020B0503020204020204" pitchFamily="34" charset="-122"/>
              </a:rPr>
              <a:t>B</a:t>
            </a:r>
            <a:endParaRPr sz="1800" dirty="0">
              <a:solidFill>
                <a:schemeClr val="tx1"/>
              </a:solidFill>
              <a:uFillTx/>
              <a:latin typeface="Times New Roman" panose="02020603050405020304" pitchFamily="18" charset="0"/>
              <a:ea typeface="微软雅黑" panose="020B0503020204020204" pitchFamily="34" charset="-122"/>
            </a:endParaRPr>
          </a:p>
          <a:p>
            <a:pPr marL="457200" lvl="1" indent="457200" algn="l">
              <a:lnSpc>
                <a:spcPct val="170000"/>
              </a:lnSpc>
              <a:buClrTx/>
              <a:buSzTx/>
              <a:buNone/>
            </a:pPr>
            <a:r>
              <a:rPr sz="1800" dirty="0" err="1">
                <a:solidFill>
                  <a:schemeClr val="tx1"/>
                </a:solidFill>
                <a:uFillTx/>
                <a:latin typeface="Times New Roman" panose="02020603050405020304" pitchFamily="18" charset="0"/>
                <a:ea typeface="微软雅黑" panose="020B0503020204020204" pitchFamily="34" charset="-122"/>
              </a:rPr>
              <a:t>否则，增</a:t>
            </a:r>
            <a:r>
              <a:rPr sz="1800" dirty="0">
                <a:solidFill>
                  <a:schemeClr val="tx1"/>
                </a:solidFill>
                <a:uFillTx/>
                <a:latin typeface="Times New Roman" panose="02020603050405020304" pitchFamily="18" charset="0"/>
                <a:ea typeface="微软雅黑" panose="020B0503020204020204" pitchFamily="34" charset="-122"/>
              </a:rPr>
              <a:t> </a:t>
            </a:r>
            <a:r>
              <a:rPr sz="1800" i="1" dirty="0" err="1">
                <a:uFillTx/>
                <a:latin typeface="Times New Roman" panose="02020603050405020304" pitchFamily="18" charset="0"/>
                <a:ea typeface="微软雅黑" panose="020B0503020204020204" pitchFamily="34" charset="-122"/>
                <a:sym typeface="+mn-ea"/>
              </a:rPr>
              <a:t>S</a:t>
            </a:r>
            <a:r>
              <a:rPr lang="en-US" sz="1800" i="1" baseline="-25000" dirty="0" err="1">
                <a:uFillTx/>
                <a:latin typeface="Times New Roman" panose="02020603050405020304" pitchFamily="18" charset="0"/>
                <a:ea typeface="微软雅黑" panose="020B0503020204020204" pitchFamily="34" charset="-122"/>
                <a:sym typeface="+mn-ea"/>
              </a:rPr>
              <a:t>xy</a:t>
            </a:r>
            <a:r>
              <a:rPr sz="1800" dirty="0" err="1">
                <a:solidFill>
                  <a:schemeClr val="tx1"/>
                </a:solidFill>
                <a:uFillTx/>
                <a:latin typeface="Times New Roman" panose="02020603050405020304" pitchFamily="18" charset="0"/>
                <a:ea typeface="微软雅黑" panose="020B0503020204020204" pitchFamily="34" charset="-122"/>
              </a:rPr>
              <a:t>的尺寸</a:t>
            </a:r>
            <a:r>
              <a:rPr sz="1800" dirty="0">
                <a:solidFill>
                  <a:schemeClr val="tx1"/>
                </a:solidFill>
                <a:uFillTx/>
                <a:latin typeface="Times New Roman" panose="02020603050405020304" pitchFamily="18" charset="0"/>
                <a:ea typeface="微软雅黑" panose="020B0503020204020204" pitchFamily="34" charset="-122"/>
              </a:rPr>
              <a:t>，</a:t>
            </a:r>
          </a:p>
          <a:p>
            <a:pPr marL="457200" lvl="1" indent="457200" algn="l">
              <a:lnSpc>
                <a:spcPct val="170000"/>
              </a:lnSpc>
              <a:buClrTx/>
              <a:buSzTx/>
              <a:buNone/>
            </a:pPr>
            <a:r>
              <a:rPr sz="1800" dirty="0">
                <a:solidFill>
                  <a:schemeClr val="tx1"/>
                </a:solidFill>
                <a:uFillTx/>
                <a:latin typeface="Times New Roman" panose="02020603050405020304" pitchFamily="18" charset="0"/>
                <a:ea typeface="微软雅黑" panose="020B0503020204020204" pitchFamily="34" charset="-122"/>
              </a:rPr>
              <a:t>若 </a:t>
            </a:r>
            <a:r>
              <a:rPr sz="1800" i="1" dirty="0" err="1">
                <a:uFillTx/>
                <a:latin typeface="Times New Roman" panose="02020603050405020304" pitchFamily="18" charset="0"/>
                <a:ea typeface="微软雅黑" panose="020B0503020204020204" pitchFamily="34" charset="-122"/>
                <a:sym typeface="+mn-ea"/>
              </a:rPr>
              <a:t>S</a:t>
            </a:r>
            <a:r>
              <a:rPr lang="en-US" sz="1800" i="1" baseline="-25000" dirty="0" err="1">
                <a:uFillTx/>
                <a:latin typeface="Times New Roman" panose="02020603050405020304" pitchFamily="18" charset="0"/>
                <a:ea typeface="微软雅黑" panose="020B0503020204020204" pitchFamily="34" charset="-122"/>
                <a:sym typeface="+mn-ea"/>
              </a:rPr>
              <a:t>xy</a:t>
            </a:r>
            <a:r>
              <a:rPr sz="1800" dirty="0" err="1">
                <a:solidFill>
                  <a:schemeClr val="tx1"/>
                </a:solidFill>
                <a:uFillTx/>
                <a:latin typeface="Times New Roman" panose="02020603050405020304" pitchFamily="18" charset="0"/>
                <a:ea typeface="微软雅黑" panose="020B0503020204020204" pitchFamily="34" charset="-122"/>
              </a:rPr>
              <a:t>≤</a:t>
            </a:r>
            <a:r>
              <a:rPr sz="1800" i="1" dirty="0" err="1">
                <a:uFillTx/>
                <a:latin typeface="Times New Roman" panose="02020603050405020304" pitchFamily="18" charset="0"/>
                <a:ea typeface="微软雅黑" panose="020B0503020204020204" pitchFamily="34" charset="-122"/>
                <a:sym typeface="+mn-ea"/>
              </a:rPr>
              <a:t>S</a:t>
            </a:r>
            <a:r>
              <a:rPr lang="en-US" sz="1800" i="1" baseline="-25000" dirty="0" err="1">
                <a:uFillTx/>
                <a:latin typeface="Times New Roman" panose="02020603050405020304" pitchFamily="18" charset="0"/>
                <a:ea typeface="微软雅黑" panose="020B0503020204020204" pitchFamily="34" charset="-122"/>
                <a:sym typeface="+mn-ea"/>
              </a:rPr>
              <a:t>max</a:t>
            </a:r>
            <a:r>
              <a:rPr sz="1800" dirty="0" err="1">
                <a:solidFill>
                  <a:schemeClr val="tx1"/>
                </a:solidFill>
                <a:uFillTx/>
                <a:latin typeface="Times New Roman" panose="02020603050405020304" pitchFamily="18" charset="0"/>
                <a:ea typeface="微软雅黑" panose="020B0503020204020204" pitchFamily="34" charset="-122"/>
              </a:rPr>
              <a:t>，则重复层次</a:t>
            </a:r>
            <a:r>
              <a:rPr sz="1800" dirty="0">
                <a:solidFill>
                  <a:schemeClr val="tx1"/>
                </a:solidFill>
                <a:uFillTx/>
                <a:latin typeface="Times New Roman" panose="02020603050405020304" pitchFamily="18" charset="0"/>
                <a:ea typeface="微软雅黑" panose="020B0503020204020204" pitchFamily="34" charset="-122"/>
              </a:rPr>
              <a:t> A</a:t>
            </a:r>
          </a:p>
          <a:p>
            <a:pPr marL="457200" lvl="1" indent="457200" algn="l">
              <a:lnSpc>
                <a:spcPct val="170000"/>
              </a:lnSpc>
              <a:buClrTx/>
              <a:buSzTx/>
              <a:buNone/>
            </a:pPr>
            <a:r>
              <a:rPr sz="1800" dirty="0" err="1">
                <a:solidFill>
                  <a:schemeClr val="tx1"/>
                </a:solidFill>
                <a:uFillTx/>
                <a:latin typeface="Times New Roman" panose="02020603050405020304" pitchFamily="18" charset="0"/>
                <a:ea typeface="微软雅黑" panose="020B0503020204020204" pitchFamily="34" charset="-122"/>
              </a:rPr>
              <a:t>否则，输出</a:t>
            </a:r>
            <a:r>
              <a:rPr sz="1800" dirty="0">
                <a:solidFill>
                  <a:schemeClr val="tx1"/>
                </a:solidFill>
                <a:uFillTx/>
                <a:latin typeface="Times New Roman" panose="02020603050405020304" pitchFamily="18" charset="0"/>
                <a:ea typeface="微软雅黑" panose="020B0503020204020204" pitchFamily="34" charset="-122"/>
              </a:rPr>
              <a:t> </a:t>
            </a:r>
            <a:r>
              <a:rPr sz="1800" i="1" dirty="0" err="1">
                <a:solidFill>
                  <a:schemeClr val="tx1"/>
                </a:solidFill>
                <a:uFillTx/>
                <a:latin typeface="Times New Roman" panose="02020603050405020304" pitchFamily="18" charset="0"/>
                <a:ea typeface="微软雅黑" panose="020B0503020204020204" pitchFamily="34" charset="-122"/>
              </a:rPr>
              <a:t>z</a:t>
            </a:r>
            <a:r>
              <a:rPr sz="1800" baseline="-25000" dirty="0" err="1">
                <a:solidFill>
                  <a:schemeClr val="tx1"/>
                </a:solidFill>
                <a:uFillTx/>
                <a:latin typeface="Times New Roman" panose="02020603050405020304" pitchFamily="18" charset="0"/>
                <a:ea typeface="微软雅黑" panose="020B0503020204020204" pitchFamily="34" charset="-122"/>
              </a:rPr>
              <a:t>med</a:t>
            </a:r>
            <a:endParaRPr sz="1800" i="1" baseline="-25000" dirty="0">
              <a:solidFill>
                <a:schemeClr val="tx1"/>
              </a:solidFill>
              <a:uFillTx/>
              <a:latin typeface="Times New Roman" panose="02020603050405020304" pitchFamily="18" charset="0"/>
              <a:ea typeface="微软雅黑" panose="020B0503020204020204" pitchFamily="34" charset="-122"/>
            </a:endParaRPr>
          </a:p>
          <a:p>
            <a:pPr indent="0" algn="l">
              <a:lnSpc>
                <a:spcPct val="170000"/>
              </a:lnSpc>
              <a:buClrTx/>
              <a:buSzTx/>
              <a:buNone/>
              <a:extLst>
                <a:ext uri="{35155182-B16C-46BC-9424-99874614C6A1}">
                  <wpsdc:indentchars xmlns="" xmlns:wpsdc="http://www.wps.cn/officeDocument/2017/drawingmlCustomData" val="0" checksum="779244985"/>
                </a:ext>
              </a:extLst>
            </a:pPr>
            <a:r>
              <a:rPr sz="1800" dirty="0" err="1">
                <a:solidFill>
                  <a:schemeClr val="tx2"/>
                </a:solidFill>
                <a:uFillTx/>
                <a:latin typeface="Times New Roman" panose="02020603050405020304" pitchFamily="18" charset="0"/>
                <a:ea typeface="微软雅黑" panose="020B0503020204020204" pitchFamily="34" charset="-122"/>
                <a:sym typeface="+mn-ea"/>
              </a:rPr>
              <a:t>层次</a:t>
            </a:r>
            <a:r>
              <a:rPr sz="1800" dirty="0">
                <a:solidFill>
                  <a:schemeClr val="tx2"/>
                </a:solidFill>
                <a:uFillTx/>
                <a:latin typeface="Times New Roman" panose="02020603050405020304" pitchFamily="18" charset="0"/>
                <a:ea typeface="微软雅黑" panose="020B0503020204020204" pitchFamily="34" charset="-122"/>
                <a:sym typeface="+mn-ea"/>
              </a:rPr>
              <a:t> B:</a:t>
            </a:r>
            <a:r>
              <a:rPr lang="en-US" sz="1800" dirty="0">
                <a:solidFill>
                  <a:schemeClr val="tx2"/>
                </a:solidFill>
                <a:uFillTx/>
                <a:latin typeface="Times New Roman" panose="02020603050405020304" pitchFamily="18" charset="0"/>
                <a:ea typeface="微软雅黑" panose="020B0503020204020204" pitchFamily="34" charset="-122"/>
                <a:sym typeface="+mn-ea"/>
              </a:rPr>
              <a:t> </a:t>
            </a:r>
            <a:r>
              <a:rPr lang="en-US" sz="1800" dirty="0">
                <a:uFillTx/>
                <a:latin typeface="Times New Roman" panose="02020603050405020304" pitchFamily="18" charset="0"/>
                <a:ea typeface="微软雅黑" panose="020B0503020204020204" pitchFamily="34" charset="-122"/>
                <a:sym typeface="+mn-ea"/>
              </a:rPr>
              <a:t>  </a:t>
            </a:r>
            <a:r>
              <a:rPr sz="1800" dirty="0" err="1">
                <a:uFillTx/>
                <a:latin typeface="Times New Roman" panose="02020603050405020304" pitchFamily="18" charset="0"/>
                <a:ea typeface="微软雅黑" panose="020B0503020204020204" pitchFamily="34" charset="-122"/>
                <a:sym typeface="+mn-ea"/>
              </a:rPr>
              <a:t>若</a:t>
            </a:r>
            <a:r>
              <a:rPr sz="1800" i="1" dirty="0" err="1">
                <a:uFillTx/>
                <a:latin typeface="Times New Roman" panose="02020603050405020304" pitchFamily="18" charset="0"/>
                <a:ea typeface="微软雅黑" panose="020B0503020204020204" pitchFamily="34" charset="-122"/>
                <a:sym typeface="+mn-ea"/>
              </a:rPr>
              <a:t>z</a:t>
            </a:r>
            <a:r>
              <a:rPr sz="1800" baseline="-25000" dirty="0" err="1">
                <a:uFillTx/>
                <a:latin typeface="Times New Roman" panose="02020603050405020304" pitchFamily="18" charset="0"/>
                <a:ea typeface="微软雅黑" panose="020B0503020204020204" pitchFamily="34" charset="-122"/>
                <a:sym typeface="+mn-ea"/>
              </a:rPr>
              <a:t>min</a:t>
            </a:r>
            <a:r>
              <a:rPr sz="1800" dirty="0">
                <a:uFillTx/>
                <a:latin typeface="Times New Roman" panose="02020603050405020304" pitchFamily="18" charset="0"/>
                <a:ea typeface="微软雅黑" panose="020B0503020204020204" pitchFamily="34" charset="-122"/>
                <a:sym typeface="+mn-ea"/>
              </a:rPr>
              <a:t>&lt;</a:t>
            </a:r>
            <a:r>
              <a:rPr sz="1800" i="1" dirty="0" err="1">
                <a:uFillTx/>
                <a:latin typeface="Times New Roman" panose="02020603050405020304" pitchFamily="18" charset="0"/>
                <a:ea typeface="微软雅黑" panose="020B0503020204020204" pitchFamily="34" charset="-122"/>
                <a:sym typeface="+mn-ea"/>
              </a:rPr>
              <a:t>z</a:t>
            </a:r>
            <a:r>
              <a:rPr sz="1800" baseline="-25000" dirty="0" err="1">
                <a:uFillTx/>
                <a:latin typeface="Times New Roman" panose="02020603050405020304" pitchFamily="18" charset="0"/>
                <a:ea typeface="微软雅黑" panose="020B0503020204020204" pitchFamily="34" charset="-122"/>
                <a:sym typeface="+mn-ea"/>
              </a:rPr>
              <a:t>xy</a:t>
            </a:r>
            <a:r>
              <a:rPr sz="1800" dirty="0">
                <a:uFillTx/>
                <a:latin typeface="Times New Roman" panose="02020603050405020304" pitchFamily="18" charset="0"/>
                <a:ea typeface="微软雅黑" panose="020B0503020204020204" pitchFamily="34" charset="-122"/>
                <a:sym typeface="+mn-ea"/>
              </a:rPr>
              <a:t>&lt;</a:t>
            </a:r>
            <a:r>
              <a:rPr lang="en-US" sz="1800" i="1" dirty="0" err="1">
                <a:uFillTx/>
                <a:latin typeface="Times New Roman" panose="02020603050405020304" pitchFamily="18" charset="0"/>
                <a:ea typeface="微软雅黑" panose="020B0503020204020204" pitchFamily="34" charset="-122"/>
                <a:sym typeface="+mn-ea"/>
              </a:rPr>
              <a:t>z</a:t>
            </a:r>
            <a:r>
              <a:rPr sz="1800" baseline="-25000" dirty="0" err="1">
                <a:uFillTx/>
                <a:latin typeface="Times New Roman" panose="02020603050405020304" pitchFamily="18" charset="0"/>
                <a:ea typeface="微软雅黑" panose="020B0503020204020204" pitchFamily="34" charset="-122"/>
                <a:sym typeface="+mn-ea"/>
              </a:rPr>
              <a:t>max</a:t>
            </a:r>
            <a:r>
              <a:rPr sz="1800" dirty="0" err="1">
                <a:uFillTx/>
                <a:latin typeface="Times New Roman" panose="02020603050405020304" pitchFamily="18" charset="0"/>
                <a:ea typeface="微软雅黑" panose="020B0503020204020204" pitchFamily="34" charset="-122"/>
                <a:sym typeface="+mn-ea"/>
              </a:rPr>
              <a:t>,</a:t>
            </a:r>
            <a:r>
              <a:rPr sz="1800" dirty="0" err="1">
                <a:solidFill>
                  <a:schemeClr val="tx1"/>
                </a:solidFill>
                <a:uFillTx/>
                <a:latin typeface="Times New Roman" panose="02020603050405020304" pitchFamily="18" charset="0"/>
                <a:ea typeface="微软雅黑" panose="020B0503020204020204" pitchFamily="34" charset="-122"/>
              </a:rPr>
              <a:t>则输出</a:t>
            </a:r>
            <a:r>
              <a:rPr sz="1800" dirty="0">
                <a:solidFill>
                  <a:schemeClr val="tx1"/>
                </a:solidFill>
                <a:uFillTx/>
                <a:latin typeface="Times New Roman" panose="02020603050405020304" pitchFamily="18" charset="0"/>
                <a:ea typeface="微软雅黑" panose="020B0503020204020204" pitchFamily="34" charset="-122"/>
              </a:rPr>
              <a:t> </a:t>
            </a:r>
            <a:r>
              <a:rPr sz="1800" i="1" dirty="0" err="1">
                <a:uFillTx/>
                <a:latin typeface="Times New Roman" panose="02020603050405020304" pitchFamily="18" charset="0"/>
                <a:ea typeface="微软雅黑" panose="020B0503020204020204" pitchFamily="34" charset="-122"/>
                <a:sym typeface="+mn-ea"/>
              </a:rPr>
              <a:t>z</a:t>
            </a:r>
            <a:r>
              <a:rPr sz="1800" baseline="-25000" dirty="0" err="1">
                <a:uFillTx/>
                <a:latin typeface="Times New Roman" panose="02020603050405020304" pitchFamily="18" charset="0"/>
                <a:ea typeface="微软雅黑" panose="020B0503020204020204" pitchFamily="34" charset="-122"/>
                <a:sym typeface="+mn-ea"/>
              </a:rPr>
              <a:t>xy</a:t>
            </a:r>
            <a:endParaRPr sz="1800" dirty="0">
              <a:solidFill>
                <a:schemeClr val="tx1"/>
              </a:solidFill>
              <a:uFillTx/>
              <a:latin typeface="Times New Roman" panose="02020603050405020304" pitchFamily="18" charset="0"/>
              <a:ea typeface="微软雅黑" panose="020B0503020204020204" pitchFamily="34" charset="-122"/>
            </a:endParaRPr>
          </a:p>
          <a:p>
            <a:pPr marL="457200" lvl="1" indent="457200" algn="l">
              <a:lnSpc>
                <a:spcPct val="170000"/>
              </a:lnSpc>
              <a:buClrTx/>
              <a:buSzTx/>
              <a:buNone/>
            </a:pPr>
            <a:r>
              <a:rPr sz="1800" dirty="0" err="1">
                <a:solidFill>
                  <a:schemeClr val="tx1"/>
                </a:solidFill>
                <a:uFillTx/>
                <a:latin typeface="Times New Roman" panose="02020603050405020304" pitchFamily="18" charset="0"/>
                <a:ea typeface="微软雅黑" panose="020B0503020204020204" pitchFamily="34" charset="-122"/>
              </a:rPr>
              <a:t>否则，输出</a:t>
            </a:r>
            <a:r>
              <a:rPr sz="1800" dirty="0">
                <a:solidFill>
                  <a:schemeClr val="tx1"/>
                </a:solidFill>
                <a:uFillTx/>
                <a:latin typeface="Times New Roman" panose="02020603050405020304" pitchFamily="18" charset="0"/>
                <a:ea typeface="微软雅黑" panose="020B0503020204020204" pitchFamily="34" charset="-122"/>
              </a:rPr>
              <a:t> </a:t>
            </a:r>
            <a:r>
              <a:rPr sz="1800" i="1" dirty="0" err="1">
                <a:solidFill>
                  <a:schemeClr val="tx1"/>
                </a:solidFill>
                <a:uFillTx/>
                <a:latin typeface="Times New Roman" panose="02020603050405020304" pitchFamily="18" charset="0"/>
                <a:ea typeface="微软雅黑" panose="020B0503020204020204" pitchFamily="34" charset="-122"/>
              </a:rPr>
              <a:t>z</a:t>
            </a:r>
            <a:r>
              <a:rPr sz="1800" baseline="-25000" dirty="0" err="1">
                <a:solidFill>
                  <a:schemeClr val="tx1"/>
                </a:solidFill>
                <a:uFillTx/>
                <a:latin typeface="Times New Roman" panose="02020603050405020304" pitchFamily="18" charset="0"/>
                <a:ea typeface="微软雅黑" panose="020B0503020204020204" pitchFamily="34" charset="-122"/>
              </a:rPr>
              <a:t>med</a:t>
            </a:r>
            <a:endParaRPr sz="1800" dirty="0">
              <a:solidFill>
                <a:schemeClr val="tx1"/>
              </a:solidFill>
              <a:uFillTx/>
              <a:latin typeface="Times New Roman" panose="02020603050405020304" pitchFamily="18" charset="0"/>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a:t>3. </a:t>
            </a:r>
            <a:r>
              <a:rPr lang="zh-CN" altLang="en-US" dirty="0"/>
              <a:t>自适应中值滤波器</a:t>
            </a: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2" name="文本框 1"/>
          <p:cNvSpPr txBox="1"/>
          <p:nvPr/>
        </p:nvSpPr>
        <p:spPr>
          <a:xfrm>
            <a:off x="5004048" y="3356992"/>
            <a:ext cx="3383915" cy="2058384"/>
          </a:xfrm>
          <a:prstGeom prst="rect">
            <a:avLst/>
          </a:prstGeom>
          <a:noFill/>
        </p:spPr>
        <p:txBody>
          <a:bodyPr wrap="square" rtlCol="0" anchor="t">
            <a:spAutoFit/>
          </a:bodyPr>
          <a:lstStyle/>
          <a:p>
            <a:pPr>
              <a:lnSpc>
                <a:spcPct val="120000"/>
              </a:lnSpc>
            </a:pPr>
            <a:r>
              <a:rPr lang="zh-CN" sz="1800" dirty="0">
                <a:uFillTx/>
                <a:latin typeface="Times New Roman" panose="02020603050405020304" pitchFamily="18" charset="0"/>
                <a:ea typeface="微软雅黑" panose="020B0503020204020204" pitchFamily="34" charset="-122"/>
                <a:sym typeface="+mn-ea"/>
              </a:rPr>
              <a:t>规定如下符号：</a:t>
            </a:r>
          </a:p>
          <a:p>
            <a:pPr>
              <a:lnSpc>
                <a:spcPct val="120000"/>
              </a:lnSpc>
            </a:pPr>
            <a:r>
              <a:rPr sz="1800" i="1" dirty="0" err="1">
                <a:uFillTx/>
                <a:latin typeface="Times New Roman" panose="02020603050405020304" pitchFamily="18" charset="0"/>
                <a:ea typeface="微软雅黑" panose="020B0503020204020204" pitchFamily="34" charset="-122"/>
                <a:sym typeface="+mn-ea"/>
              </a:rPr>
              <a:t>z</a:t>
            </a:r>
            <a:r>
              <a:rPr sz="1800" baseline="-25000" dirty="0" err="1">
                <a:uFillTx/>
                <a:latin typeface="Times New Roman" panose="02020603050405020304" pitchFamily="18" charset="0"/>
                <a:ea typeface="微软雅黑" panose="020B0503020204020204" pitchFamily="34" charset="-122"/>
                <a:sym typeface="+mn-ea"/>
              </a:rPr>
              <a:t>mi</a:t>
            </a:r>
            <a:r>
              <a:rPr lang="en-US" sz="1800" baseline="-25000" dirty="0" err="1">
                <a:uFillTx/>
                <a:latin typeface="Times New Roman" panose="02020603050405020304" pitchFamily="18" charset="0"/>
                <a:ea typeface="微软雅黑" panose="020B0503020204020204" pitchFamily="34" charset="-122"/>
                <a:sym typeface="+mn-ea"/>
              </a:rPr>
              <a:t>n</a:t>
            </a:r>
            <a:r>
              <a:rPr lang="zh-CN" altLang="en-US" sz="1800" dirty="0">
                <a:uFillTx/>
                <a:latin typeface="Times New Roman" panose="02020603050405020304" pitchFamily="18" charset="0"/>
                <a:ea typeface="微软雅黑" panose="020B0503020204020204" pitchFamily="34" charset="-122"/>
                <a:sym typeface="+mn-ea"/>
              </a:rPr>
              <a:t>是</a:t>
            </a:r>
            <a:r>
              <a:rPr sz="1800" i="1" dirty="0" err="1">
                <a:uFillTx/>
                <a:latin typeface="Times New Roman" panose="02020603050405020304" pitchFamily="18" charset="0"/>
                <a:ea typeface="微软雅黑" panose="020B0503020204020204" pitchFamily="34" charset="-122"/>
                <a:sym typeface="+mn-ea"/>
              </a:rPr>
              <a:t>S</a:t>
            </a:r>
            <a:r>
              <a:rPr lang="en-US" sz="1800" i="1" baseline="-25000" dirty="0" err="1">
                <a:uFillTx/>
                <a:latin typeface="Times New Roman" panose="02020603050405020304" pitchFamily="18" charset="0"/>
                <a:ea typeface="微软雅黑" panose="020B0503020204020204" pitchFamily="34" charset="-122"/>
                <a:sym typeface="+mn-ea"/>
              </a:rPr>
              <a:t>xy</a:t>
            </a:r>
            <a:r>
              <a:rPr lang="zh-CN" altLang="en-US" sz="1800" dirty="0">
                <a:uFillTx/>
                <a:latin typeface="Times New Roman" panose="02020603050405020304" pitchFamily="18" charset="0"/>
                <a:ea typeface="微软雅黑" panose="020B0503020204020204" pitchFamily="34" charset="-122"/>
                <a:sym typeface="+mn-ea"/>
              </a:rPr>
              <a:t>中的最小灰度值；</a:t>
            </a:r>
          </a:p>
          <a:p>
            <a:pPr>
              <a:lnSpc>
                <a:spcPct val="120000"/>
              </a:lnSpc>
            </a:pPr>
            <a:r>
              <a:rPr sz="1800" i="1" dirty="0" err="1">
                <a:uFillTx/>
                <a:latin typeface="Times New Roman" panose="02020603050405020304" pitchFamily="18" charset="0"/>
                <a:ea typeface="微软雅黑" panose="020B0503020204020204" pitchFamily="34" charset="-122"/>
                <a:sym typeface="+mn-ea"/>
              </a:rPr>
              <a:t>z</a:t>
            </a:r>
            <a:r>
              <a:rPr sz="1800" baseline="-25000" dirty="0" err="1">
                <a:uFillTx/>
                <a:latin typeface="Times New Roman" panose="02020603050405020304" pitchFamily="18" charset="0"/>
                <a:ea typeface="微软雅黑" panose="020B0503020204020204" pitchFamily="34" charset="-122"/>
                <a:sym typeface="+mn-ea"/>
              </a:rPr>
              <a:t>m</a:t>
            </a:r>
            <a:r>
              <a:rPr lang="en-US" sz="1800" baseline="-25000" dirty="0" err="1">
                <a:uFillTx/>
                <a:latin typeface="Times New Roman" panose="02020603050405020304" pitchFamily="18" charset="0"/>
                <a:ea typeface="微软雅黑" panose="020B0503020204020204" pitchFamily="34" charset="-122"/>
                <a:sym typeface="+mn-ea"/>
              </a:rPr>
              <a:t>ax</a:t>
            </a:r>
            <a:r>
              <a:rPr lang="zh-CN" altLang="en-US" sz="1800" dirty="0">
                <a:uFillTx/>
                <a:latin typeface="Times New Roman" panose="02020603050405020304" pitchFamily="18" charset="0"/>
                <a:ea typeface="微软雅黑" panose="020B0503020204020204" pitchFamily="34" charset="-122"/>
                <a:sym typeface="+mn-ea"/>
              </a:rPr>
              <a:t>是</a:t>
            </a:r>
            <a:r>
              <a:rPr sz="1800" i="1" dirty="0" err="1">
                <a:uFillTx/>
                <a:latin typeface="Times New Roman" panose="02020603050405020304" pitchFamily="18" charset="0"/>
                <a:ea typeface="微软雅黑" panose="020B0503020204020204" pitchFamily="34" charset="-122"/>
                <a:sym typeface="+mn-ea"/>
              </a:rPr>
              <a:t>S</a:t>
            </a:r>
            <a:r>
              <a:rPr lang="en-US" sz="1800" i="1" baseline="-25000" dirty="0" err="1">
                <a:uFillTx/>
                <a:latin typeface="Times New Roman" panose="02020603050405020304" pitchFamily="18" charset="0"/>
                <a:ea typeface="微软雅黑" panose="020B0503020204020204" pitchFamily="34" charset="-122"/>
                <a:sym typeface="+mn-ea"/>
              </a:rPr>
              <a:t>xy</a:t>
            </a:r>
            <a:r>
              <a:rPr lang="zh-CN" altLang="en-US" sz="1800" dirty="0">
                <a:uFillTx/>
                <a:latin typeface="Times New Roman" panose="02020603050405020304" pitchFamily="18" charset="0"/>
                <a:ea typeface="微软雅黑" panose="020B0503020204020204" pitchFamily="34" charset="-122"/>
                <a:sym typeface="+mn-ea"/>
              </a:rPr>
              <a:t>中的最大灰度值；</a:t>
            </a:r>
          </a:p>
          <a:p>
            <a:pPr>
              <a:lnSpc>
                <a:spcPct val="120000"/>
              </a:lnSpc>
            </a:pPr>
            <a:r>
              <a:rPr sz="1800" i="1" dirty="0" err="1">
                <a:uFillTx/>
                <a:latin typeface="Times New Roman" panose="02020603050405020304" pitchFamily="18" charset="0"/>
                <a:ea typeface="微软雅黑" panose="020B0503020204020204" pitchFamily="34" charset="-122"/>
                <a:sym typeface="+mn-ea"/>
              </a:rPr>
              <a:t>z</a:t>
            </a:r>
            <a:r>
              <a:rPr sz="1800" baseline="-25000" dirty="0" err="1">
                <a:uFillTx/>
                <a:latin typeface="Times New Roman" panose="02020603050405020304" pitchFamily="18" charset="0"/>
                <a:ea typeface="微软雅黑" panose="020B0503020204020204" pitchFamily="34" charset="-122"/>
                <a:sym typeface="+mn-ea"/>
              </a:rPr>
              <a:t>m</a:t>
            </a:r>
            <a:r>
              <a:rPr lang="en-US" sz="1800" baseline="-25000" dirty="0" err="1">
                <a:uFillTx/>
                <a:latin typeface="Times New Roman" panose="02020603050405020304" pitchFamily="18" charset="0"/>
                <a:ea typeface="微软雅黑" panose="020B0503020204020204" pitchFamily="34" charset="-122"/>
                <a:sym typeface="+mn-ea"/>
              </a:rPr>
              <a:t>ed</a:t>
            </a:r>
            <a:r>
              <a:rPr lang="zh-CN" altLang="en-US" sz="1800" dirty="0">
                <a:uFillTx/>
                <a:latin typeface="Times New Roman" panose="02020603050405020304" pitchFamily="18" charset="0"/>
                <a:ea typeface="微软雅黑" panose="020B0503020204020204" pitchFamily="34" charset="-122"/>
                <a:sym typeface="+mn-ea"/>
              </a:rPr>
              <a:t>是</a:t>
            </a:r>
            <a:r>
              <a:rPr sz="1800" i="1" dirty="0" err="1">
                <a:uFillTx/>
                <a:latin typeface="Times New Roman" panose="02020603050405020304" pitchFamily="18" charset="0"/>
                <a:ea typeface="微软雅黑" panose="020B0503020204020204" pitchFamily="34" charset="-122"/>
                <a:sym typeface="+mn-ea"/>
              </a:rPr>
              <a:t>S</a:t>
            </a:r>
            <a:r>
              <a:rPr lang="en-US" sz="1800" i="1" baseline="-25000" dirty="0" err="1">
                <a:uFillTx/>
                <a:latin typeface="Times New Roman" panose="02020603050405020304" pitchFamily="18" charset="0"/>
                <a:ea typeface="微软雅黑" panose="020B0503020204020204" pitchFamily="34" charset="-122"/>
                <a:sym typeface="+mn-ea"/>
              </a:rPr>
              <a:t>xy</a:t>
            </a:r>
            <a:r>
              <a:rPr lang="zh-CN" altLang="en-US" sz="1800" dirty="0">
                <a:uFillTx/>
                <a:latin typeface="Times New Roman" panose="02020603050405020304" pitchFamily="18" charset="0"/>
                <a:ea typeface="微软雅黑" panose="020B0503020204020204" pitchFamily="34" charset="-122"/>
                <a:sym typeface="+mn-ea"/>
              </a:rPr>
              <a:t>中的灰度值的中值；</a:t>
            </a:r>
          </a:p>
          <a:p>
            <a:pPr>
              <a:lnSpc>
                <a:spcPct val="120000"/>
              </a:lnSpc>
            </a:pPr>
            <a:r>
              <a:rPr sz="1800" i="1" dirty="0" err="1">
                <a:uFillTx/>
                <a:latin typeface="Times New Roman" panose="02020603050405020304" pitchFamily="18" charset="0"/>
                <a:ea typeface="微软雅黑" panose="020B0503020204020204" pitchFamily="34" charset="-122"/>
                <a:sym typeface="+mn-ea"/>
              </a:rPr>
              <a:t>z</a:t>
            </a:r>
            <a:r>
              <a:rPr lang="en-US" sz="1800" i="1" baseline="-25000" dirty="0" err="1">
                <a:uFillTx/>
                <a:latin typeface="Times New Roman" panose="02020603050405020304" pitchFamily="18" charset="0"/>
                <a:ea typeface="微软雅黑" panose="020B0503020204020204" pitchFamily="34" charset="-122"/>
                <a:sym typeface="+mn-ea"/>
              </a:rPr>
              <a:t>xy</a:t>
            </a:r>
            <a:r>
              <a:rPr lang="zh-CN" altLang="en-US" sz="1800" dirty="0">
                <a:uFillTx/>
                <a:latin typeface="Times New Roman" panose="02020603050405020304" pitchFamily="18" charset="0"/>
                <a:ea typeface="微软雅黑" panose="020B0503020204020204" pitchFamily="34" charset="-122"/>
                <a:sym typeface="+mn-ea"/>
              </a:rPr>
              <a:t>是</a:t>
            </a:r>
            <a:r>
              <a:rPr lang="zh-CN" sz="1800" dirty="0">
                <a:uFillTx/>
                <a:latin typeface="Times New Roman" panose="02020603050405020304" pitchFamily="18" charset="0"/>
                <a:ea typeface="微软雅黑" panose="020B0503020204020204" pitchFamily="34" charset="-122"/>
                <a:sym typeface="+mn-ea"/>
              </a:rPr>
              <a:t>坐标</a:t>
            </a:r>
            <a:r>
              <a:rPr sz="1800" dirty="0">
                <a:uFillTx/>
                <a:latin typeface="Times New Roman" panose="02020603050405020304" pitchFamily="18" charset="0"/>
                <a:ea typeface="微软雅黑" panose="020B0503020204020204" pitchFamily="34" charset="-122"/>
                <a:sym typeface="+mn-ea"/>
              </a:rPr>
              <a:t>(</a:t>
            </a:r>
            <a:r>
              <a:rPr sz="1800" i="1" dirty="0" err="1">
                <a:uFillTx/>
                <a:latin typeface="Times New Roman" panose="02020603050405020304" pitchFamily="18" charset="0"/>
                <a:ea typeface="微软雅黑" panose="020B0503020204020204" pitchFamily="34" charset="-122"/>
                <a:sym typeface="+mn-ea"/>
              </a:rPr>
              <a:t>x</a:t>
            </a:r>
            <a:r>
              <a:rPr sz="1800" dirty="0" err="1">
                <a:uFillTx/>
                <a:latin typeface="Times New Roman" panose="02020603050405020304" pitchFamily="18" charset="0"/>
                <a:ea typeface="微软雅黑" panose="020B0503020204020204" pitchFamily="34" charset="-122"/>
                <a:sym typeface="+mn-ea"/>
              </a:rPr>
              <a:t>,</a:t>
            </a:r>
            <a:r>
              <a:rPr sz="1800" i="1" dirty="0" err="1">
                <a:uFillTx/>
                <a:latin typeface="Times New Roman" panose="02020603050405020304" pitchFamily="18" charset="0"/>
                <a:ea typeface="微软雅黑" panose="020B0503020204020204" pitchFamily="34" charset="-122"/>
                <a:sym typeface="+mn-ea"/>
              </a:rPr>
              <a:t>y</a:t>
            </a:r>
            <a:r>
              <a:rPr sz="1800" dirty="0">
                <a:uFillTx/>
                <a:latin typeface="Times New Roman" panose="02020603050405020304" pitchFamily="18" charset="0"/>
                <a:ea typeface="微软雅黑" panose="020B0503020204020204" pitchFamily="34" charset="-122"/>
                <a:sym typeface="+mn-ea"/>
              </a:rPr>
              <a:t>)</a:t>
            </a:r>
            <a:r>
              <a:rPr lang="zh-CN" sz="1800" dirty="0">
                <a:uFillTx/>
                <a:latin typeface="Times New Roman" panose="02020603050405020304" pitchFamily="18" charset="0"/>
                <a:ea typeface="微软雅黑" panose="020B0503020204020204" pitchFamily="34" charset="-122"/>
                <a:sym typeface="+mn-ea"/>
              </a:rPr>
              <a:t>处的灰度值</a:t>
            </a:r>
            <a:r>
              <a:rPr lang="zh-CN" altLang="en-US" sz="1800" dirty="0">
                <a:uFillTx/>
                <a:latin typeface="Times New Roman" panose="02020603050405020304" pitchFamily="18" charset="0"/>
                <a:ea typeface="微软雅黑" panose="020B0503020204020204" pitchFamily="34" charset="-122"/>
                <a:sym typeface="+mn-ea"/>
              </a:rPr>
              <a:t>；</a:t>
            </a:r>
          </a:p>
          <a:p>
            <a:pPr>
              <a:lnSpc>
                <a:spcPct val="120000"/>
              </a:lnSpc>
            </a:pPr>
            <a:r>
              <a:rPr sz="1800" i="1" dirty="0">
                <a:uFillTx/>
                <a:latin typeface="Times New Roman" panose="02020603050405020304" pitchFamily="18" charset="0"/>
                <a:ea typeface="微软雅黑" panose="020B0503020204020204" pitchFamily="34" charset="-122"/>
                <a:sym typeface="+mn-ea"/>
              </a:rPr>
              <a:t>S</a:t>
            </a:r>
            <a:r>
              <a:rPr lang="en-US" sz="1800" i="1" baseline="-25000" dirty="0">
                <a:uFillTx/>
                <a:latin typeface="Times New Roman" panose="02020603050405020304" pitchFamily="18" charset="0"/>
                <a:ea typeface="微软雅黑" panose="020B0503020204020204" pitchFamily="34" charset="-122"/>
                <a:sym typeface="+mn-ea"/>
              </a:rPr>
              <a:t>max</a:t>
            </a:r>
            <a:r>
              <a:rPr lang="zh-CN" altLang="en-US" sz="1800" dirty="0">
                <a:uFillTx/>
                <a:latin typeface="Times New Roman" panose="02020603050405020304" pitchFamily="18" charset="0"/>
                <a:ea typeface="微软雅黑" panose="020B0503020204020204" pitchFamily="34" charset="-122"/>
                <a:sym typeface="+mn-ea"/>
              </a:rPr>
              <a:t>是</a:t>
            </a:r>
            <a:r>
              <a:rPr sz="1800" i="1" dirty="0" err="1">
                <a:uFillTx/>
                <a:latin typeface="Times New Roman" panose="02020603050405020304" pitchFamily="18" charset="0"/>
                <a:ea typeface="微软雅黑" panose="020B0503020204020204" pitchFamily="34" charset="-122"/>
                <a:sym typeface="+mn-ea"/>
              </a:rPr>
              <a:t>S</a:t>
            </a:r>
            <a:r>
              <a:rPr lang="en-US" sz="1800" i="1" baseline="-25000" dirty="0" err="1">
                <a:uFillTx/>
                <a:latin typeface="Times New Roman" panose="02020603050405020304" pitchFamily="18" charset="0"/>
                <a:ea typeface="微软雅黑" panose="020B0503020204020204" pitchFamily="34" charset="-122"/>
                <a:sym typeface="+mn-ea"/>
              </a:rPr>
              <a:t>xy</a:t>
            </a:r>
            <a:r>
              <a:rPr lang="zh-CN" altLang="en-US" sz="1800" dirty="0">
                <a:uFillTx/>
                <a:latin typeface="Times New Roman" panose="02020603050405020304" pitchFamily="18" charset="0"/>
                <a:ea typeface="微软雅黑" panose="020B0503020204020204" pitchFamily="34" charset="-122"/>
                <a:sym typeface="+mn-ea"/>
              </a:rPr>
              <a:t>允许的最大尺寸。</a:t>
            </a:r>
          </a:p>
        </p:txBody>
      </p:sp>
      <p:sp>
        <p:nvSpPr>
          <p:cNvPr id="10" name="灯片编号占位符 3">
            <a:extLst>
              <a:ext uri="{FF2B5EF4-FFF2-40B4-BE49-F238E27FC236}">
                <a16:creationId xmlns:a16="http://schemas.microsoft.com/office/drawing/2014/main" id="{2216424D-6DD3-40DB-BE3F-52985E9DF07E}"/>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38</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自适应中值滤波例子</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39</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35843"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5"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4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0"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35852"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15" name="文本框 14"/>
          <p:cNvSpPr txBox="1"/>
          <p:nvPr/>
        </p:nvSpPr>
        <p:spPr>
          <a:xfrm>
            <a:off x="755650" y="3933190"/>
            <a:ext cx="7329805" cy="2104390"/>
          </a:xfrm>
          <a:prstGeom prst="rect">
            <a:avLst/>
          </a:prstGeom>
          <a:noFill/>
        </p:spPr>
        <p:txBody>
          <a:bodyPr wrap="square" rtlCol="0" anchor="t">
            <a:noAutofit/>
          </a:bodyPr>
          <a:lstStyle/>
          <a:p>
            <a:pPr algn="l">
              <a:lnSpc>
                <a:spcPct val="160000"/>
              </a:lnSpc>
              <a:buClrTx/>
              <a:buSzTx/>
              <a:buNone/>
            </a:pPr>
            <a:r>
              <a:rPr sz="1800" dirty="0">
                <a:uFillTx/>
                <a:latin typeface="Times New Roman" panose="02020603050405020304" pitchFamily="18" charset="0"/>
                <a:ea typeface="微软雅黑" panose="020B0503020204020204" pitchFamily="34" charset="-122"/>
                <a:sym typeface="+mn-ea"/>
              </a:rPr>
              <a:t>(a)</a:t>
            </a:r>
            <a:r>
              <a:rPr sz="1800" dirty="0" err="1">
                <a:uFillTx/>
                <a:latin typeface="Times New Roman" panose="02020603050405020304" pitchFamily="18" charset="0"/>
                <a:ea typeface="微软雅黑" panose="020B0503020204020204" pitchFamily="34" charset="-122"/>
                <a:sym typeface="+mn-ea"/>
              </a:rPr>
              <a:t>被概率为P</a:t>
            </a:r>
            <a:r>
              <a:rPr lang="en-US" sz="1800" baseline="-25000" dirty="0" err="1">
                <a:uFillTx/>
                <a:latin typeface="Times New Roman" panose="02020603050405020304" pitchFamily="18" charset="0"/>
                <a:ea typeface="微软雅黑" panose="020B0503020204020204" pitchFamily="34" charset="-122"/>
                <a:sym typeface="+mn-ea"/>
              </a:rPr>
              <a:t>s</a:t>
            </a:r>
            <a:r>
              <a:rPr sz="1800" dirty="0">
                <a:uFillTx/>
                <a:latin typeface="Times New Roman" panose="02020603050405020304" pitchFamily="18" charset="0"/>
                <a:ea typeface="微软雅黑" panose="020B0503020204020204" pitchFamily="34" charset="-122"/>
                <a:sym typeface="+mn-ea"/>
              </a:rPr>
              <a:t>=P</a:t>
            </a:r>
            <a:r>
              <a:rPr lang="en-US" sz="1800" baseline="-25000" dirty="0">
                <a:uFillTx/>
                <a:latin typeface="Times New Roman" panose="02020603050405020304" pitchFamily="18" charset="0"/>
                <a:ea typeface="微软雅黑" panose="020B0503020204020204" pitchFamily="34" charset="-122"/>
                <a:sym typeface="+mn-ea"/>
              </a:rPr>
              <a:t>p</a:t>
            </a:r>
            <a:r>
              <a:rPr sz="1800" dirty="0">
                <a:uFillTx/>
                <a:latin typeface="Times New Roman" panose="02020603050405020304" pitchFamily="18" charset="0"/>
                <a:ea typeface="微软雅黑" panose="020B0503020204020204" pitchFamily="34" charset="-122"/>
                <a:sym typeface="+mn-ea"/>
              </a:rPr>
              <a:t>=0.25的椒盐噪声污染的图像;</a:t>
            </a:r>
          </a:p>
          <a:p>
            <a:pPr algn="l">
              <a:lnSpc>
                <a:spcPct val="160000"/>
              </a:lnSpc>
              <a:buClrTx/>
              <a:buSzTx/>
              <a:buNone/>
            </a:pPr>
            <a:r>
              <a:rPr sz="1800" dirty="0">
                <a:uFillTx/>
                <a:latin typeface="Times New Roman" panose="02020603050405020304" pitchFamily="18" charset="0"/>
                <a:ea typeface="微软雅黑" panose="020B0503020204020204" pitchFamily="34" charset="-122"/>
                <a:sym typeface="+mn-ea"/>
              </a:rPr>
              <a:t>(</a:t>
            </a:r>
            <a:r>
              <a:rPr lang="en-US" sz="1800" dirty="0">
                <a:uFillTx/>
                <a:latin typeface="Times New Roman" panose="02020603050405020304" pitchFamily="18" charset="0"/>
                <a:ea typeface="微软雅黑" panose="020B0503020204020204" pitchFamily="34" charset="-122"/>
                <a:sym typeface="+mn-ea"/>
              </a:rPr>
              <a:t>b</a:t>
            </a:r>
            <a:r>
              <a:rPr sz="1800" dirty="0">
                <a:uFillTx/>
                <a:latin typeface="Times New Roman" panose="02020603050405020304" pitchFamily="18" charset="0"/>
                <a:ea typeface="微软雅黑" panose="020B0503020204020204" pitchFamily="34" charset="-122"/>
                <a:sym typeface="+mn-ea"/>
              </a:rPr>
              <a:t>)</a:t>
            </a:r>
            <a:r>
              <a:rPr sz="1800" dirty="0" err="1">
                <a:uFillTx/>
                <a:latin typeface="Times New Roman" panose="02020603050405020304" pitchFamily="18" charset="0"/>
                <a:ea typeface="微软雅黑" panose="020B0503020204020204" pitchFamily="34" charset="-122"/>
                <a:sym typeface="+mn-ea"/>
              </a:rPr>
              <a:t>使用大小为</a:t>
            </a:r>
            <a:r>
              <a:rPr sz="1800" dirty="0">
                <a:uFillTx/>
                <a:latin typeface="Times New Roman" panose="02020603050405020304" pitchFamily="18" charset="0"/>
                <a:ea typeface="微软雅黑" panose="020B0503020204020204" pitchFamily="34" charset="-122"/>
                <a:sym typeface="+mn-ea"/>
              </a:rPr>
              <a:t> 7x7 </a:t>
            </a:r>
            <a:r>
              <a:rPr sz="1800" dirty="0" err="1">
                <a:uFillTx/>
                <a:latin typeface="Times New Roman" panose="02020603050405020304" pitchFamily="18" charset="0"/>
                <a:ea typeface="微软雅黑" panose="020B0503020204020204" pitchFamily="34" charset="-122"/>
                <a:sym typeface="+mn-ea"/>
              </a:rPr>
              <a:t>的中值滤波器对图像滤波后的结果</a:t>
            </a:r>
            <a:r>
              <a:rPr sz="1800" dirty="0">
                <a:uFillTx/>
                <a:latin typeface="Times New Roman" panose="02020603050405020304" pitchFamily="18" charset="0"/>
                <a:ea typeface="微软雅黑" panose="020B0503020204020204" pitchFamily="34" charset="-122"/>
                <a:sym typeface="+mn-ea"/>
              </a:rPr>
              <a:t>;</a:t>
            </a:r>
          </a:p>
          <a:p>
            <a:pPr marL="1828800" lvl="4" indent="457200" algn="l">
              <a:lnSpc>
                <a:spcPct val="160000"/>
              </a:lnSpc>
              <a:buClrTx/>
              <a:buSzTx/>
              <a:buNone/>
            </a:pPr>
            <a:r>
              <a:rPr lang="zh-CN" sz="1800" dirty="0">
                <a:solidFill>
                  <a:schemeClr val="tx2">
                    <a:lumMod val="60000"/>
                    <a:lumOff val="40000"/>
                  </a:schemeClr>
                </a:solidFill>
                <a:uFillTx/>
                <a:latin typeface="Times New Roman" panose="02020603050405020304" pitchFamily="18" charset="0"/>
                <a:ea typeface="微软雅黑" panose="020B0503020204020204" pitchFamily="34" charset="-122"/>
                <a:sym typeface="+mn-ea"/>
              </a:rPr>
              <a:t>（消除噪声的同时导致图像细节明显缺失）</a:t>
            </a:r>
            <a:endParaRPr sz="1800" dirty="0">
              <a:solidFill>
                <a:schemeClr val="tx2">
                  <a:lumMod val="60000"/>
                  <a:lumOff val="40000"/>
                </a:schemeClr>
              </a:solidFill>
              <a:uFillTx/>
              <a:latin typeface="Times New Roman" panose="02020603050405020304" pitchFamily="18" charset="0"/>
              <a:ea typeface="微软雅黑" panose="020B0503020204020204" pitchFamily="34" charset="-122"/>
              <a:sym typeface="+mn-ea"/>
            </a:endParaRPr>
          </a:p>
          <a:p>
            <a:pPr algn="l">
              <a:lnSpc>
                <a:spcPct val="160000"/>
              </a:lnSpc>
              <a:buClrTx/>
              <a:buSzTx/>
              <a:buNone/>
            </a:pPr>
            <a:r>
              <a:rPr sz="1800" dirty="0">
                <a:uFillTx/>
                <a:latin typeface="Times New Roman" panose="02020603050405020304" pitchFamily="18" charset="0"/>
                <a:ea typeface="微软雅黑" panose="020B0503020204020204" pitchFamily="34" charset="-122"/>
                <a:sym typeface="+mn-ea"/>
              </a:rPr>
              <a:t>(c)</a:t>
            </a:r>
            <a:r>
              <a:rPr sz="1800" dirty="0" err="1">
                <a:uFillTx/>
                <a:latin typeface="Times New Roman" panose="02020603050405020304" pitchFamily="18" charset="0"/>
                <a:ea typeface="微软雅黑" panose="020B0503020204020204" pitchFamily="34" charset="-122"/>
                <a:sym typeface="+mn-ea"/>
              </a:rPr>
              <a:t>使用</a:t>
            </a:r>
            <a:r>
              <a:rPr sz="1800" dirty="0">
                <a:uFillTx/>
                <a:latin typeface="Times New Roman" panose="02020603050405020304" pitchFamily="18" charset="0"/>
                <a:ea typeface="微软雅黑" panose="020B0503020204020204" pitchFamily="34" charset="-122"/>
                <a:sym typeface="+mn-ea"/>
              </a:rPr>
              <a:t> S</a:t>
            </a:r>
            <a:r>
              <a:rPr lang="en-US" sz="1800" baseline="-25000" dirty="0">
                <a:uFillTx/>
                <a:latin typeface="Times New Roman" panose="02020603050405020304" pitchFamily="18" charset="0"/>
                <a:ea typeface="微软雅黑" panose="020B0503020204020204" pitchFamily="34" charset="-122"/>
                <a:sym typeface="+mn-ea"/>
              </a:rPr>
              <a:t>max</a:t>
            </a:r>
            <a:r>
              <a:rPr sz="1800" dirty="0">
                <a:uFillTx/>
                <a:latin typeface="Times New Roman" panose="02020603050405020304" pitchFamily="18" charset="0"/>
                <a:ea typeface="微软雅黑" panose="020B0503020204020204" pitchFamily="34" charset="-122"/>
                <a:sym typeface="+mn-ea"/>
              </a:rPr>
              <a:t>=7的自适应中值滤波器对图像滤波后的结果</a:t>
            </a:r>
            <a:r>
              <a:rPr lang="zh-CN" sz="1800" dirty="0">
                <a:uFillTx/>
                <a:latin typeface="Times New Roman" panose="02020603050405020304" pitchFamily="18" charset="0"/>
                <a:ea typeface="微软雅黑" panose="020B0503020204020204" pitchFamily="34" charset="-122"/>
                <a:sym typeface="+mn-ea"/>
              </a:rPr>
              <a:t>。</a:t>
            </a:r>
          </a:p>
          <a:p>
            <a:pPr marL="2286000" lvl="5" indent="457200" algn="l">
              <a:lnSpc>
                <a:spcPct val="160000"/>
              </a:lnSpc>
              <a:buClrTx/>
              <a:buSzTx/>
              <a:buNone/>
            </a:pPr>
            <a:r>
              <a:rPr lang="zh-CN" sz="1800" dirty="0">
                <a:solidFill>
                  <a:schemeClr val="tx2">
                    <a:lumMod val="60000"/>
                    <a:lumOff val="40000"/>
                  </a:schemeClr>
                </a:solidFill>
                <a:uFillTx/>
                <a:latin typeface="Times New Roman" panose="02020603050405020304" pitchFamily="18" charset="0"/>
                <a:ea typeface="微软雅黑" panose="020B0503020204020204" pitchFamily="34" charset="-122"/>
                <a:sym typeface="+mn-ea"/>
              </a:rPr>
              <a:t>（消除噪声的同时保持图像的细节）</a:t>
            </a:r>
            <a:endParaRPr sz="1800" dirty="0">
              <a:solidFill>
                <a:schemeClr val="tx2">
                  <a:lumMod val="60000"/>
                  <a:lumOff val="40000"/>
                </a:schemeClr>
              </a:solidFill>
              <a:uFillTx/>
              <a:latin typeface="Times New Roman" panose="02020603050405020304" pitchFamily="18" charset="0"/>
              <a:ea typeface="微软雅黑" panose="020B0503020204020204" pitchFamily="34" charset="-122"/>
              <a:sym typeface="+mn-ea"/>
            </a:endParaRPr>
          </a:p>
          <a:p>
            <a:pPr algn="l">
              <a:lnSpc>
                <a:spcPct val="160000"/>
              </a:lnSpc>
              <a:buClrTx/>
              <a:buSzTx/>
              <a:buNone/>
            </a:pPr>
            <a:endParaRPr lang="zh-CN" altLang="en-US" sz="1400" dirty="0">
              <a:solidFill>
                <a:srgbClr val="FF0000"/>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406278" y="731838"/>
            <a:ext cx="8331444" cy="2697162"/>
          </a:xfrm>
          <a:prstGeom prst="rect">
            <a:avLst/>
          </a:prstGeom>
        </p:spPr>
      </p:pic>
      <p:pic>
        <p:nvPicPr>
          <p:cNvPr id="6" name="图片 5"/>
          <p:cNvPicPr>
            <a:picLocks noChangeAspect="1"/>
          </p:cNvPicPr>
          <p:nvPr/>
        </p:nvPicPr>
        <p:blipFill>
          <a:blip r:embed="rId3"/>
          <a:stretch>
            <a:fillRect/>
          </a:stretch>
        </p:blipFill>
        <p:spPr>
          <a:xfrm>
            <a:off x="611560" y="3461380"/>
            <a:ext cx="843280" cy="28130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95536" y="704850"/>
            <a:ext cx="8352928"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indent="457200">
              <a:lnSpc>
                <a:spcPct val="150000"/>
              </a:lnSpc>
              <a:spcBef>
                <a:spcPts val="0"/>
              </a:spcBef>
              <a:buClrTx/>
              <a:buSzTx/>
              <a:buFontTx/>
              <a:buNone/>
              <a:extLst>
                <a:ext uri="{35155182-B16C-46BC-9424-99874614C6A1}">
                  <wpsdc:indentchars xmlns="" xmlns:wpsdc="http://www.wps.cn/officeDocument/2017/drawingmlCustomData" val="200" checksum="59296752"/>
                </a:ext>
              </a:extLst>
            </a:pPr>
            <a:r>
              <a:rPr lang="zh-CN" altLang="en-US" sz="1800" dirty="0">
                <a:latin typeface="微软雅黑" panose="020B0503020204020204" pitchFamily="34" charset="-122"/>
                <a:ea typeface="微软雅黑" panose="020B0503020204020204" pitchFamily="34" charset="-122"/>
              </a:rPr>
              <a:t>图像增强拟提升图像的视觉质量，而</a:t>
            </a:r>
            <a:r>
              <a:rPr sz="1800" dirty="0" err="1">
                <a:latin typeface="微软雅黑" panose="020B0503020204020204" pitchFamily="34" charset="-122"/>
                <a:ea typeface="微软雅黑" panose="020B0503020204020204" pitchFamily="34" charset="-122"/>
              </a:rPr>
              <a:t>图像复原技术的主要目的是</a:t>
            </a:r>
            <a:r>
              <a:rPr sz="1800" b="1" dirty="0" err="1">
                <a:latin typeface="微软雅黑" panose="020B0503020204020204" pitchFamily="34" charset="-122"/>
                <a:ea typeface="微软雅黑" panose="020B0503020204020204" pitchFamily="34" charset="-122"/>
              </a:rPr>
              <a:t>以某种预定义</a:t>
            </a:r>
            <a:r>
              <a:rPr lang="zh-CN" altLang="en-US" sz="1800" b="1" dirty="0">
                <a:latin typeface="微软雅黑" panose="020B0503020204020204" pitchFamily="34" charset="-122"/>
                <a:ea typeface="微软雅黑" panose="020B0503020204020204" pitchFamily="34" charset="-122"/>
              </a:rPr>
              <a:t>（依赖于退化）</a:t>
            </a:r>
            <a:r>
              <a:rPr sz="1800" dirty="0" err="1">
                <a:latin typeface="微软雅黑" panose="020B0503020204020204" pitchFamily="34" charset="-122"/>
                <a:ea typeface="微软雅黑" panose="020B0503020204020204" pitchFamily="34" charset="-122"/>
              </a:rPr>
              <a:t>的方式来改进图像</a:t>
            </a:r>
            <a:r>
              <a:rPr lang="zh-CN" altLang="en-US" sz="1800" dirty="0">
                <a:latin typeface="微软雅黑" panose="020B0503020204020204" pitchFamily="34" charset="-122"/>
                <a:ea typeface="微软雅黑" panose="020B0503020204020204" pitchFamily="34" charset="-122"/>
              </a:rPr>
              <a:t>质量</a:t>
            </a:r>
            <a:r>
              <a:rPr sz="1800" dirty="0">
                <a:latin typeface="微软雅黑" panose="020B0503020204020204" pitchFamily="34" charset="-122"/>
                <a:ea typeface="微软雅黑" panose="020B0503020204020204" pitchFamily="34" charset="-122"/>
              </a:rPr>
              <a:t>。</a:t>
            </a:r>
            <a:r>
              <a:rPr sz="1800" dirty="0" err="1">
                <a:latin typeface="微软雅黑" panose="020B0503020204020204" pitchFamily="34" charset="-122"/>
                <a:ea typeface="微软雅黑" panose="020B0503020204020204" pitchFamily="34" charset="-122"/>
              </a:rPr>
              <a:t>尽管两者的涵盖范围有重叠之处，但图像增强主要是一种</a:t>
            </a:r>
            <a:r>
              <a:rPr sz="1800" b="1" dirty="0" err="1">
                <a:latin typeface="微软雅黑" panose="020B0503020204020204" pitchFamily="34" charset="-122"/>
                <a:ea typeface="微软雅黑" panose="020B0503020204020204" pitchFamily="34" charset="-122"/>
              </a:rPr>
              <a:t>主观处理</a:t>
            </a:r>
            <a:r>
              <a:rPr sz="1800" dirty="0" err="1">
                <a:latin typeface="微软雅黑" panose="020B0503020204020204" pitchFamily="34" charset="-122"/>
                <a:ea typeface="微软雅黑" panose="020B0503020204020204" pitchFamily="34" charset="-122"/>
              </a:rPr>
              <a:t>，而图像复原很大程度上是一种</a:t>
            </a:r>
            <a:r>
              <a:rPr sz="1800" b="1" dirty="0" err="1">
                <a:latin typeface="微软雅黑" panose="020B0503020204020204" pitchFamily="34" charset="-122"/>
                <a:ea typeface="微软雅黑" panose="020B0503020204020204" pitchFamily="34" charset="-122"/>
              </a:rPr>
              <a:t>客观处理</a:t>
            </a:r>
            <a:r>
              <a:rPr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 </a:t>
            </a:r>
            <a:endParaRPr sz="1800"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a:stretch>
            <a:fillRect/>
          </a:stretch>
        </p:blipFill>
        <p:spPr>
          <a:xfrm>
            <a:off x="1835696" y="1979392"/>
            <a:ext cx="5815330" cy="2014855"/>
          </a:xfrm>
          <a:prstGeom prst="rect">
            <a:avLst/>
          </a:prstGeom>
        </p:spPr>
      </p:pic>
      <p:sp>
        <p:nvSpPr>
          <p:cNvPr id="12292" name="标题 8"/>
          <p:cNvSpPr>
            <a:spLocks noGrp="1"/>
          </p:cNvSpPr>
          <p:nvPr>
            <p:ph type="title"/>
          </p:nvPr>
        </p:nvSpPr>
        <p:spPr>
          <a:xfrm>
            <a:off x="301625" y="23813"/>
            <a:ext cx="8540750" cy="619125"/>
          </a:xfrm>
        </p:spPr>
        <p:txBody>
          <a:bodyPr vert="horz" wrap="square" lIns="91440" tIns="45720" rIns="91440" bIns="45720" anchor="ctr" anchorCtr="0"/>
          <a:lstStyle/>
          <a:p>
            <a:r>
              <a:rPr lang="en-US" altLang="zh-CN" dirty="0">
                <a:sym typeface="+mn-ea"/>
              </a:rPr>
              <a:t>1.</a:t>
            </a:r>
            <a:r>
              <a:rPr lang="en-US" altLang="zh-CN" dirty="0">
                <a:latin typeface="Times New Roman" panose="02020603050405020304" pitchFamily="18" charset="0"/>
                <a:ea typeface="+mn-ea"/>
                <a:cs typeface="+mn-cs"/>
                <a:sym typeface="+mn-ea"/>
              </a:rPr>
              <a:t> </a:t>
            </a:r>
            <a:r>
              <a:rPr lang="zh-CN" dirty="0">
                <a:solidFill>
                  <a:srgbClr val="006600"/>
                </a:solidFill>
                <a:latin typeface="Times New Roman" panose="02020603050405020304" pitchFamily="18" charset="0"/>
                <a:ea typeface="+mn-ea"/>
                <a:cs typeface="+mn-cs"/>
                <a:sym typeface="+mn-ea"/>
              </a:rPr>
              <a:t>图像退化</a:t>
            </a:r>
            <a:r>
              <a:rPr lang="en-US" altLang="zh-CN" dirty="0">
                <a:solidFill>
                  <a:srgbClr val="006600"/>
                </a:solidFill>
                <a:latin typeface="Times New Roman" panose="02020603050405020304" pitchFamily="18" charset="0"/>
                <a:ea typeface="+mn-ea"/>
                <a:cs typeface="+mn-cs"/>
                <a:sym typeface="+mn-ea"/>
              </a:rPr>
              <a:t>/</a:t>
            </a:r>
            <a:r>
              <a:rPr lang="zh-CN" altLang="en-US" dirty="0">
                <a:solidFill>
                  <a:srgbClr val="006600"/>
                </a:solidFill>
                <a:latin typeface="Times New Roman" panose="02020603050405020304" pitchFamily="18" charset="0"/>
                <a:ea typeface="+mn-ea"/>
                <a:cs typeface="+mn-cs"/>
                <a:sym typeface="+mn-ea"/>
              </a:rPr>
              <a:t>复原处理的一个模型</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4</a:t>
            </a:fld>
            <a:endParaRPr kumimoji="0" lang="en-US" altLang="zh-CN" sz="1400" b="0" i="0" u="none" strike="noStrike" kern="120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p:cNvGrpSpPr/>
          <p:nvPr/>
        </p:nvGrpSpPr>
        <p:grpSpPr>
          <a:xfrm>
            <a:off x="170370" y="3945138"/>
            <a:ext cx="8794117" cy="2230473"/>
            <a:chOff x="170370" y="3945138"/>
            <a:chExt cx="8794117" cy="2230473"/>
          </a:xfrm>
        </p:grpSpPr>
        <mc:AlternateContent xmlns:mc="http://schemas.openxmlformats.org/markup-compatibility/2006" xmlns:a14="http://schemas.microsoft.com/office/drawing/2010/main">
          <mc:Choice Requires="a14">
            <p:sp>
              <p:nvSpPr>
                <p:cNvPr id="9" name="文本框 8"/>
                <p:cNvSpPr txBox="1"/>
                <p:nvPr/>
              </p:nvSpPr>
              <p:spPr>
                <a:xfrm>
                  <a:off x="170370" y="3945138"/>
                  <a:ext cx="8794117" cy="1837426"/>
                </a:xfrm>
                <a:prstGeom prst="rect">
                  <a:avLst/>
                </a:prstGeom>
                <a:noFill/>
              </p:spPr>
              <p:txBody>
                <a:bodyPr wrap="square">
                  <a:spAutoFit/>
                </a:bodyPr>
                <a:lstStyle/>
                <a:p>
                  <a:pPr indent="457200">
                    <a:lnSpc>
                      <a:spcPct val="110000"/>
                    </a:lnSpc>
                    <a:spcBef>
                      <a:spcPts val="0"/>
                    </a:spcBef>
                    <a:buClrTx/>
                    <a:buSzTx/>
                    <a:buFontTx/>
                    <a:buNone/>
                    <a:extLst>
                      <a:ext uri="{35155182-B16C-46BC-9424-99874614C6A1}">
                        <wpsdc:indentchars xmlns="" xmlns:wpsdc="http://www.wps.cn/officeDocument/2017/drawingmlCustomData" val="200" checksum="59296752"/>
                      </a:ext>
                    </a:extLst>
                  </a:pPr>
                  <a:r>
                    <a:rPr lang="zh-CN" altLang="en-US" sz="1800" dirty="0">
                      <a:latin typeface="微软雅黑" panose="020B0503020204020204" pitchFamily="34" charset="-122"/>
                      <a:ea typeface="微软雅黑" panose="020B0503020204020204" pitchFamily="34" charset="-122"/>
                    </a:rPr>
                    <a:t>如图，退化过程被建模为一个退化算子</a:t>
                  </a:r>
                  <a14:m>
                    <m:oMath xmlns:m="http://schemas.openxmlformats.org/officeDocument/2006/math">
                      <m:r>
                        <a:rPr lang="en-US" altLang="zh-CN" sz="1800" i="1" noProof="0" dirty="0" smtClean="0">
                          <a:latin typeface="Cambria Math" panose="02040503050406030204" pitchFamily="18" charset="0"/>
                          <a:ea typeface="微软雅黑" panose="020B0503020204020204" pitchFamily="34" charset="-122"/>
                          <a:sym typeface="+mn-ea"/>
                        </a:rPr>
                        <m:t>𝐻</m:t>
                      </m:r>
                    </m:oMath>
                  </a14:m>
                  <a:r>
                    <a:rPr lang="zh-CN" altLang="en-US" sz="1800" dirty="0">
                      <a:latin typeface="微软雅黑" panose="020B0503020204020204" pitchFamily="34" charset="-122"/>
                      <a:ea typeface="微软雅黑" panose="020B0503020204020204" pitchFamily="34" charset="-122"/>
                    </a:rPr>
                    <a:t>和一个噪声项</a:t>
                  </a:r>
                  <a14:m>
                    <m:oMath xmlns:m="http://schemas.openxmlformats.org/officeDocument/2006/math">
                      <m:r>
                        <a:rPr lang="zh-CN" altLang="en-US" sz="1800" i="1" smtClean="0">
                          <a:latin typeface="Cambria Math" panose="02040503050406030204" pitchFamily="18" charset="0"/>
                          <a:ea typeface="微软雅黑" panose="020B0503020204020204" pitchFamily="34" charset="-122"/>
                        </a:rPr>
                        <m:t>𝜂</m:t>
                      </m:r>
                    </m:oMath>
                  </a14:m>
                  <a:r>
                    <a:rPr lang="zh-CN" altLang="en-US" sz="1800" dirty="0">
                      <a:latin typeface="微软雅黑" panose="020B0503020204020204" pitchFamily="34" charset="-122"/>
                      <a:ea typeface="微软雅黑" panose="020B0503020204020204" pitchFamily="34" charset="-122"/>
                    </a:rPr>
                    <a:t>，对一幅输入图像</a:t>
                  </a:r>
                  <a:r>
                    <a:rPr lang="en-US" altLang="zh-CN" sz="1800" i="1" noProof="0" dirty="0">
                      <a:latin typeface="Times New Roman" panose="02020603050405020304" pitchFamily="18" charset="0"/>
                      <a:ea typeface="微软雅黑" panose="020B0503020204020204" pitchFamily="34" charset="-122"/>
                      <a:sym typeface="+mn-ea"/>
                    </a:rPr>
                    <a:t> </a:t>
                  </a:r>
                  <a14:m>
                    <m:oMath xmlns:m="http://schemas.openxmlformats.org/officeDocument/2006/math">
                      <m:r>
                        <a:rPr lang="en-US" altLang="zh-CN" sz="1800" i="1" noProof="0" dirty="0" smtClean="0">
                          <a:latin typeface="Cambria Math" panose="02040503050406030204" pitchFamily="18" charset="0"/>
                          <a:ea typeface="微软雅黑" panose="020B0503020204020204" pitchFamily="34" charset="-122"/>
                          <a:sym typeface="+mn-ea"/>
                        </a:rPr>
                        <m:t>𝑓</m:t>
                      </m:r>
                      <m:r>
                        <a:rPr lang="en-US" altLang="zh-CN" sz="1800" i="1" noProof="0" dirty="0" smtClean="0">
                          <a:latin typeface="Cambria Math" panose="02040503050406030204" pitchFamily="18" charset="0"/>
                          <a:ea typeface="微软雅黑" panose="020B0503020204020204" pitchFamily="34" charset="-122"/>
                          <a:sym typeface="+mn-ea"/>
                        </a:rPr>
                        <m:t>(</m:t>
                      </m:r>
                      <m:r>
                        <a:rPr lang="en-US" altLang="zh-CN" sz="1800" i="1" noProof="0" dirty="0" smtClean="0">
                          <a:latin typeface="Cambria Math" panose="02040503050406030204" pitchFamily="18" charset="0"/>
                          <a:ea typeface="微软雅黑" panose="020B0503020204020204" pitchFamily="34" charset="-122"/>
                          <a:sym typeface="+mn-ea"/>
                        </a:rPr>
                        <m:t>𝑥</m:t>
                      </m:r>
                      <m:r>
                        <a:rPr lang="en-US" altLang="zh-CN" sz="1800" i="1" noProof="0" dirty="0" smtClean="0">
                          <a:latin typeface="Cambria Math" panose="02040503050406030204" pitchFamily="18" charset="0"/>
                          <a:ea typeface="微软雅黑" panose="020B0503020204020204" pitchFamily="34" charset="-122"/>
                          <a:sym typeface="+mn-ea"/>
                        </a:rPr>
                        <m:t>, </m:t>
                      </m:r>
                      <m:r>
                        <a:rPr lang="en-US" altLang="zh-CN" sz="1800" i="1" noProof="0" dirty="0" smtClean="0">
                          <a:latin typeface="Cambria Math" panose="02040503050406030204" pitchFamily="18" charset="0"/>
                          <a:ea typeface="微软雅黑" panose="020B0503020204020204" pitchFamily="34" charset="-122"/>
                          <a:sym typeface="+mn-ea"/>
                        </a:rPr>
                        <m:t>𝑦</m:t>
                      </m:r>
                      <m:r>
                        <a:rPr lang="en-US" altLang="zh-CN" sz="1800" i="1" noProof="0" dirty="0" smtClean="0">
                          <a:latin typeface="Cambria Math" panose="02040503050406030204" pitchFamily="18" charset="0"/>
                          <a:ea typeface="微软雅黑" panose="020B0503020204020204" pitchFamily="34" charset="-122"/>
                          <a:sym typeface="+mn-ea"/>
                        </a:rPr>
                        <m:t>)</m:t>
                      </m:r>
                    </m:oMath>
                  </a14:m>
                  <a:r>
                    <a:rPr lang="zh-CN" altLang="en-US" sz="1800" noProof="0" dirty="0">
                      <a:latin typeface="Times New Roman" panose="02020603050405020304" pitchFamily="18" charset="0"/>
                      <a:ea typeface="微软雅黑" panose="020B0503020204020204" pitchFamily="34" charset="-122"/>
                      <a:sym typeface="+mn-ea"/>
                    </a:rPr>
                    <a:t>进行处理，产生一幅退化后的图像</a:t>
                  </a:r>
                  <a14:m>
                    <m:oMath xmlns:m="http://schemas.openxmlformats.org/officeDocument/2006/math">
                      <m:r>
                        <a:rPr lang="en-US" altLang="zh-CN" sz="1800" i="1" noProof="0" dirty="0" smtClean="0">
                          <a:latin typeface="Cambria Math" panose="02040503050406030204" pitchFamily="18" charset="0"/>
                          <a:ea typeface="微软雅黑" panose="020B0503020204020204" pitchFamily="34" charset="-122"/>
                          <a:sym typeface="+mn-ea"/>
                        </a:rPr>
                        <m:t>𝑔</m:t>
                      </m:r>
                      <m:r>
                        <a:rPr lang="en-US" altLang="zh-CN" sz="1800" i="1" noProof="0" dirty="0" smtClean="0">
                          <a:latin typeface="Cambria Math" panose="02040503050406030204" pitchFamily="18" charset="0"/>
                          <a:ea typeface="微软雅黑" panose="020B0503020204020204" pitchFamily="34" charset="-122"/>
                          <a:sym typeface="+mn-ea"/>
                        </a:rPr>
                        <m:t>(</m:t>
                      </m:r>
                      <m:r>
                        <a:rPr lang="en-US" altLang="zh-CN" sz="1800" i="1" noProof="0" dirty="0" smtClean="0">
                          <a:latin typeface="Cambria Math" panose="02040503050406030204" pitchFamily="18" charset="0"/>
                          <a:ea typeface="微软雅黑" panose="020B0503020204020204" pitchFamily="34" charset="-122"/>
                          <a:sym typeface="+mn-ea"/>
                        </a:rPr>
                        <m:t>𝑥</m:t>
                      </m:r>
                      <m:r>
                        <a:rPr lang="en-US" altLang="zh-CN" sz="1800" i="1" noProof="0" dirty="0" smtClean="0">
                          <a:latin typeface="Cambria Math" panose="02040503050406030204" pitchFamily="18" charset="0"/>
                          <a:ea typeface="微软雅黑" panose="020B0503020204020204" pitchFamily="34" charset="-122"/>
                          <a:sym typeface="+mn-ea"/>
                        </a:rPr>
                        <m:t>, </m:t>
                      </m:r>
                      <m:r>
                        <a:rPr lang="en-US" altLang="zh-CN" sz="1800" i="1" noProof="0" dirty="0" smtClean="0">
                          <a:latin typeface="Cambria Math" panose="02040503050406030204" pitchFamily="18" charset="0"/>
                          <a:ea typeface="微软雅黑" panose="020B0503020204020204" pitchFamily="34" charset="-122"/>
                          <a:sym typeface="+mn-ea"/>
                        </a:rPr>
                        <m:t>𝑦</m:t>
                      </m:r>
                      <m:r>
                        <a:rPr lang="en-US" altLang="zh-CN" sz="1800" i="1" noProof="0" dirty="0" smtClean="0">
                          <a:latin typeface="Cambria Math" panose="02040503050406030204" pitchFamily="18" charset="0"/>
                          <a:ea typeface="微软雅黑" panose="020B0503020204020204" pitchFamily="34" charset="-122"/>
                          <a:sym typeface="+mn-ea"/>
                        </a:rPr>
                        <m:t>)</m:t>
                      </m:r>
                    </m:oMath>
                  </a14:m>
                  <a:r>
                    <a:rPr lang="zh-CN" altLang="en-US" sz="1800" noProof="0" dirty="0">
                      <a:latin typeface="Times New Roman" panose="02020603050405020304" pitchFamily="18" charset="0"/>
                      <a:ea typeface="微软雅黑" panose="020B0503020204020204" pitchFamily="34" charset="-122"/>
                      <a:sym typeface="+mn-ea"/>
                    </a:rPr>
                    <a:t>。如果</a:t>
                  </a:r>
                  <a:r>
                    <a:rPr lang="en-US" altLang="zh-CN" sz="1800" noProof="0" dirty="0">
                      <a:latin typeface="Times New Roman" panose="02020603050405020304" pitchFamily="18" charset="0"/>
                      <a:ea typeface="微软雅黑" panose="020B0503020204020204" pitchFamily="34" charset="-122"/>
                      <a:sym typeface="+mn-ea"/>
                    </a:rPr>
                    <a:t>H</a:t>
                  </a:r>
                  <a:r>
                    <a:rPr lang="zh-CN" altLang="en-US" sz="1800" noProof="0" dirty="0">
                      <a:latin typeface="Times New Roman" panose="02020603050405020304" pitchFamily="18" charset="0"/>
                      <a:ea typeface="微软雅黑" panose="020B0503020204020204" pitchFamily="34" charset="-122"/>
                      <a:sym typeface="+mn-ea"/>
                    </a:rPr>
                    <a:t>是一个线性的、位置不变的过程，那么</a:t>
                  </a:r>
                  <a:r>
                    <a:rPr lang="zh-CN" altLang="en-US" sz="1800" b="1" noProof="0" dirty="0">
                      <a:latin typeface="Times New Roman" panose="02020603050405020304" pitchFamily="18" charset="0"/>
                      <a:ea typeface="微软雅黑" panose="020B0503020204020204" pitchFamily="34" charset="-122"/>
                      <a:sym typeface="+mn-ea"/>
                    </a:rPr>
                    <a:t>空间域</a:t>
                  </a:r>
                  <a:r>
                    <a:rPr lang="zh-CN" altLang="en-US" sz="1800" noProof="0" dirty="0">
                      <a:latin typeface="Times New Roman" panose="02020603050405020304" pitchFamily="18" charset="0"/>
                      <a:ea typeface="微软雅黑" panose="020B0503020204020204" pitchFamily="34" charset="-122"/>
                      <a:sym typeface="+mn-ea"/>
                    </a:rPr>
                    <a:t>中的退化图像由下式给出：</a:t>
                  </a:r>
                </a:p>
                <a:p>
                  <a:pPr indent="457200">
                    <a:spcBef>
                      <a:spcPts val="0"/>
                    </a:spcBef>
                    <a:buClrTx/>
                    <a:buSzTx/>
                    <a:buFontTx/>
                    <a:buNone/>
                    <a:extLst>
                      <a:ext uri="{35155182-B16C-46BC-9424-99874614C6A1}">
                        <wpsdc:indentchars xmlns="" xmlns:wpsdc="http://www.wps.cn/officeDocument/2017/drawingmlCustomData" val="200" checksum="59296752"/>
                      </a:ext>
                    </a:extLst>
                  </a:pPr>
                  <a:endParaRPr lang="zh-CN" altLang="en-US" sz="1800" noProof="0" dirty="0">
                    <a:latin typeface="Times New Roman" panose="02020603050405020304" pitchFamily="18" charset="0"/>
                    <a:ea typeface="微软雅黑" panose="020B0503020204020204" pitchFamily="34" charset="-122"/>
                    <a:sym typeface="+mn-ea"/>
                  </a:endParaRPr>
                </a:p>
                <a:p>
                  <a:pPr indent="457200">
                    <a:spcBef>
                      <a:spcPts val="0"/>
                    </a:spcBef>
                    <a:buClrTx/>
                    <a:buSzTx/>
                    <a:buFontTx/>
                    <a:buNone/>
                    <a:extLst>
                      <a:ext uri="{35155182-B16C-46BC-9424-99874614C6A1}">
                        <wpsdc:indentchars xmlns="" xmlns:wpsdc="http://www.wps.cn/officeDocument/2017/drawingmlCustomData" val="200" checksum="59296752"/>
                      </a:ext>
                    </a:extLst>
                  </a:pPr>
                  <a:endParaRPr lang="zh-CN" altLang="en-US" sz="1800" noProof="0" dirty="0">
                    <a:latin typeface="Times New Roman" panose="02020603050405020304" pitchFamily="18" charset="0"/>
                    <a:ea typeface="微软雅黑" panose="020B0503020204020204" pitchFamily="34" charset="-122"/>
                    <a:sym typeface="+mn-ea"/>
                  </a:endParaRPr>
                </a:p>
                <a:p>
                  <a:pPr indent="457200">
                    <a:spcBef>
                      <a:spcPts val="0"/>
                    </a:spcBef>
                    <a:buClrTx/>
                    <a:buSzTx/>
                    <a:buFontTx/>
                    <a:buNone/>
                    <a:extLst>
                      <a:ext uri="{35155182-B16C-46BC-9424-99874614C6A1}">
                        <wpsdc:indentchars xmlns="" xmlns:wpsdc="http://www.wps.cn/officeDocument/2017/drawingmlCustomData" val="200" checksum="59296752"/>
                      </a:ext>
                    </a:extLst>
                  </a:pPr>
                  <a:r>
                    <a:rPr lang="zh-CN" altLang="en-US" sz="1800" noProof="0" dirty="0">
                      <a:latin typeface="Times New Roman" panose="02020603050405020304" pitchFamily="18" charset="0"/>
                      <a:ea typeface="微软雅黑" panose="020B0503020204020204" pitchFamily="34" charset="-122"/>
                      <a:sym typeface="+mn-ea"/>
                    </a:rPr>
                    <a:t>等价的</a:t>
                  </a:r>
                  <a:r>
                    <a:rPr lang="zh-CN" altLang="en-US" sz="1800" b="1" noProof="0" dirty="0">
                      <a:latin typeface="Times New Roman" panose="02020603050405020304" pitchFamily="18" charset="0"/>
                      <a:ea typeface="微软雅黑" panose="020B0503020204020204" pitchFamily="34" charset="-122"/>
                      <a:sym typeface="+mn-ea"/>
                    </a:rPr>
                    <a:t>频率域</a:t>
                  </a:r>
                  <a:r>
                    <a:rPr lang="zh-CN" altLang="en-US" sz="1800" noProof="0" dirty="0">
                      <a:latin typeface="Times New Roman" panose="02020603050405020304" pitchFamily="18" charset="0"/>
                      <a:ea typeface="微软雅黑" panose="020B0503020204020204" pitchFamily="34" charset="-122"/>
                      <a:sym typeface="+mn-ea"/>
                    </a:rPr>
                    <a:t>表示：</a:t>
                  </a:r>
                </a:p>
              </p:txBody>
            </p:sp>
          </mc:Choice>
          <mc:Fallback xmlns="">
            <p:sp>
              <p:nvSpPr>
                <p:cNvPr id="9" name="文本框 8"/>
                <p:cNvSpPr txBox="1">
                  <a:spLocks noRot="1" noChangeAspect="1" noMove="1" noResize="1" noEditPoints="1" noAdjustHandles="1" noChangeArrowheads="1" noChangeShapeType="1" noTextEdit="1"/>
                </p:cNvSpPr>
                <p:nvPr/>
              </p:nvSpPr>
              <p:spPr>
                <a:xfrm>
                  <a:off x="170370" y="3945138"/>
                  <a:ext cx="8794117" cy="1837426"/>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对象 11"/>
                <p:cNvGraphicFramePr/>
                <p:nvPr/>
              </p:nvGraphicFramePr>
              <p:xfrm>
                <a:off x="3027046" y="5899386"/>
                <a:ext cx="3238500" cy="276225"/>
              </p:xfrm>
              <a:graphic>
                <a:graphicData uri="http://schemas.openxmlformats.org/presentationml/2006/ole">
                  <mc:AlternateContent>
                    <mc:Choice xmlns:v="urn:schemas-microsoft-com:vml" Requires="v">
                      <p:oleObj spid="_x0000_s1038" r:id="rId5" imgW="2070100" imgH="203200" progId="Equation.DSMT4">
                        <p:embed/>
                      </p:oleObj>
                    </mc:Choice>
                    <mc:Fallback>
                      <p:oleObj r:id="rId5" imgW="2070100" imgH="203200" progId="Equation.DSMT4">
                        <p:embed/>
                        <p:pic>
                          <p:nvPicPr>
                            <p:cNvPr id="0" name="图片 16"/>
                            <p:cNvPicPr/>
                            <p:nvPr/>
                          </p:nvPicPr>
                          <p:blipFill>
                            <a:blip r:embed="rId6"/>
                            <a:stretch>
                              <a:fillRect/>
                            </a:stretch>
                          </p:blipFill>
                          <p:spPr>
                            <a:xfrm>
                              <a:off x="3027046" y="5899386"/>
                              <a:ext cx="3238500" cy="276225"/>
                            </a:xfrm>
                            <a:prstGeom prst="rect">
                              <a:avLst/>
                            </a:prstGeom>
                          </p:spPr>
                        </p:pic>
                      </p:oleObj>
                    </mc:Fallback>
                  </mc:AlternateContent>
                </a:graphicData>
              </a:graphic>
            </p:graphicFrame>
          </mc:Choice>
          <mc:Fallback xmlns="">
            <p:graphicFrame>
              <p:nvGraphicFramePr>
                <p:cNvPr id="12" name="对象 11"/>
                <p:cNvGraphicFramePr/>
                <p:nvPr/>
              </p:nvGraphicFramePr>
              <p:xfrm>
                <a:off x="3027046" y="5899386"/>
                <a:ext cx="3238500" cy="276225"/>
              </p:xfrm>
              <a:graphic>
                <a:graphicData uri="http://schemas.openxmlformats.org/presentationml/2006/ole">
                  <mc:AlternateContent>
                    <mc:Choice xmlns:v="urn:schemas-microsoft-com:vml" Requires="v">
                      <p:oleObj spid="_x0000_s1229" r:id="rId7" imgW="2070100" imgH="203200" progId="Equation.DSMT4">
                        <p:embed/>
                      </p:oleObj>
                    </mc:Choice>
                    <mc:Fallback>
                      <p:oleObj r:id="rId7" imgW="2070100" imgH="203200" progId="Equation.DSMT4">
                        <p:embed/>
                        <p:pic>
                          <p:nvPicPr>
                            <p:cNvPr id="0" name="图片 16"/>
                            <p:cNvPicPr/>
                            <p:nvPr/>
                          </p:nvPicPr>
                          <p:blipFill>
                            <a:blip r:embed="rId8"/>
                            <a:stretch>
                              <a:fillRect/>
                            </a:stretch>
                          </p:blipFill>
                          <p:spPr>
                            <a:xfrm>
                              <a:off x="3027046" y="5899386"/>
                              <a:ext cx="3238500" cy="276225"/>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9" name="对象 18"/>
                <p:cNvGraphicFramePr/>
                <p:nvPr/>
              </p:nvGraphicFramePr>
              <p:xfrm>
                <a:off x="3027046" y="5055849"/>
                <a:ext cx="2891790" cy="280670"/>
              </p:xfrm>
              <a:graphic>
                <a:graphicData uri="http://schemas.openxmlformats.org/presentationml/2006/ole">
                  <mc:AlternateContent>
                    <mc:Choice xmlns:v="urn:schemas-microsoft-com:vml" Requires="v">
                      <p:oleObj spid="_x0000_s1039" r:id="rId9" imgW="1917065" imgH="203200" progId="Equation.DSMT4">
                        <p:embed/>
                      </p:oleObj>
                    </mc:Choice>
                    <mc:Fallback>
                      <p:oleObj r:id="rId9" imgW="1917065" imgH="203200" progId="Equation.DSMT4">
                        <p:embed/>
                        <p:pic>
                          <p:nvPicPr>
                            <p:cNvPr id="0" name="图片 20"/>
                            <p:cNvPicPr/>
                            <p:nvPr/>
                          </p:nvPicPr>
                          <p:blipFill>
                            <a:blip r:embed="rId8"/>
                            <a:stretch>
                              <a:fillRect/>
                            </a:stretch>
                          </p:blipFill>
                          <p:spPr>
                            <a:xfrm>
                              <a:off x="3027046" y="5055849"/>
                              <a:ext cx="2891790" cy="280670"/>
                            </a:xfrm>
                            <a:prstGeom prst="rect">
                              <a:avLst/>
                            </a:prstGeom>
                          </p:spPr>
                        </p:pic>
                      </p:oleObj>
                    </mc:Fallback>
                  </mc:AlternateContent>
                </a:graphicData>
              </a:graphic>
            </p:graphicFrame>
          </mc:Choice>
          <mc:Fallback xmlns="">
            <p:graphicFrame>
              <p:nvGraphicFramePr>
                <p:cNvPr id="19" name="对象 18"/>
                <p:cNvGraphicFramePr/>
                <p:nvPr/>
              </p:nvGraphicFramePr>
              <p:xfrm>
                <a:off x="3027046" y="5055849"/>
                <a:ext cx="2891790" cy="280670"/>
              </p:xfrm>
              <a:graphic>
                <a:graphicData uri="http://schemas.openxmlformats.org/presentationml/2006/ole">
                  <mc:AlternateContent>
                    <mc:Choice xmlns:v="urn:schemas-microsoft-com:vml" Requires="v">
                      <p:oleObj spid="_x0000_s1230" r:id="rId11" imgW="1917065" imgH="203200" progId="Equation.DSMT4">
                        <p:embed/>
                      </p:oleObj>
                    </mc:Choice>
                    <mc:Fallback>
                      <p:oleObj r:id="rId11" imgW="1917065" imgH="203200" progId="Equation.DSMT4">
                        <p:embed/>
                        <p:pic>
                          <p:nvPicPr>
                            <p:cNvPr id="0" name="图片 20"/>
                            <p:cNvPicPr/>
                            <p:nvPr/>
                          </p:nvPicPr>
                          <p:blipFill>
                            <a:blip r:embed="rId12"/>
                            <a:stretch>
                              <a:fillRect/>
                            </a:stretch>
                          </p:blipFill>
                          <p:spPr>
                            <a:xfrm>
                              <a:off x="3027046" y="5055849"/>
                              <a:ext cx="2891790" cy="280670"/>
                            </a:xfrm>
                            <a:prstGeom prst="rect">
                              <a:avLst/>
                            </a:prstGeom>
                          </p:spPr>
                        </p:pic>
                      </p:oleObj>
                    </mc:Fallback>
                  </mc:AlternateContent>
                </a:graphicData>
              </a:graphic>
            </p:graphicFrame>
          </mc:Fallback>
        </mc:AlternateContent>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dirty="0">
                <a:latin typeface="Times New Roman" panose="02020603050405020304" pitchFamily="18" charset="0"/>
                <a:ea typeface="+mn-ea"/>
                <a:cs typeface="+mn-cs"/>
              </a:rPr>
              <a:t>图像退化</a:t>
            </a:r>
            <a:r>
              <a:rPr lang="en-US" altLang="zh-CN" sz="2400" dirty="0">
                <a:latin typeface="Times New Roman" panose="02020603050405020304" pitchFamily="18" charset="0"/>
                <a:ea typeface="+mn-ea"/>
                <a:cs typeface="+mn-cs"/>
              </a:rPr>
              <a:t>/</a:t>
            </a:r>
            <a:r>
              <a:rPr lang="zh-CN" altLang="en-US" sz="2400"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dirty="0"/>
              <a:t>噪声模型</a:t>
            </a:r>
          </a:p>
          <a:p>
            <a:pPr marL="514350" indent="-514350">
              <a:buFont typeface="Arial" panose="020B0604020202020204" pitchFamily="34" charset="0"/>
              <a:buAutoNum type="arabicPeriod"/>
            </a:pPr>
            <a:r>
              <a:rPr lang="zh-CN" altLang="en-US" sz="2400" dirty="0"/>
              <a:t>只存在噪声的复原</a:t>
            </a:r>
            <a:r>
              <a:rPr lang="en-US" altLang="zh-CN" sz="2400" dirty="0"/>
              <a:t>——</a:t>
            </a:r>
            <a:r>
              <a:rPr lang="zh-CN" altLang="en-US" sz="2400" dirty="0"/>
              <a:t>空间滤波</a:t>
            </a:r>
          </a:p>
          <a:p>
            <a:pPr marL="514350" indent="-514350">
              <a:buFont typeface="Arial" panose="020B0604020202020204" pitchFamily="34" charset="0"/>
              <a:buAutoNum type="arabicPeriod"/>
            </a:pPr>
            <a:r>
              <a:rPr lang="zh-CN" altLang="en-US" sz="2400" b="1" dirty="0"/>
              <a:t>使用频率域滤波降低周期噪声</a:t>
            </a:r>
          </a:p>
          <a:p>
            <a:pPr marL="514350" indent="-514350">
              <a:buFont typeface="Arial" panose="020B0604020202020204" pitchFamily="34" charset="0"/>
              <a:buAutoNum type="arabicPeriod"/>
            </a:pPr>
            <a:r>
              <a:rPr lang="zh-CN" altLang="en-US" sz="2400" dirty="0"/>
              <a:t>线性位置不变退化</a:t>
            </a:r>
          </a:p>
          <a:p>
            <a:pPr marL="514350" indent="-514350">
              <a:buFont typeface="Arial" panose="020B0604020202020204" pitchFamily="34" charset="0"/>
              <a:buAutoNum type="arabicPeriod"/>
            </a:pPr>
            <a:r>
              <a:rPr lang="zh-CN" altLang="en-US" sz="2400" dirty="0"/>
              <a:t>估计退化函数</a:t>
            </a:r>
          </a:p>
          <a:p>
            <a:pPr marL="514350" indent="-514350">
              <a:buFont typeface="Arial" panose="020B0604020202020204" pitchFamily="34" charset="0"/>
              <a:buAutoNum type="arabicPeriod"/>
            </a:pPr>
            <a:r>
              <a:rPr lang="zh-CN" altLang="en-US" sz="2400" dirty="0"/>
              <a:t>逆滤波</a:t>
            </a:r>
          </a:p>
          <a:p>
            <a:pPr marL="514350" indent="-514350">
              <a:buFont typeface="Arial" panose="020B0604020202020204" pitchFamily="34" charset="0"/>
              <a:buAutoNum type="arabicPeriod"/>
            </a:pPr>
            <a:r>
              <a:rPr lang="zh-CN" altLang="en-US" sz="2400" dirty="0"/>
              <a:t>最小均方误差（维纳）滤波</a:t>
            </a:r>
          </a:p>
          <a:p>
            <a:pPr marL="514350" indent="-514350">
              <a:buFont typeface="Arial" panose="020B0604020202020204" pitchFamily="34" charset="0"/>
              <a:buAutoNum type="arabicPeriod"/>
            </a:pPr>
            <a:r>
              <a:rPr lang="zh-CN" altLang="en-US" sz="2400" dirty="0"/>
              <a:t>约束最小二乘方滤波</a:t>
            </a:r>
          </a:p>
          <a:p>
            <a:pPr marL="514350" indent="-514350">
              <a:buFont typeface="Arial" panose="020B0604020202020204" pitchFamily="34" charset="0"/>
              <a:buAutoNum type="arabicPeriod"/>
            </a:pPr>
            <a:r>
              <a:rPr lang="zh-CN" altLang="en-US" sz="2400" dirty="0"/>
              <a:t>几何均值滤波</a:t>
            </a:r>
          </a:p>
          <a:p>
            <a:pPr marL="514350" indent="-514350">
              <a:buFont typeface="Arial" panose="020B0604020202020204" pitchFamily="34" charset="0"/>
              <a:buAutoNum type="arabicPeriod"/>
            </a:pPr>
            <a:r>
              <a:rPr lang="zh-CN" altLang="en-US" sz="2400" dirty="0"/>
              <a:t>由投影重建图像</a:t>
            </a:r>
            <a:endParaRPr lang="en-US" altLang="zh-CN" sz="2400"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40</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 使用频率域滤波降低周期噪声</a:t>
            </a:r>
          </a:p>
        </p:txBody>
      </p:sp>
      <p:sp>
        <p:nvSpPr>
          <p:cNvPr id="5" name="文本框 4"/>
          <p:cNvSpPr txBox="1"/>
          <p:nvPr/>
        </p:nvSpPr>
        <p:spPr>
          <a:xfrm>
            <a:off x="611505" y="908685"/>
            <a:ext cx="7973695" cy="5598777"/>
          </a:xfrm>
          <a:prstGeom prst="rect">
            <a:avLst/>
          </a:prstGeom>
          <a:noFill/>
        </p:spPr>
        <p:txBody>
          <a:bodyPr wrap="square" rtlCol="0" anchor="t">
            <a:spAutoFit/>
          </a:bodyPr>
          <a:lstStyle/>
          <a:p>
            <a:pPr algn="just">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使用频率域技术可以有效地分析并滤除周期噪声。这种技术的基本思想是，在傅里叶变换中，周期噪声在对应于周期干扰的频率处显示为集中突发的能量。</a:t>
            </a:r>
          </a:p>
          <a:p>
            <a:pPr indent="457200" algn="just">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方法是用一个选择性滤波器来分离噪声。4.10节中详细讨论了三类选择性滤波器(带阻滤波器、带通滤波器和</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陷波滤波器</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)。第4章中使用这些滤波器的方式与用于图像复原的方式相同。</a:t>
            </a:r>
          </a:p>
          <a:p>
            <a:pPr indent="457200" algn="just">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复原被周期性干扰污染的图像时，所选的工具是</a:t>
            </a:r>
            <a:r>
              <a:rPr lang="zh-CN" altLang="en-US" sz="2000" kern="0" dirty="0">
                <a:solidFill>
                  <a:schemeClr val="tx2"/>
                </a:solidFill>
                <a:uFillTx/>
                <a:latin typeface="微软雅黑" panose="020B0503020204020204" pitchFamily="34" charset="-122"/>
                <a:ea typeface="微软雅黑" panose="020B0503020204020204" pitchFamily="34" charset="-122"/>
                <a:cs typeface="微软雅黑" panose="020B0503020204020204" pitchFamily="34" charset="-122"/>
              </a:rPr>
              <a:t>陷波滤波器</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灯片编号占位符 3">
            <a:extLst>
              <a:ext uri="{FF2B5EF4-FFF2-40B4-BE49-F238E27FC236}">
                <a16:creationId xmlns:a16="http://schemas.microsoft.com/office/drawing/2014/main" id="{A1CA8151-77BC-4E8F-9012-46C93DACAB6F}"/>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41</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 </a:t>
            </a:r>
            <a:r>
              <a:rPr lang="zh-CN" altLang="en-US" dirty="0">
                <a:sym typeface="+mn-ea"/>
              </a:rPr>
              <a:t>带阻滤波器</a:t>
            </a:r>
            <a:endParaRPr lang="zh-CN" altLang="en-US" dirty="0"/>
          </a:p>
        </p:txBody>
      </p:sp>
      <p:sp>
        <p:nvSpPr>
          <p:cNvPr id="2" name="文本框 1"/>
          <p:cNvSpPr txBox="1"/>
          <p:nvPr/>
        </p:nvSpPr>
        <p:spPr>
          <a:xfrm>
            <a:off x="612140" y="836930"/>
            <a:ext cx="7414895" cy="2916555"/>
          </a:xfrm>
          <a:prstGeom prst="rect">
            <a:avLst/>
          </a:prstGeom>
          <a:noFill/>
        </p:spPr>
        <p:txBody>
          <a:bodyPr wrap="square" rtlCol="0" anchor="t">
            <a:spAutoFit/>
          </a:bodyPr>
          <a:lstStyle/>
          <a:p>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理想带阻滤波器</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高斯带阻滤波器</a:t>
            </a: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r>
              <a:rPr lang="zh-CN" altLang="en-US" sz="18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巴特沃思带阻滤波器</a:t>
            </a:r>
            <a:endParaRPr lang="zh-CN" altLang="en-US" sz="18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sz="1800" kern="0" dirty="0">
              <a:uFillTx/>
              <a:latin typeface="Times New Roman" panose="02020603050405020304" pitchFamily="18" charset="0"/>
              <a:ea typeface="微软雅黑" panose="020B0503020204020204" pitchFamily="34" charset="-122"/>
              <a:cs typeface="黑体" panose="02010609060101010101" pitchFamily="49" charset="-122"/>
            </a:endParaRPr>
          </a:p>
        </p:txBody>
      </p:sp>
      <p:graphicFrame>
        <p:nvGraphicFramePr>
          <p:cNvPr id="6" name="对象 5"/>
          <p:cNvGraphicFramePr/>
          <p:nvPr/>
        </p:nvGraphicFramePr>
        <p:xfrm>
          <a:off x="2555875" y="877570"/>
          <a:ext cx="3303270" cy="716915"/>
        </p:xfrm>
        <a:graphic>
          <a:graphicData uri="http://schemas.openxmlformats.org/presentationml/2006/ole">
            <mc:AlternateContent xmlns:mc="http://schemas.openxmlformats.org/markup-compatibility/2006">
              <mc:Choice xmlns:v="urn:schemas-microsoft-com:vml" Requires="v">
                <p:oleObj spid="_x0000_s20500" r:id="rId3" imgW="3009900" imgH="695960" progId="Equation.DSMT4">
                  <p:embed/>
                </p:oleObj>
              </mc:Choice>
              <mc:Fallback>
                <p:oleObj r:id="rId3" imgW="3009900" imgH="695960" progId="Equation.DSMT4">
                  <p:embed/>
                  <p:pic>
                    <p:nvPicPr>
                      <p:cNvPr id="6" name="对象 5"/>
                      <p:cNvPicPr/>
                      <p:nvPr/>
                    </p:nvPicPr>
                    <p:blipFill>
                      <a:blip r:embed="rId4"/>
                      <a:stretch>
                        <a:fillRect/>
                      </a:stretch>
                    </p:blipFill>
                    <p:spPr>
                      <a:xfrm>
                        <a:off x="2555875" y="877570"/>
                        <a:ext cx="3303270" cy="716915"/>
                      </a:xfrm>
                      <a:prstGeom prst="rect">
                        <a:avLst/>
                      </a:prstGeom>
                    </p:spPr>
                  </p:pic>
                </p:oleObj>
              </mc:Fallback>
            </mc:AlternateContent>
          </a:graphicData>
        </a:graphic>
      </p:graphicFrame>
      <p:graphicFrame>
        <p:nvGraphicFramePr>
          <p:cNvPr id="8" name="对象 7"/>
          <p:cNvGraphicFramePr/>
          <p:nvPr/>
        </p:nvGraphicFramePr>
        <p:xfrm>
          <a:off x="2772410" y="1741170"/>
          <a:ext cx="2255520" cy="573405"/>
        </p:xfrm>
        <a:graphic>
          <a:graphicData uri="http://schemas.openxmlformats.org/presentationml/2006/ole">
            <mc:AlternateContent xmlns:mc="http://schemas.openxmlformats.org/markup-compatibility/2006">
              <mc:Choice xmlns:v="urn:schemas-microsoft-com:vml" Requires="v">
                <p:oleObj spid="_x0000_s20501" r:id="rId5" imgW="1548765" imgH="444500" progId="Equation.DSMT4">
                  <p:embed/>
                </p:oleObj>
              </mc:Choice>
              <mc:Fallback>
                <p:oleObj r:id="rId5" imgW="1548765" imgH="444500" progId="Equation.DSMT4">
                  <p:embed/>
                  <p:pic>
                    <p:nvPicPr>
                      <p:cNvPr id="8" name="对象 7"/>
                      <p:cNvPicPr/>
                      <p:nvPr/>
                    </p:nvPicPr>
                    <p:blipFill>
                      <a:blip r:embed="rId6"/>
                      <a:stretch>
                        <a:fillRect/>
                      </a:stretch>
                    </p:blipFill>
                    <p:spPr>
                      <a:xfrm>
                        <a:off x="2772410" y="1741170"/>
                        <a:ext cx="2255520" cy="573405"/>
                      </a:xfrm>
                      <a:prstGeom prst="rect">
                        <a:avLst/>
                      </a:prstGeom>
                    </p:spPr>
                  </p:pic>
                </p:oleObj>
              </mc:Fallback>
            </mc:AlternateContent>
          </a:graphicData>
        </a:graphic>
      </p:graphicFrame>
      <p:graphicFrame>
        <p:nvGraphicFramePr>
          <p:cNvPr id="10" name="对象 9"/>
          <p:cNvGraphicFramePr/>
          <p:nvPr/>
        </p:nvGraphicFramePr>
        <p:xfrm>
          <a:off x="3021965" y="2781300"/>
          <a:ext cx="2571750" cy="715010"/>
        </p:xfrm>
        <a:graphic>
          <a:graphicData uri="http://schemas.openxmlformats.org/presentationml/2006/ole">
            <mc:AlternateContent xmlns:mc="http://schemas.openxmlformats.org/markup-compatibility/2006">
              <mc:Choice xmlns:v="urn:schemas-microsoft-com:vml" Requires="v">
                <p:oleObj spid="_x0000_s20502" r:id="rId7" imgW="1930400" imgH="698500" progId="Equation.DSMT4">
                  <p:embed/>
                </p:oleObj>
              </mc:Choice>
              <mc:Fallback>
                <p:oleObj r:id="rId7" imgW="1930400" imgH="698500" progId="Equation.DSMT4">
                  <p:embed/>
                  <p:pic>
                    <p:nvPicPr>
                      <p:cNvPr id="10" name="对象 9"/>
                      <p:cNvPicPr/>
                      <p:nvPr/>
                    </p:nvPicPr>
                    <p:blipFill>
                      <a:blip r:embed="rId8"/>
                      <a:stretch>
                        <a:fillRect/>
                      </a:stretch>
                    </p:blipFill>
                    <p:spPr>
                      <a:xfrm>
                        <a:off x="3021965" y="2781300"/>
                        <a:ext cx="2571750" cy="715010"/>
                      </a:xfrm>
                      <a:prstGeom prst="rect">
                        <a:avLst/>
                      </a:prstGeom>
                    </p:spPr>
                  </p:pic>
                </p:oleObj>
              </mc:Fallback>
            </mc:AlternateContent>
          </a:graphicData>
        </a:graphic>
      </p:graphicFrame>
      <p:sp>
        <p:nvSpPr>
          <p:cNvPr id="13" name="文本框 12"/>
          <p:cNvSpPr txBox="1"/>
          <p:nvPr/>
        </p:nvSpPr>
        <p:spPr>
          <a:xfrm>
            <a:off x="6443980" y="1125220"/>
            <a:ext cx="1567815" cy="368300"/>
          </a:xfrm>
          <a:prstGeom prst="rect">
            <a:avLst/>
          </a:prstGeom>
          <a:noFill/>
        </p:spPr>
        <p:txBody>
          <a:bodyPr wrap="square" rtlCol="0" anchor="t">
            <a:spAutoFit/>
          </a:bodyPr>
          <a:lstStyle/>
          <a:p>
            <a:r>
              <a:rPr lang="zh-CN" altLang="en-US">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回顾</a:t>
            </a:r>
            <a:r>
              <a:rPr lang="en-US" altLang="zh-CN">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4.10</a:t>
            </a:r>
            <a:r>
              <a:rPr lang="zh-CN" altLang="en-US">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节</a:t>
            </a:r>
          </a:p>
        </p:txBody>
      </p:sp>
      <p:sp>
        <p:nvSpPr>
          <p:cNvPr id="14" name="云形 13"/>
          <p:cNvSpPr/>
          <p:nvPr/>
        </p:nvSpPr>
        <p:spPr>
          <a:xfrm>
            <a:off x="6156325" y="877570"/>
            <a:ext cx="2087880" cy="863600"/>
          </a:xfrm>
          <a:prstGeom prst="cloud">
            <a:avLst/>
          </a:prstGeom>
          <a:noFill/>
          <a:ln w="19050">
            <a:solidFill>
              <a:schemeClr val="tx2"/>
            </a:solidFill>
            <a:round/>
          </a:ln>
        </p:spPr>
        <p:txBody>
          <a:bodyPr/>
          <a:lstStyle/>
          <a:p>
            <a:endParaRPr lang="zh-CN" altLang="en-US"/>
          </a:p>
        </p:txBody>
      </p:sp>
      <p:pic>
        <p:nvPicPr>
          <p:cNvPr id="15" name="图片 14"/>
          <p:cNvPicPr>
            <a:picLocks noChangeAspect="1"/>
          </p:cNvPicPr>
          <p:nvPr/>
        </p:nvPicPr>
        <p:blipFill>
          <a:blip r:embed="rId9"/>
          <a:stretch>
            <a:fillRect/>
          </a:stretch>
        </p:blipFill>
        <p:spPr>
          <a:xfrm>
            <a:off x="612140" y="3753485"/>
            <a:ext cx="7796530" cy="2205355"/>
          </a:xfrm>
          <a:prstGeom prst="rect">
            <a:avLst/>
          </a:prstGeom>
        </p:spPr>
      </p:pic>
      <p:sp>
        <p:nvSpPr>
          <p:cNvPr id="16" name="灯片编号占位符 3">
            <a:extLst>
              <a:ext uri="{FF2B5EF4-FFF2-40B4-BE49-F238E27FC236}">
                <a16:creationId xmlns:a16="http://schemas.microsoft.com/office/drawing/2014/main" id="{1ABBA3CE-9FCA-4C4F-AE1C-3D274064541A}"/>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42</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 </a:t>
            </a:r>
            <a:r>
              <a:rPr lang="zh-CN" altLang="en-US" dirty="0">
                <a:sym typeface="+mn-ea"/>
              </a:rPr>
              <a:t>带通滤波器</a:t>
            </a:r>
            <a:endParaRPr lang="zh-CN" altLang="en-US" dirty="0"/>
          </a:p>
        </p:txBody>
      </p:sp>
      <p:sp>
        <p:nvSpPr>
          <p:cNvPr id="2" name="文本框 1"/>
          <p:cNvSpPr txBox="1"/>
          <p:nvPr/>
        </p:nvSpPr>
        <p:spPr>
          <a:xfrm>
            <a:off x="612140" y="836930"/>
            <a:ext cx="5475605" cy="3192780"/>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lang="zh-CN" altLang="en-US">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带通滤波器</a:t>
            </a:r>
            <a:r>
              <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：允许一定频率范围内的信号通过而阻止其他频率范围内的信号通过</a:t>
            </a:r>
            <a:r>
              <a:rPr lang="zh-CN" altLang="en-US">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a:p>
            <a:pPr algn="just" eaLnBrk="1" latinLnBrk="1">
              <a:lnSpc>
                <a:spcPct val="160000"/>
              </a:lnSpc>
              <a:spcBef>
                <a:spcPts val="0"/>
              </a:spcBef>
              <a:buClr>
                <a:srgbClr val="FF0000"/>
              </a:buClr>
              <a:buSzTx/>
              <a:buFont typeface="Wingdings" panose="05000000000000000000" charset="0"/>
            </a:pPr>
            <a:endParaRPr lang="zh-CN" altLang="en-US">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对象 5"/>
          <p:cNvGraphicFramePr/>
          <p:nvPr/>
        </p:nvGraphicFramePr>
        <p:xfrm>
          <a:off x="2052320" y="2564765"/>
          <a:ext cx="4211955" cy="667385"/>
        </p:xfrm>
        <a:graphic>
          <a:graphicData uri="http://schemas.openxmlformats.org/presentationml/2006/ole">
            <mc:AlternateContent xmlns:mc="http://schemas.openxmlformats.org/markup-compatibility/2006">
              <mc:Choice xmlns:v="urn:schemas-microsoft-com:vml" Requires="v">
                <p:oleObj spid="_x0000_s21512" r:id="rId3" imgW="1459865" imgH="241300" progId="Equation.DSMT4">
                  <p:embed/>
                </p:oleObj>
              </mc:Choice>
              <mc:Fallback>
                <p:oleObj r:id="rId3" imgW="1459865" imgH="241300" progId="Equation.DSMT4">
                  <p:embed/>
                  <p:pic>
                    <p:nvPicPr>
                      <p:cNvPr id="6" name="对象 5"/>
                      <p:cNvPicPr/>
                      <p:nvPr/>
                    </p:nvPicPr>
                    <p:blipFill>
                      <a:blip r:embed="rId4"/>
                      <a:stretch>
                        <a:fillRect/>
                      </a:stretch>
                    </p:blipFill>
                    <p:spPr>
                      <a:xfrm>
                        <a:off x="2052320" y="2564765"/>
                        <a:ext cx="4211955" cy="667385"/>
                      </a:xfrm>
                      <a:prstGeom prst="rect">
                        <a:avLst/>
                      </a:prstGeom>
                    </p:spPr>
                  </p:pic>
                </p:oleObj>
              </mc:Fallback>
            </mc:AlternateContent>
          </a:graphicData>
        </a:graphic>
      </p:graphicFrame>
      <p:sp>
        <p:nvSpPr>
          <p:cNvPr id="8" name="文本框 7"/>
          <p:cNvSpPr txBox="1"/>
          <p:nvPr/>
        </p:nvSpPr>
        <p:spPr>
          <a:xfrm>
            <a:off x="612140" y="3860800"/>
            <a:ext cx="7844155" cy="1198880"/>
          </a:xfrm>
          <a:prstGeom prst="rect">
            <a:avLst/>
          </a:prstGeom>
          <a:noFill/>
        </p:spPr>
        <p:txBody>
          <a:bodyPr wrap="square" rtlCol="0" anchor="t">
            <a:spAutoFit/>
          </a:bodyPr>
          <a:lstStyle/>
          <a:p>
            <a:pPr>
              <a:lnSpc>
                <a:spcPct val="200000"/>
              </a:lnSpc>
            </a:pPr>
            <a:r>
              <a:rPr lang="zh-CN" altLang="en-US" sz="1800" i="1">
                <a:latin typeface="微软雅黑" panose="020B0503020204020204" pitchFamily="34" charset="-122"/>
                <a:ea typeface="微软雅黑" panose="020B0503020204020204" pitchFamily="34" charset="-122"/>
                <a:cs typeface="微软雅黑" panose="020B0503020204020204" pitchFamily="34" charset="-122"/>
              </a:rPr>
              <a:t>H</a:t>
            </a:r>
            <a:r>
              <a:rPr lang="en-US" altLang="zh-CN" sz="1800" i="1" baseline="-25000">
                <a:latin typeface="微软雅黑" panose="020B0503020204020204" pitchFamily="34" charset="-122"/>
                <a:ea typeface="微软雅黑" panose="020B0503020204020204" pitchFamily="34" charset="-122"/>
                <a:cs typeface="微软雅黑" panose="020B0503020204020204" pitchFamily="34" charset="-122"/>
              </a:rPr>
              <a:t>bp</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i="1">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i="1">
                <a:latin typeface="微软雅黑" panose="020B0503020204020204" pitchFamily="34" charset="-122"/>
                <a:ea typeface="微软雅黑" panose="020B0503020204020204" pitchFamily="34" charset="-122"/>
                <a:cs typeface="微软雅黑" panose="020B0503020204020204" pitchFamily="34" charset="-122"/>
              </a:rPr>
              <a:t>v</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表示带通滤波器，</a:t>
            </a:r>
            <a:r>
              <a:rPr lang="zh-CN" altLang="en-US" sz="1800" i="1">
                <a:latin typeface="微软雅黑" panose="020B0503020204020204" pitchFamily="34" charset="-122"/>
                <a:ea typeface="微软雅黑" panose="020B0503020204020204" pitchFamily="34" charset="-122"/>
                <a:cs typeface="微软雅黑" panose="020B0503020204020204" pitchFamily="34" charset="-122"/>
              </a:rPr>
              <a:t>H</a:t>
            </a:r>
            <a:r>
              <a:rPr lang="en-US" altLang="zh-CN" sz="1800" i="1" baseline="-25000">
                <a:latin typeface="微软雅黑" panose="020B0503020204020204" pitchFamily="34" charset="-122"/>
                <a:ea typeface="微软雅黑" panose="020B0503020204020204" pitchFamily="34" charset="-122"/>
                <a:cs typeface="微软雅黑" panose="020B0503020204020204" pitchFamily="34" charset="-122"/>
              </a:rPr>
              <a:t>br</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i="1">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i="1">
                <a:latin typeface="微软雅黑" panose="020B0503020204020204" pitchFamily="34" charset="-122"/>
                <a:ea typeface="微软雅黑" panose="020B0503020204020204" pitchFamily="34" charset="-122"/>
                <a:cs typeface="微软雅黑" panose="020B0503020204020204" pitchFamily="34" charset="-122"/>
              </a:rPr>
              <a:t>v</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表示相应的带阻滤波器。</a:t>
            </a:r>
          </a:p>
          <a:p>
            <a:pPr>
              <a:lnSpc>
                <a:spcPct val="200000"/>
              </a:lnSpc>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带通滤波器执行的是与带阻滤波器相反的操作</a:t>
            </a:r>
          </a:p>
        </p:txBody>
      </p:sp>
      <p:sp>
        <p:nvSpPr>
          <p:cNvPr id="9" name="灯片编号占位符 3">
            <a:extLst>
              <a:ext uri="{FF2B5EF4-FFF2-40B4-BE49-F238E27FC236}">
                <a16:creationId xmlns:a16="http://schemas.microsoft.com/office/drawing/2014/main" id="{833BDBE9-4FAF-4096-A0BC-80795D157044}"/>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43</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10" name="文本框 9">
            <a:extLst>
              <a:ext uri="{FF2B5EF4-FFF2-40B4-BE49-F238E27FC236}">
                <a16:creationId xmlns:a16="http://schemas.microsoft.com/office/drawing/2014/main" id="{DA30CC42-7B00-4F2A-8A4C-9648CC3B7995}"/>
              </a:ext>
            </a:extLst>
          </p:cNvPr>
          <p:cNvSpPr txBox="1"/>
          <p:nvPr/>
        </p:nvSpPr>
        <p:spPr>
          <a:xfrm>
            <a:off x="6443980" y="1125220"/>
            <a:ext cx="1567815" cy="368300"/>
          </a:xfrm>
          <a:prstGeom prst="rect">
            <a:avLst/>
          </a:prstGeom>
          <a:noFill/>
        </p:spPr>
        <p:txBody>
          <a:bodyPr wrap="square" rtlCol="0" anchor="t">
            <a:spAutoFit/>
          </a:bodyPr>
          <a:lstStyle/>
          <a:p>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回顾</a:t>
            </a:r>
            <a:r>
              <a:rPr lang="en-US" altLang="zh-CN"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4.10</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节</a:t>
            </a:r>
          </a:p>
        </p:txBody>
      </p:sp>
      <p:sp>
        <p:nvSpPr>
          <p:cNvPr id="11" name="云形 10">
            <a:extLst>
              <a:ext uri="{FF2B5EF4-FFF2-40B4-BE49-F238E27FC236}">
                <a16:creationId xmlns:a16="http://schemas.microsoft.com/office/drawing/2014/main" id="{36B23FE3-78F7-4B4E-AE4F-A8B5290B5DDA}"/>
              </a:ext>
            </a:extLst>
          </p:cNvPr>
          <p:cNvSpPr/>
          <p:nvPr/>
        </p:nvSpPr>
        <p:spPr>
          <a:xfrm>
            <a:off x="6156325" y="877570"/>
            <a:ext cx="2087880" cy="863600"/>
          </a:xfrm>
          <a:prstGeom prst="cloud">
            <a:avLst/>
          </a:prstGeom>
          <a:noFill/>
          <a:ln w="19050">
            <a:solidFill>
              <a:schemeClr val="tx2"/>
            </a:solidFill>
            <a:round/>
          </a:ln>
        </p:spPr>
        <p:txBody>
          <a:bodyPr/>
          <a:lstStyle/>
          <a:p>
            <a:endParaRPr lang="zh-CN" altLang="en-US"/>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 陷波</a:t>
            </a:r>
            <a:r>
              <a:rPr lang="zh-CN" altLang="en-US" dirty="0">
                <a:sym typeface="+mn-ea"/>
              </a:rPr>
              <a:t>滤波器</a:t>
            </a:r>
            <a:endParaRPr lang="zh-CN" altLang="en-US" dirty="0"/>
          </a:p>
        </p:txBody>
      </p:sp>
      <p:sp>
        <p:nvSpPr>
          <p:cNvPr id="2" name="文本框 1"/>
          <p:cNvSpPr txBox="1"/>
          <p:nvPr/>
        </p:nvSpPr>
        <p:spPr>
          <a:xfrm>
            <a:off x="612140" y="692150"/>
            <a:ext cx="8230235" cy="5410264"/>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lang="zh-CN" altLang="en-US"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陷波滤波器</a:t>
            </a: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：阻止或通过事先定义的频率矩形邻域中的频率</a:t>
            </a:r>
            <a:r>
              <a:rPr lang="zh-CN" altLang="en-US"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a:p>
            <a:pPr indent="457200" algn="just">
              <a:lnSpc>
                <a:spcPct val="180000"/>
              </a:lnSpc>
              <a:spcBef>
                <a:spcPts val="0"/>
              </a:spcBef>
              <a:buClr>
                <a:srgbClr val="C00000"/>
              </a:buClr>
              <a:buSzTx/>
              <a:buFont typeface="Wingdings" panose="05000000000000000000" charset="0"/>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零相移滤波器必须</a:t>
            </a:r>
            <a:r>
              <a:rPr lang="zh-CN" altLang="en-US" sz="1800" kern="0" dirty="0">
                <a:solidFill>
                  <a:schemeClr val="tx2">
                    <a:lumMod val="60000"/>
                    <a:lumOff val="40000"/>
                  </a:schemeClr>
                </a:solidFill>
                <a:uFillTx/>
                <a:latin typeface="微软雅黑" panose="020B0503020204020204" pitchFamily="34" charset="-122"/>
                <a:ea typeface="微软雅黑" panose="020B0503020204020204" pitchFamily="34" charset="-122"/>
                <a:cs typeface="微软雅黑" panose="020B0503020204020204" pitchFamily="34" charset="-122"/>
              </a:rPr>
              <a:t>关于原点(频率矩形中心)对称</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，因此，中心为(u,v)的陷波滤波器传递函数在(-u,-v)位置必须有一个对应的陷波。</a:t>
            </a:r>
            <a:r>
              <a:rPr lang="zh-CN" altLang="en-US" sz="1800"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传递函数可用中心被平移到陷波滤波中心的高通滤波器函数的乘积来产生。</a:t>
            </a:r>
            <a:r>
              <a:rPr lang="en-US" altLang="zh-CN" sz="1800"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800"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80000"/>
              </a:lnSpc>
              <a:spcBef>
                <a:spcPts val="0"/>
              </a:spcBef>
              <a:buClr>
                <a:srgbClr val="C00000"/>
              </a:buClr>
              <a:buSzTx/>
              <a:buFont typeface="Wingdings" panose="05000000000000000000" charset="0"/>
            </a:pP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陷波滤波器传递函数的一般形式是：</a:t>
            </a:r>
          </a:p>
          <a:p>
            <a:pPr algn="just">
              <a:lnSpc>
                <a:spcPct val="180000"/>
              </a:lnSpc>
              <a:spcBef>
                <a:spcPts val="0"/>
              </a:spcBef>
              <a:buClr>
                <a:srgbClr val="C00000"/>
              </a:buClr>
              <a:buSzTx/>
              <a:buFont typeface="Wingdings" panose="05000000000000000000" charset="0"/>
            </a:pPr>
            <a:endParaRPr lang="zh-CN" altLang="en-US"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a:lnSpc>
                <a:spcPct val="180000"/>
              </a:lnSpc>
              <a:spcBef>
                <a:spcPts val="0"/>
              </a:spcBef>
              <a:buClr>
                <a:srgbClr val="C00000"/>
              </a:buClr>
              <a:buSzTx/>
              <a:buFont typeface="Wingdings" panose="05000000000000000000" charset="0"/>
            </a:pP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其中</a:t>
            </a:r>
            <a:r>
              <a:rPr lang="zh-CN" altLang="en-US"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H </a:t>
            </a:r>
            <a:r>
              <a:rPr lang="en-US" altLang="zh-CN" sz="1800" i="1" kern="0" baseline="-25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v</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 和 </a:t>
            </a:r>
            <a:r>
              <a:rPr lang="zh-CN" altLang="en-US"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H</a:t>
            </a:r>
            <a:r>
              <a:rPr lang="en-US" altLang="zh-CN" sz="1800" kern="0" baseline="-25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i="1" kern="0" baseline="-25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v</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)分别是中心为(</a:t>
            </a:r>
            <a:r>
              <a:rPr lang="en-US" altLang="zh-CN"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u</a:t>
            </a:r>
            <a:r>
              <a:rPr lang="en-US" altLang="zh-CN" sz="1800" i="1" kern="0" baseline="-25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k</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v</a:t>
            </a:r>
            <a:r>
              <a:rPr lang="en-US" altLang="zh-CN" sz="1800" i="1" kern="0" baseline="-25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800" i="1"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u</a:t>
            </a:r>
            <a:r>
              <a:rPr lang="en-US" altLang="zh-CN" sz="1800" i="1" kern="0" baseline="-25000" dirty="0">
                <a:uFillTx/>
                <a:latin typeface="微软雅黑" panose="020B0503020204020204" pitchFamily="34" charset="-122"/>
                <a:ea typeface="微软雅黑" panose="020B0503020204020204" pitchFamily="34" charset="-122"/>
                <a:cs typeface="微软雅黑" panose="020B0503020204020204" pitchFamily="34" charset="-122"/>
                <a:sym typeface="+mn-ea"/>
              </a:rPr>
              <a:t>k</a:t>
            </a:r>
            <a:r>
              <a:rPr lang="en-US" altLang="zh-CN" sz="1800"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800" i="1"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v</a:t>
            </a:r>
            <a:r>
              <a:rPr lang="en-US" altLang="zh-CN" sz="1800" i="1" kern="0" baseline="-25000" dirty="0">
                <a:uFillTx/>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)的高通滤波器传递函数，它们的中心分别是</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u</a:t>
            </a:r>
            <a:r>
              <a:rPr lang="en-US" altLang="zh-CN" sz="1800" i="1" kern="0" baseline="-25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k</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v</a:t>
            </a:r>
            <a:r>
              <a:rPr lang="en-US" altLang="zh-CN" sz="1800" i="1" kern="0" baseline="-25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k</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i="1"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u</a:t>
            </a:r>
            <a:r>
              <a:rPr lang="en-US" altLang="zh-CN" sz="1800" i="1" kern="0" baseline="-25000" dirty="0">
                <a:uFillTx/>
                <a:latin typeface="微软雅黑" panose="020B0503020204020204" pitchFamily="34" charset="-122"/>
                <a:ea typeface="微软雅黑" panose="020B0503020204020204" pitchFamily="34" charset="-122"/>
                <a:cs typeface="微软雅黑" panose="020B0503020204020204" pitchFamily="34" charset="-122"/>
                <a:sym typeface="+mn-ea"/>
              </a:rPr>
              <a:t>k</a:t>
            </a:r>
            <a:r>
              <a:rPr lang="en-US" altLang="zh-CN" sz="1800"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800" i="1"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v</a:t>
            </a:r>
            <a:r>
              <a:rPr lang="en-US" altLang="zh-CN" sz="1800" i="1" kern="0" baseline="-25000" dirty="0">
                <a:uFillTx/>
                <a:latin typeface="微软雅黑" panose="020B0503020204020204" pitchFamily="34" charset="-122"/>
                <a:ea typeface="微软雅黑" panose="020B0503020204020204" pitchFamily="34" charset="-122"/>
                <a:cs typeface="微软雅黑" panose="020B0503020204020204" pitchFamily="34" charset="-122"/>
                <a:sym typeface="+mn-ea"/>
              </a:rPr>
              <a:t>k</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p>
          <a:p>
            <a:pPr indent="457200" algn="just">
              <a:lnSpc>
                <a:spcPct val="180000"/>
              </a:lnSpc>
              <a:spcBef>
                <a:spcPts val="0"/>
              </a:spcBef>
              <a:buClr>
                <a:srgbClr val="C00000"/>
              </a:buClr>
              <a:buSzTx/>
              <a:buFont typeface="Wingdings" panose="05000000000000000000" charset="0"/>
            </a:pP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这些中心是根据频率矩形的中心</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(M/2</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N/2)</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规定的，</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照例是输人图像的行数和列数。于是，对于每个滤波器传递函数，距离计算公式为：</a:t>
            </a: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对象 4"/>
          <p:cNvGraphicFramePr/>
          <p:nvPr>
            <p:extLst>
              <p:ext uri="{D42A27DB-BD31-4B8C-83A1-F6EECF244321}">
                <p14:modId xmlns:p14="http://schemas.microsoft.com/office/powerpoint/2010/main" val="4289123300"/>
              </p:ext>
            </p:extLst>
          </p:nvPr>
        </p:nvGraphicFramePr>
        <p:xfrm>
          <a:off x="3334068" y="3097530"/>
          <a:ext cx="2624455" cy="662940"/>
        </p:xfrm>
        <a:graphic>
          <a:graphicData uri="http://schemas.openxmlformats.org/presentationml/2006/ole">
            <mc:AlternateContent xmlns:mc="http://schemas.openxmlformats.org/markup-compatibility/2006">
              <mc:Choice xmlns:v="urn:schemas-microsoft-com:vml" Requires="v">
                <p:oleObj spid="_x0000_s22542" r:id="rId3" imgW="2082800" imgH="444500" progId="Equation.DSMT4">
                  <p:embed/>
                </p:oleObj>
              </mc:Choice>
              <mc:Fallback>
                <p:oleObj r:id="rId3" imgW="2082800" imgH="444500" progId="Equation.DSMT4">
                  <p:embed/>
                  <p:pic>
                    <p:nvPicPr>
                      <p:cNvPr id="5" name="对象 4"/>
                      <p:cNvPicPr/>
                      <p:nvPr/>
                    </p:nvPicPr>
                    <p:blipFill>
                      <a:blip r:embed="rId4"/>
                      <a:stretch>
                        <a:fillRect/>
                      </a:stretch>
                    </p:blipFill>
                    <p:spPr>
                      <a:xfrm>
                        <a:off x="3334068" y="3097530"/>
                        <a:ext cx="2624455" cy="662940"/>
                      </a:xfrm>
                      <a:prstGeom prst="rect">
                        <a:avLst/>
                      </a:prstGeom>
                    </p:spPr>
                  </p:pic>
                </p:oleObj>
              </mc:Fallback>
            </mc:AlternateContent>
          </a:graphicData>
        </a:graphic>
      </p:graphicFrame>
      <p:graphicFrame>
        <p:nvGraphicFramePr>
          <p:cNvPr id="10" name="对象 9"/>
          <p:cNvGraphicFramePr/>
          <p:nvPr/>
        </p:nvGraphicFramePr>
        <p:xfrm>
          <a:off x="683260" y="5733415"/>
          <a:ext cx="7335520" cy="412750"/>
        </p:xfrm>
        <a:graphic>
          <a:graphicData uri="http://schemas.openxmlformats.org/presentationml/2006/ole">
            <mc:AlternateContent xmlns:mc="http://schemas.openxmlformats.org/markup-compatibility/2006">
              <mc:Choice xmlns:v="urn:schemas-microsoft-com:vml" Requires="v">
                <p:oleObj spid="_x0000_s22543" r:id="rId5" imgW="6299200" imgH="304800" progId="Equation.DSMT4">
                  <p:embed/>
                </p:oleObj>
              </mc:Choice>
              <mc:Fallback>
                <p:oleObj r:id="rId5" imgW="6299200" imgH="304800" progId="Equation.DSMT4">
                  <p:embed/>
                  <p:pic>
                    <p:nvPicPr>
                      <p:cNvPr id="10" name="对象 9"/>
                      <p:cNvPicPr/>
                      <p:nvPr/>
                    </p:nvPicPr>
                    <p:blipFill>
                      <a:blip r:embed="rId6"/>
                      <a:stretch>
                        <a:fillRect/>
                      </a:stretch>
                    </p:blipFill>
                    <p:spPr>
                      <a:xfrm>
                        <a:off x="683260" y="5733415"/>
                        <a:ext cx="7335520" cy="412750"/>
                      </a:xfrm>
                      <a:prstGeom prst="rect">
                        <a:avLst/>
                      </a:prstGeom>
                    </p:spPr>
                  </p:pic>
                </p:oleObj>
              </mc:Fallback>
            </mc:AlternateContent>
          </a:graphicData>
        </a:graphic>
      </p:graphicFrame>
      <p:sp>
        <p:nvSpPr>
          <p:cNvPr id="7" name="灯片编号占位符 3">
            <a:extLst>
              <a:ext uri="{FF2B5EF4-FFF2-40B4-BE49-F238E27FC236}">
                <a16:creationId xmlns:a16="http://schemas.microsoft.com/office/drawing/2014/main" id="{70E44972-9C48-4F45-931B-5F3330EEB3F3}"/>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44</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A10F4FB9-1F48-4240-BCF0-08459FC1AF59}"/>
              </a:ext>
            </a:extLst>
          </p:cNvPr>
          <p:cNvSpPr txBox="1"/>
          <p:nvPr/>
        </p:nvSpPr>
        <p:spPr>
          <a:xfrm>
            <a:off x="6719019" y="2596833"/>
            <a:ext cx="1567815" cy="368300"/>
          </a:xfrm>
          <a:prstGeom prst="rect">
            <a:avLst/>
          </a:prstGeom>
          <a:noFill/>
        </p:spPr>
        <p:txBody>
          <a:bodyPr wrap="square" rtlCol="0" anchor="t">
            <a:spAutoFit/>
          </a:bodyPr>
          <a:lstStyle/>
          <a:p>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回顾</a:t>
            </a:r>
            <a:r>
              <a:rPr lang="en-US" altLang="zh-CN"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4.10</a:t>
            </a: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节</a:t>
            </a:r>
          </a:p>
        </p:txBody>
      </p:sp>
      <p:sp>
        <p:nvSpPr>
          <p:cNvPr id="9" name="云形 8">
            <a:extLst>
              <a:ext uri="{FF2B5EF4-FFF2-40B4-BE49-F238E27FC236}">
                <a16:creationId xmlns:a16="http://schemas.microsoft.com/office/drawing/2014/main" id="{15B2C1A8-5917-427C-AC38-A93FE61B3103}"/>
              </a:ext>
            </a:extLst>
          </p:cNvPr>
          <p:cNvSpPr/>
          <p:nvPr/>
        </p:nvSpPr>
        <p:spPr>
          <a:xfrm>
            <a:off x="6431364" y="2349183"/>
            <a:ext cx="2087880" cy="863600"/>
          </a:xfrm>
          <a:prstGeom prst="cloud">
            <a:avLst/>
          </a:prstGeom>
          <a:noFill/>
          <a:ln w="19050">
            <a:solidFill>
              <a:schemeClr val="tx2"/>
            </a:solidFill>
            <a:round/>
          </a:ln>
        </p:spPr>
        <p:txBody>
          <a:bodyPr/>
          <a:lstStyle/>
          <a:p>
            <a:endParaRPr lang="zh-CN" altLang="en-US"/>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 陷波</a:t>
            </a:r>
            <a:r>
              <a:rPr lang="zh-CN" altLang="en-US" dirty="0">
                <a:sym typeface="+mn-ea"/>
              </a:rPr>
              <a:t>滤波器</a:t>
            </a:r>
            <a:endParaRPr lang="zh-CN" altLang="en-US" dirty="0"/>
          </a:p>
        </p:txBody>
      </p:sp>
      <p:sp>
        <p:nvSpPr>
          <p:cNvPr id="2" name="文本框 1"/>
          <p:cNvSpPr txBox="1"/>
          <p:nvPr/>
        </p:nvSpPr>
        <p:spPr>
          <a:xfrm>
            <a:off x="539115" y="764540"/>
            <a:ext cx="8084820" cy="5354864"/>
          </a:xfrm>
          <a:prstGeom prst="rect">
            <a:avLst/>
          </a:prstGeom>
          <a:noFill/>
        </p:spPr>
        <p:txBody>
          <a:bodyPr wrap="square" rtlCol="0" anchor="t">
            <a:spAutoFit/>
          </a:bodyPr>
          <a:lstStyle/>
          <a:p>
            <a:pPr algn="just">
              <a:lnSpc>
                <a:spcPct val="180000"/>
              </a:lnSpc>
              <a:spcBef>
                <a:spcPts val="0"/>
              </a:spcBef>
              <a:buClr>
                <a:srgbClr val="C00000"/>
              </a:buClr>
              <a:buSzTx/>
              <a:buFont typeface="Wingdings" panose="05000000000000000000" charset="0"/>
            </a:pP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例如，下面是一个</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阶巴特沃斯陷波带阻滤波器，它包含三个陷波对</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p>
          <a:p>
            <a:pPr algn="just">
              <a:lnSpc>
                <a:spcPct val="180000"/>
              </a:lnSpc>
              <a:spcBef>
                <a:spcPts val="0"/>
              </a:spcBef>
              <a:buClr>
                <a:srgbClr val="C00000"/>
              </a:buClr>
              <a:buSzTx/>
              <a:buFont typeface="Wingdings" panose="05000000000000000000" charset="0"/>
            </a:pPr>
            <a:endPar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80000"/>
              </a:lnSpc>
              <a:spcBef>
                <a:spcPts val="0"/>
              </a:spcBef>
              <a:buClr>
                <a:srgbClr val="C00000"/>
              </a:buClr>
              <a:buSzTx/>
              <a:buFont typeface="Wingdings" panose="05000000000000000000" charset="0"/>
            </a:pPr>
            <a:endPar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80000"/>
              </a:lnSpc>
              <a:spcBef>
                <a:spcPts val="0"/>
              </a:spcBef>
              <a:buClr>
                <a:srgbClr val="C00000"/>
              </a:buClr>
              <a:buSzTx/>
              <a:buFont typeface="Wingdings" panose="05000000000000000000" charset="0"/>
            </a:pPr>
            <a:endPar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a:lnSpc>
                <a:spcPct val="180000"/>
              </a:lnSpc>
              <a:spcBef>
                <a:spcPts val="0"/>
              </a:spcBef>
              <a:buClr>
                <a:srgbClr val="C00000"/>
              </a:buClr>
              <a:buSzTx/>
              <a:buFont typeface="Wingdings" panose="05000000000000000000" charset="0"/>
            </a:pP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常数</a:t>
            </a:r>
            <a:r>
              <a:rPr lang="en-US" altLang="zh-CN"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D</a:t>
            </a:r>
            <a:r>
              <a:rPr lang="en-US" altLang="zh-CN" sz="1800" i="1" kern="0" baseline="-25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0k</a:t>
            </a:r>
            <a:r>
              <a:rPr lang="en-US" altLang="zh-CN" sz="1800" i="1"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对每对陷波是相同的，但对不同的陷波对它可以不同。其他陷波带阻滤波器函数可用相同的方式构建，具体取决于所选的高通滤波器函数。</a:t>
            </a:r>
          </a:p>
          <a:p>
            <a:pPr indent="457200" algn="just">
              <a:lnSpc>
                <a:spcPct val="180000"/>
              </a:lnSpc>
              <a:spcBef>
                <a:spcPts val="0"/>
              </a:spcBef>
              <a:buClr>
                <a:srgbClr val="C00000"/>
              </a:buClr>
              <a:buSzTx/>
              <a:buFont typeface="Wingdings" panose="05000000000000000000" charset="0"/>
            </a:pP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4.10</a:t>
            </a:r>
            <a:r>
              <a:rPr lang="zh-CN" altLang="en-US"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节对滤波器的讨论那样，陷波带通滤波器传递函数可用下式由陷波带阻滤波器得到</a:t>
            </a:r>
            <a:r>
              <a:rPr lang="en-US" altLang="zh-CN" sz="1800" kern="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eaLnBrk="1" latinLnBrk="1">
              <a:lnSpc>
                <a:spcPct val="160000"/>
              </a:lnSpc>
              <a:spcBef>
                <a:spcPts val="0"/>
              </a:spcBef>
              <a:buClr>
                <a:srgbClr val="FF0000"/>
              </a:buClr>
              <a:buSzTx/>
              <a:buFont typeface="Wingdings" panose="05000000000000000000" charset="0"/>
            </a:pPr>
            <a:r>
              <a:rPr lang="zh-CN" altLang="en-US" sz="1800" kern="0" dirty="0">
                <a:uFillTx/>
                <a:latin typeface="微软雅黑" panose="020B0503020204020204" pitchFamily="34" charset="-122"/>
                <a:ea typeface="微软雅黑" panose="020B0503020204020204" pitchFamily="34" charset="-122"/>
                <a:cs typeface="微软雅黑" panose="020B0503020204020204" pitchFamily="34" charset="-122"/>
              </a:rPr>
              <a:t>式中，</a:t>
            </a:r>
            <a:r>
              <a:rPr lang="zh-CN" altLang="en-US" sz="1800" i="1"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H </a:t>
            </a:r>
            <a:r>
              <a:rPr lang="en-US" altLang="zh-CN" sz="1800" i="1" kern="0" baseline="-25000" dirty="0">
                <a:uFillTx/>
                <a:latin typeface="微软雅黑" panose="020B0503020204020204" pitchFamily="34" charset="-122"/>
                <a:ea typeface="微软雅黑" panose="020B0503020204020204" pitchFamily="34" charset="-122"/>
                <a:cs typeface="微软雅黑" panose="020B0503020204020204" pitchFamily="34" charset="-122"/>
                <a:sym typeface="+mn-ea"/>
              </a:rPr>
              <a:t>NP</a:t>
            </a:r>
            <a:r>
              <a:rPr lang="zh-CN" altLang="en-US" sz="1800"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i="1"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u</a:t>
            </a:r>
            <a:r>
              <a:rPr lang="zh-CN" altLang="en-US" sz="1800"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i="1"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v</a:t>
            </a:r>
            <a:r>
              <a:rPr lang="zh-CN" altLang="en-US" sz="1800"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800"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kern="0" dirty="0">
                <a:uFillTx/>
                <a:latin typeface="微软雅黑" panose="020B0503020204020204" pitchFamily="34" charset="-122"/>
                <a:ea typeface="微软雅黑" panose="020B0503020204020204" pitchFamily="34" charset="-122"/>
                <a:cs typeface="微软雅黑" panose="020B0503020204020204" pitchFamily="34" charset="-122"/>
              </a:rPr>
              <a:t>是与陷波带阻滤波器传递函数</a:t>
            </a:r>
            <a:r>
              <a:rPr lang="zh-CN" altLang="en-US" sz="1800" i="1"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H </a:t>
            </a:r>
            <a:r>
              <a:rPr lang="en-US" altLang="zh-CN" sz="1800" i="1" kern="0" baseline="-25000" dirty="0">
                <a:uFillTx/>
                <a:latin typeface="微软雅黑" panose="020B0503020204020204" pitchFamily="34" charset="-122"/>
                <a:ea typeface="微软雅黑" panose="020B0503020204020204" pitchFamily="34" charset="-122"/>
                <a:cs typeface="微软雅黑" panose="020B0503020204020204" pitchFamily="34" charset="-122"/>
                <a:sym typeface="+mn-ea"/>
              </a:rPr>
              <a:t>NR</a:t>
            </a:r>
            <a:r>
              <a:rPr lang="zh-CN" altLang="en-US" sz="1800"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i="1"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u</a:t>
            </a:r>
            <a:r>
              <a:rPr lang="zh-CN" altLang="en-US" sz="1800"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i="1"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v</a:t>
            </a:r>
            <a:r>
              <a:rPr lang="zh-CN" altLang="en-US" sz="1800"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800" kern="0" dirty="0">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kern="0" dirty="0">
                <a:uFillTx/>
                <a:latin typeface="微软雅黑" panose="020B0503020204020204" pitchFamily="34" charset="-122"/>
                <a:ea typeface="微软雅黑" panose="020B0503020204020204" pitchFamily="34" charset="-122"/>
                <a:cs typeface="微软雅黑" panose="020B0503020204020204" pitchFamily="34" charset="-122"/>
              </a:rPr>
              <a:t>对应的陷波带通滤波器传递函数。</a:t>
            </a: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5" name="对象 14"/>
          <p:cNvGraphicFramePr/>
          <p:nvPr/>
        </p:nvGraphicFramePr>
        <p:xfrm>
          <a:off x="1547495" y="1556385"/>
          <a:ext cx="5897880" cy="901065"/>
        </p:xfrm>
        <a:graphic>
          <a:graphicData uri="http://schemas.openxmlformats.org/presentationml/2006/ole">
            <mc:AlternateContent xmlns:mc="http://schemas.openxmlformats.org/markup-compatibility/2006">
              <mc:Choice xmlns:v="urn:schemas-microsoft-com:vml" Requires="v">
                <p:oleObj spid="_x0000_s23566" r:id="rId3" imgW="3886200" imgH="584200" progId="Equation.DSMT4">
                  <p:embed/>
                </p:oleObj>
              </mc:Choice>
              <mc:Fallback>
                <p:oleObj r:id="rId3" imgW="3886200" imgH="584200" progId="Equation.DSMT4">
                  <p:embed/>
                  <p:pic>
                    <p:nvPicPr>
                      <p:cNvPr id="15" name="对象 14"/>
                      <p:cNvPicPr/>
                      <p:nvPr/>
                    </p:nvPicPr>
                    <p:blipFill>
                      <a:blip r:embed="rId4"/>
                      <a:stretch>
                        <a:fillRect/>
                      </a:stretch>
                    </p:blipFill>
                    <p:spPr>
                      <a:xfrm>
                        <a:off x="1547495" y="1556385"/>
                        <a:ext cx="5897880" cy="901065"/>
                      </a:xfrm>
                      <a:prstGeom prst="rect">
                        <a:avLst/>
                      </a:prstGeom>
                    </p:spPr>
                  </p:pic>
                </p:oleObj>
              </mc:Fallback>
            </mc:AlternateContent>
          </a:graphicData>
        </a:graphic>
      </p:graphicFrame>
      <p:graphicFrame>
        <p:nvGraphicFramePr>
          <p:cNvPr id="17" name="对象 16"/>
          <p:cNvGraphicFramePr/>
          <p:nvPr/>
        </p:nvGraphicFramePr>
        <p:xfrm>
          <a:off x="3200400" y="4652645"/>
          <a:ext cx="2592070" cy="339725"/>
        </p:xfrm>
        <a:graphic>
          <a:graphicData uri="http://schemas.openxmlformats.org/presentationml/2006/ole">
            <mc:AlternateContent xmlns:mc="http://schemas.openxmlformats.org/markup-compatibility/2006">
              <mc:Choice xmlns:v="urn:schemas-microsoft-com:vml" Requires="v">
                <p:oleObj spid="_x0000_s23567" r:id="rId5" imgW="1562100" imgH="228600" progId="Equation.DSMT4">
                  <p:embed/>
                </p:oleObj>
              </mc:Choice>
              <mc:Fallback>
                <p:oleObj r:id="rId5" imgW="1562100" imgH="228600" progId="Equation.DSMT4">
                  <p:embed/>
                  <p:pic>
                    <p:nvPicPr>
                      <p:cNvPr id="17" name="对象 16"/>
                      <p:cNvPicPr/>
                      <p:nvPr/>
                    </p:nvPicPr>
                    <p:blipFill>
                      <a:blip r:embed="rId6"/>
                      <a:stretch>
                        <a:fillRect/>
                      </a:stretch>
                    </p:blipFill>
                    <p:spPr>
                      <a:xfrm>
                        <a:off x="3200400" y="4652645"/>
                        <a:ext cx="2592070" cy="339725"/>
                      </a:xfrm>
                      <a:prstGeom prst="rect">
                        <a:avLst/>
                      </a:prstGeom>
                    </p:spPr>
                  </p:pic>
                </p:oleObj>
              </mc:Fallback>
            </mc:AlternateContent>
          </a:graphicData>
        </a:graphic>
      </p:graphicFrame>
      <p:sp>
        <p:nvSpPr>
          <p:cNvPr id="7" name="灯片编号占位符 3">
            <a:extLst>
              <a:ext uri="{FF2B5EF4-FFF2-40B4-BE49-F238E27FC236}">
                <a16:creationId xmlns:a16="http://schemas.microsoft.com/office/drawing/2014/main" id="{B80E5F32-BCFA-4CB7-8ED9-5FA52FA7B911}"/>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45</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 </a:t>
            </a:r>
            <a:r>
              <a:rPr lang="zh-CN" altLang="en-US" dirty="0">
                <a:sym typeface="+mn-ea"/>
              </a:rPr>
              <a:t>陷波滤波器</a:t>
            </a:r>
            <a:endParaRPr lang="zh-CN" altLang="en-US" dirty="0"/>
          </a:p>
        </p:txBody>
      </p:sp>
      <p:pic>
        <p:nvPicPr>
          <p:cNvPr id="6" name="图片 5"/>
          <p:cNvPicPr>
            <a:picLocks noChangeAspect="1"/>
          </p:cNvPicPr>
          <p:nvPr/>
        </p:nvPicPr>
        <p:blipFill>
          <a:blip r:embed="rId2"/>
          <a:stretch>
            <a:fillRect/>
          </a:stretch>
        </p:blipFill>
        <p:spPr>
          <a:xfrm>
            <a:off x="155022" y="1167192"/>
            <a:ext cx="8918755" cy="2690738"/>
          </a:xfrm>
          <a:prstGeom prst="rect">
            <a:avLst/>
          </a:prstGeom>
        </p:spPr>
      </p:pic>
      <p:sp>
        <p:nvSpPr>
          <p:cNvPr id="7" name="文本框 6"/>
          <p:cNvSpPr txBox="1"/>
          <p:nvPr/>
        </p:nvSpPr>
        <p:spPr>
          <a:xfrm>
            <a:off x="1007599" y="4005064"/>
            <a:ext cx="7213600" cy="1420495"/>
          </a:xfrm>
          <a:prstGeom prst="rect">
            <a:avLst/>
          </a:prstGeom>
          <a:noFill/>
        </p:spPr>
        <p:txBody>
          <a:bodyPr wrap="square" rtlCol="0" anchor="t">
            <a:spAutoFit/>
          </a:bodyPr>
          <a:lstStyle/>
          <a:p>
            <a:pPr algn="l">
              <a:lnSpc>
                <a:spcPct val="160000"/>
              </a:lnSpc>
              <a:buClrTx/>
              <a:buSzTx/>
              <a:buNone/>
            </a:pPr>
            <a:r>
              <a:rPr sz="1800" dirty="0">
                <a:uFillTx/>
                <a:latin typeface="Times New Roman" panose="02020603050405020304" pitchFamily="18" charset="0"/>
                <a:ea typeface="微软雅黑" panose="020B0503020204020204" pitchFamily="34" charset="-122"/>
                <a:sym typeface="+mn-ea"/>
              </a:rPr>
              <a:t>(a)</a:t>
            </a:r>
            <a:r>
              <a:rPr sz="1800" dirty="0" err="1">
                <a:uFillTx/>
                <a:latin typeface="Times New Roman" panose="02020603050405020304" pitchFamily="18" charset="0"/>
                <a:ea typeface="微软雅黑" panose="020B0503020204020204" pitchFamily="34" charset="-122"/>
                <a:sym typeface="+mn-ea"/>
              </a:rPr>
              <a:t>理想</a:t>
            </a:r>
            <a:r>
              <a:rPr sz="1800" dirty="0">
                <a:uFillTx/>
                <a:latin typeface="Times New Roman" panose="02020603050405020304" pitchFamily="18" charset="0"/>
                <a:ea typeface="微软雅黑" panose="020B0503020204020204" pitchFamily="34" charset="-122"/>
                <a:sym typeface="+mn-ea"/>
              </a:rPr>
              <a:t>、(b)</a:t>
            </a:r>
            <a:r>
              <a:rPr sz="1800" dirty="0" err="1">
                <a:uFillTx/>
                <a:latin typeface="Times New Roman" panose="02020603050405020304" pitchFamily="18" charset="0"/>
                <a:ea typeface="微软雅黑" panose="020B0503020204020204" pitchFamily="34" charset="-122"/>
                <a:sym typeface="+mn-ea"/>
              </a:rPr>
              <a:t>高斯和</a:t>
            </a:r>
            <a:r>
              <a:rPr sz="1800" dirty="0">
                <a:uFillTx/>
                <a:latin typeface="Times New Roman" panose="02020603050405020304" pitchFamily="18" charset="0"/>
                <a:ea typeface="微软雅黑" panose="020B0503020204020204" pitchFamily="34" charset="-122"/>
                <a:sym typeface="+mn-ea"/>
              </a:rPr>
              <a:t>(c)</a:t>
            </a:r>
            <a:r>
              <a:rPr sz="1800" dirty="0" err="1">
                <a:uFillTx/>
                <a:latin typeface="Times New Roman" panose="02020603050405020304" pitchFamily="18" charset="0"/>
                <a:ea typeface="微软雅黑" panose="020B0503020204020204" pitchFamily="34" charset="-122"/>
                <a:sym typeface="+mn-ea"/>
              </a:rPr>
              <a:t>巴特沃斯陷波带阻滤波器传递函数的透视图</a:t>
            </a:r>
            <a:endParaRPr sz="1800" dirty="0">
              <a:uFillTx/>
              <a:latin typeface="Times New Roman" panose="02020603050405020304" pitchFamily="18" charset="0"/>
              <a:ea typeface="微软雅黑" panose="020B0503020204020204" pitchFamily="34" charset="-122"/>
              <a:sym typeface="+mn-ea"/>
            </a:endParaRPr>
          </a:p>
          <a:p>
            <a:pPr algn="l">
              <a:lnSpc>
                <a:spcPct val="160000"/>
              </a:lnSpc>
              <a:buClrTx/>
              <a:buSzTx/>
              <a:buNone/>
            </a:pPr>
            <a:endParaRPr sz="1800" dirty="0">
              <a:uFillTx/>
              <a:latin typeface="Times New Roman" panose="02020603050405020304" pitchFamily="18" charset="0"/>
              <a:ea typeface="微软雅黑" panose="020B0503020204020204" pitchFamily="34" charset="-122"/>
              <a:sym typeface="+mn-ea"/>
            </a:endParaRPr>
          </a:p>
          <a:p>
            <a:pPr algn="l">
              <a:lnSpc>
                <a:spcPct val="160000"/>
              </a:lnSpc>
              <a:buClrTx/>
              <a:buSzTx/>
              <a:buNone/>
            </a:pPr>
            <a:r>
              <a:rPr lang="zh-CN" sz="1800" dirty="0">
                <a:solidFill>
                  <a:schemeClr val="tx2">
                    <a:lumMod val="60000"/>
                    <a:lumOff val="40000"/>
                  </a:schemeClr>
                </a:solidFill>
                <a:uFillTx/>
                <a:latin typeface="Times New Roman" panose="02020603050405020304" pitchFamily="18" charset="0"/>
                <a:ea typeface="微软雅黑" panose="020B0503020204020204" pitchFamily="34" charset="-122"/>
                <a:sym typeface="+mn-ea"/>
              </a:rPr>
              <a:t>只要这些函数是零相移函数，我们就可构建任意形状的陷波滤波器。</a:t>
            </a:r>
          </a:p>
        </p:txBody>
      </p:sp>
      <p:sp>
        <p:nvSpPr>
          <p:cNvPr id="8" name="灯片编号占位符 3">
            <a:extLst>
              <a:ext uri="{FF2B5EF4-FFF2-40B4-BE49-F238E27FC236}">
                <a16:creationId xmlns:a16="http://schemas.microsoft.com/office/drawing/2014/main" id="{3A9AF4DD-F80C-4AFD-B7E8-02DAC4DFFBBD}"/>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46</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 </a:t>
            </a:r>
            <a:r>
              <a:rPr lang="zh-CN" altLang="en-US" dirty="0">
                <a:sym typeface="+mn-ea"/>
              </a:rPr>
              <a:t>陷波滤波器例子</a:t>
            </a:r>
          </a:p>
        </p:txBody>
      </p:sp>
      <p:pic>
        <p:nvPicPr>
          <p:cNvPr id="5" name="图片 4"/>
          <p:cNvPicPr>
            <a:picLocks noChangeAspect="1"/>
          </p:cNvPicPr>
          <p:nvPr/>
        </p:nvPicPr>
        <p:blipFill>
          <a:blip r:embed="rId2"/>
          <a:srcRect t="50548"/>
          <a:stretch>
            <a:fillRect/>
          </a:stretch>
        </p:blipFill>
        <p:spPr>
          <a:xfrm>
            <a:off x="1473835" y="2493010"/>
            <a:ext cx="4106545" cy="1690370"/>
          </a:xfrm>
          <a:prstGeom prst="rect">
            <a:avLst/>
          </a:prstGeom>
        </p:spPr>
      </p:pic>
      <p:pic>
        <p:nvPicPr>
          <p:cNvPr id="8" name="图片 7"/>
          <p:cNvPicPr>
            <a:picLocks noChangeAspect="1"/>
          </p:cNvPicPr>
          <p:nvPr/>
        </p:nvPicPr>
        <p:blipFill>
          <a:blip r:embed="rId3"/>
          <a:stretch>
            <a:fillRect/>
          </a:stretch>
        </p:blipFill>
        <p:spPr>
          <a:xfrm>
            <a:off x="5580380" y="2421255"/>
            <a:ext cx="2087880" cy="1745615"/>
          </a:xfrm>
          <a:prstGeom prst="rect">
            <a:avLst/>
          </a:prstGeom>
        </p:spPr>
      </p:pic>
      <p:sp>
        <p:nvSpPr>
          <p:cNvPr id="9" name="文本框 8"/>
          <p:cNvSpPr txBox="1"/>
          <p:nvPr/>
        </p:nvSpPr>
        <p:spPr>
          <a:xfrm>
            <a:off x="612140" y="4077335"/>
            <a:ext cx="8497570" cy="2306320"/>
          </a:xfrm>
          <a:prstGeom prst="rect">
            <a:avLst/>
          </a:prstGeom>
          <a:noFill/>
        </p:spPr>
        <p:txBody>
          <a:bodyPr wrap="square" rtlCol="0" anchor="t">
            <a:spAutoFit/>
          </a:bodyPr>
          <a:lstStyle/>
          <a:p>
            <a:pPr algn="l">
              <a:lnSpc>
                <a:spcPct val="160000"/>
              </a:lnSpc>
              <a:buClrTx/>
              <a:buSzTx/>
              <a:buFontTx/>
            </a:pPr>
            <a:r>
              <a:rPr sz="1800" dirty="0">
                <a:uFillTx/>
                <a:latin typeface="Times New Roman" panose="02020603050405020304" pitchFamily="18" charset="0"/>
                <a:ea typeface="微软雅黑" panose="020B0503020204020204" pitchFamily="34" charset="-122"/>
              </a:rPr>
              <a:t>(a)</a:t>
            </a:r>
            <a:r>
              <a:rPr sz="1800" dirty="0" err="1">
                <a:uFillTx/>
                <a:latin typeface="Times New Roman" panose="02020603050405020304" pitchFamily="18" charset="0"/>
                <a:ea typeface="微软雅黑" panose="020B0503020204020204" pitchFamily="34" charset="-122"/>
              </a:rPr>
              <a:t>被正弦干扰污染的图像</a:t>
            </a:r>
            <a:r>
              <a:rPr sz="1800" dirty="0">
                <a:uFillTx/>
                <a:latin typeface="Times New Roman" panose="02020603050405020304" pitchFamily="18" charset="0"/>
                <a:ea typeface="微软雅黑" panose="020B0503020204020204" pitchFamily="34" charset="-122"/>
              </a:rPr>
              <a:t>;</a:t>
            </a:r>
          </a:p>
          <a:p>
            <a:pPr algn="l">
              <a:lnSpc>
                <a:spcPct val="160000"/>
              </a:lnSpc>
              <a:buClrTx/>
              <a:buSzTx/>
              <a:buFontTx/>
            </a:pPr>
            <a:r>
              <a:rPr sz="1800" dirty="0">
                <a:uFillTx/>
                <a:latin typeface="Times New Roman" panose="02020603050405020304" pitchFamily="18" charset="0"/>
                <a:ea typeface="微软雅黑" panose="020B0503020204020204" pitchFamily="34" charset="-122"/>
              </a:rPr>
              <a:t>(b)</a:t>
            </a:r>
            <a:r>
              <a:rPr sz="1800" dirty="0" err="1">
                <a:uFillTx/>
                <a:latin typeface="Times New Roman" panose="02020603050405020304" pitchFamily="18" charset="0"/>
                <a:ea typeface="微软雅黑" panose="020B0503020204020204" pitchFamily="34" charset="-122"/>
              </a:rPr>
              <a:t>显示了干扰导致的突发能量的谱</a:t>
            </a:r>
            <a:r>
              <a:rPr sz="1800" dirty="0">
                <a:uFillTx/>
                <a:latin typeface="Times New Roman" panose="02020603050405020304" pitchFamily="18" charset="0"/>
                <a:ea typeface="微软雅黑" panose="020B0503020204020204" pitchFamily="34" charset="-122"/>
              </a:rPr>
              <a:t>(</a:t>
            </a:r>
            <a:r>
              <a:rPr sz="1800" dirty="0" err="1">
                <a:uFillTx/>
                <a:latin typeface="Times New Roman" panose="02020603050405020304" pitchFamily="18" charset="0"/>
                <a:ea typeface="微软雅黑" panose="020B0503020204020204" pitchFamily="34" charset="-122"/>
              </a:rPr>
              <a:t>为便于显示，能量突发已被放大</a:t>
            </a:r>
            <a:r>
              <a:rPr sz="1800" dirty="0">
                <a:uFillTx/>
                <a:latin typeface="Times New Roman" panose="02020603050405020304" pitchFamily="18" charset="0"/>
                <a:ea typeface="微软雅黑" panose="020B0503020204020204" pitchFamily="34" charset="-122"/>
              </a:rPr>
              <a:t>);</a:t>
            </a:r>
          </a:p>
          <a:p>
            <a:pPr algn="l">
              <a:lnSpc>
                <a:spcPct val="160000"/>
              </a:lnSpc>
              <a:buClrTx/>
              <a:buSzTx/>
              <a:buFontTx/>
            </a:pPr>
            <a:r>
              <a:rPr sz="1800" dirty="0">
                <a:uFillTx/>
                <a:latin typeface="Times New Roman" panose="02020603050405020304" pitchFamily="18" charset="0"/>
                <a:ea typeface="微软雅黑" panose="020B0503020204020204" pitchFamily="34" charset="-122"/>
              </a:rPr>
              <a:t>(c)</a:t>
            </a:r>
            <a:r>
              <a:rPr sz="1800" dirty="0" err="1">
                <a:uFillTx/>
                <a:latin typeface="Times New Roman" panose="02020603050405020304" pitchFamily="18" charset="0"/>
                <a:ea typeface="微软雅黑" panose="020B0503020204020204" pitchFamily="34" charset="-122"/>
              </a:rPr>
              <a:t>用于消除突发能量的陷波滤波器</a:t>
            </a:r>
            <a:r>
              <a:rPr sz="1800" dirty="0">
                <a:uFillTx/>
                <a:latin typeface="Times New Roman" panose="02020603050405020304" pitchFamily="18" charset="0"/>
                <a:ea typeface="微软雅黑" panose="020B0503020204020204" pitchFamily="34" charset="-122"/>
              </a:rPr>
              <a:t>(圆的半径为2像素)(</a:t>
            </a:r>
            <a:r>
              <a:rPr sz="1800" dirty="0" err="1">
                <a:uFillTx/>
                <a:latin typeface="Times New Roman" panose="02020603050405020304" pitchFamily="18" charset="0"/>
                <a:ea typeface="微软雅黑" panose="020B0503020204020204" pitchFamily="34" charset="-122"/>
              </a:rPr>
              <a:t>细边框不是数据的一部分</a:t>
            </a:r>
            <a:r>
              <a:rPr sz="1800" dirty="0">
                <a:uFillTx/>
                <a:latin typeface="Times New Roman" panose="02020603050405020304" pitchFamily="18" charset="0"/>
                <a:ea typeface="微软雅黑" panose="020B0503020204020204" pitchFamily="34" charset="-122"/>
              </a:rPr>
              <a:t>):</a:t>
            </a:r>
          </a:p>
          <a:p>
            <a:pPr algn="l">
              <a:lnSpc>
                <a:spcPct val="160000"/>
              </a:lnSpc>
              <a:buClrTx/>
              <a:buSzTx/>
              <a:buFontTx/>
            </a:pPr>
            <a:r>
              <a:rPr sz="1800" dirty="0">
                <a:uFillTx/>
                <a:latin typeface="Times New Roman" panose="02020603050405020304" pitchFamily="18" charset="0"/>
                <a:ea typeface="微软雅黑" panose="020B0503020204020204" pitchFamily="34" charset="-122"/>
              </a:rPr>
              <a:t>(d)</a:t>
            </a:r>
            <a:r>
              <a:rPr sz="1800" dirty="0" err="1">
                <a:uFillTx/>
                <a:latin typeface="Times New Roman" panose="02020603050405020304" pitchFamily="18" charset="0"/>
                <a:ea typeface="微软雅黑" panose="020B0503020204020204" pitchFamily="34" charset="-122"/>
              </a:rPr>
              <a:t>陷波带阻滤波后的结果</a:t>
            </a:r>
            <a:r>
              <a:rPr sz="1800" dirty="0">
                <a:uFillTx/>
                <a:latin typeface="Times New Roman" panose="02020603050405020304" pitchFamily="18" charset="0"/>
                <a:ea typeface="微软雅黑" panose="020B0503020204020204" pitchFamily="34" charset="-122"/>
              </a:rPr>
              <a:t>(</a:t>
            </a:r>
            <a:r>
              <a:rPr sz="1800" dirty="0" err="1">
                <a:uFillTx/>
                <a:latin typeface="Times New Roman" panose="02020603050405020304" pitchFamily="18" charset="0"/>
                <a:ea typeface="微软雅黑" panose="020B0503020204020204" pitchFamily="34" charset="-122"/>
              </a:rPr>
              <a:t>原图像由</a:t>
            </a:r>
            <a:r>
              <a:rPr sz="1800" dirty="0">
                <a:uFillTx/>
                <a:latin typeface="Times New Roman" panose="02020603050405020304" pitchFamily="18" charset="0"/>
                <a:ea typeface="微软雅黑" panose="020B0503020204020204" pitchFamily="34" charset="-122"/>
              </a:rPr>
              <a:t> NASA </a:t>
            </a:r>
            <a:r>
              <a:rPr sz="1800" dirty="0" err="1">
                <a:uFillTx/>
                <a:latin typeface="Times New Roman" panose="02020603050405020304" pitchFamily="18" charset="0"/>
                <a:ea typeface="微软雅黑" panose="020B0503020204020204" pitchFamily="34" charset="-122"/>
              </a:rPr>
              <a:t>提供</a:t>
            </a:r>
            <a:r>
              <a:rPr sz="1800" dirty="0">
                <a:uFillTx/>
                <a:latin typeface="Times New Roman" panose="02020603050405020304" pitchFamily="18" charset="0"/>
                <a:ea typeface="微软雅黑" panose="020B0503020204020204" pitchFamily="34" charset="-122"/>
              </a:rPr>
              <a:t>)</a:t>
            </a:r>
          </a:p>
          <a:p>
            <a:pPr algn="l">
              <a:lnSpc>
                <a:spcPct val="160000"/>
              </a:lnSpc>
              <a:buClrTx/>
              <a:buSzTx/>
              <a:buFontTx/>
            </a:pPr>
            <a:r>
              <a:rPr lang="en-US" sz="1800" dirty="0">
                <a:uFillTx/>
                <a:latin typeface="Times New Roman" panose="02020603050405020304" pitchFamily="18" charset="0"/>
                <a:ea typeface="微软雅黑" panose="020B0503020204020204" pitchFamily="34" charset="-122"/>
              </a:rPr>
              <a:t>(e)</a:t>
            </a:r>
            <a:r>
              <a:rPr lang="en-US" sz="1800" dirty="0" err="1">
                <a:uFillTx/>
                <a:latin typeface="Times New Roman" panose="02020603050405020304" pitchFamily="18" charset="0"/>
                <a:ea typeface="微软雅黑" panose="020B0503020204020204" pitchFamily="34" charset="-122"/>
              </a:rPr>
              <a:t>使用陷波带通滤波器从图</a:t>
            </a:r>
            <a:r>
              <a:rPr lang="en-US" sz="1800" dirty="0">
                <a:uFillTx/>
                <a:latin typeface="Times New Roman" panose="02020603050405020304" pitchFamily="18" charset="0"/>
                <a:ea typeface="微软雅黑" panose="020B0503020204020204" pitchFamily="34" charset="-122"/>
              </a:rPr>
              <a:t>(a)的 DFT </a:t>
            </a:r>
            <a:r>
              <a:rPr lang="en-US" sz="1800" dirty="0" err="1">
                <a:uFillTx/>
                <a:latin typeface="Times New Roman" panose="02020603050405020304" pitchFamily="18" charset="0"/>
                <a:ea typeface="微软雅黑" panose="020B0503020204020204" pitchFamily="34" charset="-122"/>
              </a:rPr>
              <a:t>中提取的正弦模式</a:t>
            </a:r>
            <a:endParaRPr lang="en-US" sz="1800" dirty="0">
              <a:uFillTx/>
              <a:latin typeface="Times New Roman" panose="02020603050405020304" pitchFamily="18" charset="0"/>
              <a:ea typeface="微软雅黑" panose="020B0503020204020204" pitchFamily="34" charset="-122"/>
            </a:endParaRPr>
          </a:p>
        </p:txBody>
      </p:sp>
      <p:pic>
        <p:nvPicPr>
          <p:cNvPr id="10" name="图片 9"/>
          <p:cNvPicPr>
            <a:picLocks noChangeAspect="1"/>
          </p:cNvPicPr>
          <p:nvPr/>
        </p:nvPicPr>
        <p:blipFill>
          <a:blip r:embed="rId2"/>
          <a:srcRect b="49452"/>
          <a:stretch>
            <a:fillRect/>
          </a:stretch>
        </p:blipFill>
        <p:spPr>
          <a:xfrm>
            <a:off x="2555875" y="765175"/>
            <a:ext cx="4106545" cy="1727835"/>
          </a:xfrm>
          <a:prstGeom prst="rect">
            <a:avLst/>
          </a:prstGeom>
        </p:spPr>
      </p:pic>
      <p:sp>
        <p:nvSpPr>
          <p:cNvPr id="11" name="灯片编号占位符 3">
            <a:extLst>
              <a:ext uri="{FF2B5EF4-FFF2-40B4-BE49-F238E27FC236}">
                <a16:creationId xmlns:a16="http://schemas.microsoft.com/office/drawing/2014/main" id="{C1133363-4655-453A-A5E9-98C5260EF6D6}"/>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47</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443220" y="2277110"/>
            <a:ext cx="1755140" cy="1743710"/>
          </a:xfrm>
          <a:prstGeom prst="rect">
            <a:avLst/>
          </a:prstGeom>
        </p:spPr>
      </p:pic>
      <p:sp>
        <p:nvSpPr>
          <p:cNvPr id="3" name="标题 2"/>
          <p:cNvSpPr>
            <a:spLocks noGrp="1"/>
          </p:cNvSpPr>
          <p:nvPr>
            <p:ph type="title"/>
          </p:nvPr>
        </p:nvSpPr>
        <p:spPr/>
        <p:txBody>
          <a:bodyPr/>
          <a:lstStyle/>
          <a:p>
            <a:r>
              <a:rPr lang="en-US" altLang="zh-CN" dirty="0"/>
              <a:t>4.</a:t>
            </a:r>
            <a:r>
              <a:rPr lang="zh-CN" altLang="en-US" dirty="0"/>
              <a:t> </a:t>
            </a:r>
            <a:r>
              <a:rPr lang="zh-CN" altLang="en-US" dirty="0">
                <a:sym typeface="+mn-ea"/>
              </a:rPr>
              <a:t>陷波滤波器例子</a:t>
            </a:r>
          </a:p>
        </p:txBody>
      </p:sp>
      <p:sp>
        <p:nvSpPr>
          <p:cNvPr id="9" name="文本框 8"/>
          <p:cNvSpPr txBox="1"/>
          <p:nvPr/>
        </p:nvSpPr>
        <p:spPr>
          <a:xfrm>
            <a:off x="612140" y="4077335"/>
            <a:ext cx="8497570" cy="2306320"/>
          </a:xfrm>
          <a:prstGeom prst="rect">
            <a:avLst/>
          </a:prstGeom>
          <a:noFill/>
        </p:spPr>
        <p:txBody>
          <a:bodyPr wrap="square" rtlCol="0" anchor="t">
            <a:spAutoFit/>
          </a:bodyPr>
          <a:lstStyle/>
          <a:p>
            <a:pPr algn="l">
              <a:lnSpc>
                <a:spcPct val="160000"/>
              </a:lnSpc>
              <a:buClrTx/>
              <a:buSzTx/>
              <a:buFontTx/>
            </a:pPr>
            <a:r>
              <a:rPr sz="1800">
                <a:uFillTx/>
                <a:latin typeface="Times New Roman" panose="02020603050405020304" pitchFamily="18" charset="0"/>
                <a:ea typeface="微软雅黑" panose="020B0503020204020204" pitchFamily="34" charset="-122"/>
              </a:rPr>
              <a:t>(a)佛罗里达和墨西哥湾的卫星图像(注意水平的传感器扫描线);</a:t>
            </a:r>
          </a:p>
          <a:p>
            <a:pPr algn="l">
              <a:lnSpc>
                <a:spcPct val="160000"/>
              </a:lnSpc>
              <a:buClrTx/>
              <a:buSzTx/>
              <a:buFontTx/>
            </a:pPr>
            <a:r>
              <a:rPr sz="1800">
                <a:uFillTx/>
                <a:latin typeface="Times New Roman" panose="02020603050405020304" pitchFamily="18" charset="0"/>
                <a:ea typeface="微软雅黑" panose="020B0503020204020204" pitchFamily="34" charset="-122"/>
              </a:rPr>
              <a:t>(b)图像(a)的谱;</a:t>
            </a:r>
          </a:p>
          <a:p>
            <a:pPr algn="l">
              <a:lnSpc>
                <a:spcPct val="160000"/>
              </a:lnSpc>
              <a:buClrTx/>
              <a:buSzTx/>
              <a:buFontTx/>
            </a:pPr>
            <a:r>
              <a:rPr sz="1800">
                <a:uFillTx/>
                <a:latin typeface="Times New Roman" panose="02020603050405020304" pitchFamily="18" charset="0"/>
                <a:ea typeface="微软雅黑" panose="020B0503020204020204" pitchFamily="34" charset="-122"/>
              </a:rPr>
              <a:t>(c)陷波带阻滤波器传递函数(黑色细边框不是数据的一部分);</a:t>
            </a:r>
          </a:p>
          <a:p>
            <a:pPr algn="l">
              <a:lnSpc>
                <a:spcPct val="160000"/>
              </a:lnSpc>
              <a:buClrTx/>
              <a:buSzTx/>
              <a:buFontTx/>
            </a:pPr>
            <a:r>
              <a:rPr sz="1800">
                <a:uFillTx/>
                <a:latin typeface="Times New Roman" panose="02020603050405020304" pitchFamily="18" charset="0"/>
                <a:ea typeface="微软雅黑" panose="020B0503020204020204" pitchFamily="34" charset="-122"/>
              </a:rPr>
              <a:t>(d)滤波后的图像</a:t>
            </a:r>
          </a:p>
          <a:p>
            <a:pPr algn="l">
              <a:lnSpc>
                <a:spcPct val="160000"/>
              </a:lnSpc>
              <a:buClrTx/>
              <a:buSzTx/>
              <a:buFontTx/>
            </a:pPr>
            <a:r>
              <a:rPr lang="en-US" sz="1800">
                <a:uFillTx/>
                <a:latin typeface="Times New Roman" panose="02020603050405020304" pitchFamily="18" charset="0"/>
                <a:ea typeface="微软雅黑" panose="020B0503020204020204" pitchFamily="34" charset="-122"/>
              </a:rPr>
              <a:t>(e)陷波滤波从图(a)中提取的噪声模式</a:t>
            </a:r>
          </a:p>
        </p:txBody>
      </p:sp>
      <p:pic>
        <p:nvPicPr>
          <p:cNvPr id="2" name="图片 1"/>
          <p:cNvPicPr>
            <a:picLocks noChangeAspect="1"/>
          </p:cNvPicPr>
          <p:nvPr/>
        </p:nvPicPr>
        <p:blipFill>
          <a:blip r:embed="rId3"/>
          <a:srcRect b="50358"/>
          <a:stretch>
            <a:fillRect/>
          </a:stretch>
        </p:blipFill>
        <p:spPr>
          <a:xfrm>
            <a:off x="2983865" y="809625"/>
            <a:ext cx="3175635" cy="1539240"/>
          </a:xfrm>
          <a:prstGeom prst="rect">
            <a:avLst/>
          </a:prstGeom>
        </p:spPr>
      </p:pic>
      <p:pic>
        <p:nvPicPr>
          <p:cNvPr id="6" name="图片 5"/>
          <p:cNvPicPr>
            <a:picLocks noChangeAspect="1"/>
          </p:cNvPicPr>
          <p:nvPr/>
        </p:nvPicPr>
        <p:blipFill>
          <a:blip r:embed="rId3"/>
          <a:srcRect t="48761"/>
          <a:stretch>
            <a:fillRect/>
          </a:stretch>
        </p:blipFill>
        <p:spPr>
          <a:xfrm>
            <a:off x="2267585" y="2418715"/>
            <a:ext cx="3175635" cy="1588770"/>
          </a:xfrm>
          <a:prstGeom prst="rect">
            <a:avLst/>
          </a:prstGeom>
        </p:spPr>
      </p:pic>
      <p:sp>
        <p:nvSpPr>
          <p:cNvPr id="8" name="灯片编号占位符 3">
            <a:extLst>
              <a:ext uri="{FF2B5EF4-FFF2-40B4-BE49-F238E27FC236}">
                <a16:creationId xmlns:a16="http://schemas.microsoft.com/office/drawing/2014/main" id="{198D2D91-170A-4901-A7CB-568DFB9C7B72}"/>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48</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74967" y="2470884"/>
            <a:ext cx="8302625" cy="1885453"/>
          </a:xfrm>
          <a:prstGeom prst="rect">
            <a:avLst/>
          </a:prstGeom>
          <a:noFill/>
        </p:spPr>
        <p:txBody>
          <a:bodyPr wrap="square" rtlCol="0" anchor="t">
            <a:spAutoFit/>
          </a:bodyPr>
          <a:lstStyle/>
          <a:p>
            <a:pPr>
              <a:lnSpc>
                <a:spcPct val="19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    最佳陷波滤波器（最小化复原估计函数           的局部方差）过程由两步组成</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250000"/>
              </a:lnSpc>
            </a:pPr>
            <a:r>
              <a:rPr lang="zh-CN" altLang="en-US" sz="18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第一步</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zh-CN" sz="1800" dirty="0">
                <a:latin typeface="微软雅黑" panose="020B0503020204020204" pitchFamily="34" charset="-122"/>
                <a:ea typeface="微软雅黑" panose="020B0503020204020204" pitchFamily="34" charset="-122"/>
                <a:cs typeface="微软雅黑" panose="020B0503020204020204" pitchFamily="34" charset="-122"/>
              </a:rPr>
              <a:t>分离</a:t>
            </a:r>
            <a:r>
              <a:rPr sz="1800" dirty="0" err="1">
                <a:latin typeface="微软雅黑" panose="020B0503020204020204" pitchFamily="34" charset="-122"/>
                <a:ea typeface="微软雅黑" panose="020B0503020204020204" pitchFamily="34" charset="-122"/>
                <a:cs typeface="微软雅黑" panose="020B0503020204020204" pitchFamily="34" charset="-122"/>
              </a:rPr>
              <a:t>干扰</a:t>
            </a:r>
            <a:r>
              <a:rPr lang="zh-CN" sz="1800" dirty="0">
                <a:latin typeface="微软雅黑" panose="020B0503020204020204" pitchFamily="34" charset="-122"/>
                <a:ea typeface="微软雅黑" panose="020B0503020204020204" pitchFamily="34" charset="-122"/>
                <a:cs typeface="微软雅黑" panose="020B0503020204020204" pitchFamily="34" charset="-122"/>
              </a:rPr>
              <a:t>模式</a:t>
            </a:r>
            <a:r>
              <a:rPr sz="1800" dirty="0">
                <a:latin typeface="微软雅黑" panose="020B0503020204020204" pitchFamily="34" charset="-122"/>
                <a:ea typeface="微软雅黑" panose="020B0503020204020204" pitchFamily="34" charset="-122"/>
                <a:cs typeface="微软雅黑" panose="020B0503020204020204" pitchFamily="34" charset="-122"/>
              </a:rPr>
              <a:t>的</a:t>
            </a:r>
            <a:r>
              <a:rPr lang="zh-CN" sz="1800" dirty="0">
                <a:latin typeface="微软雅黑" panose="020B0503020204020204" pitchFamily="34" charset="-122"/>
                <a:ea typeface="微软雅黑" panose="020B0503020204020204" pitchFamily="34" charset="-122"/>
                <a:cs typeface="微软雅黑" panose="020B0503020204020204" pitchFamily="34" charset="-122"/>
              </a:rPr>
              <a:t>各个主要贡献</a:t>
            </a:r>
            <a:r>
              <a:rPr sz="18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250000"/>
              </a:lnSpc>
            </a:pPr>
            <a:r>
              <a:rPr lang="zh-CN" altLang="en-US" sz="18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第二步</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sz="1800" dirty="0" err="1">
                <a:latin typeface="微软雅黑" panose="020B0503020204020204" pitchFamily="34" charset="-122"/>
                <a:ea typeface="微软雅黑" panose="020B0503020204020204" pitchFamily="34" charset="-122"/>
                <a:cs typeface="微软雅黑" panose="020B0503020204020204" pitchFamily="34" charset="-122"/>
              </a:rPr>
              <a:t>从被</a:t>
            </a:r>
            <a:r>
              <a:rPr lang="zh-CN" sz="1800" dirty="0">
                <a:latin typeface="微软雅黑" panose="020B0503020204020204" pitchFamily="34" charset="-122"/>
                <a:ea typeface="微软雅黑" panose="020B0503020204020204" pitchFamily="34" charset="-122"/>
                <a:cs typeface="微软雅黑" panose="020B0503020204020204" pitchFamily="34" charset="-122"/>
              </a:rPr>
              <a:t>污染</a:t>
            </a:r>
            <a:r>
              <a:rPr sz="1800" dirty="0" err="1">
                <a:latin typeface="微软雅黑" panose="020B0503020204020204" pitchFamily="34" charset="-122"/>
                <a:ea typeface="微软雅黑" panose="020B0503020204020204" pitchFamily="34" charset="-122"/>
                <a:cs typeface="微软雅黑" panose="020B0503020204020204" pitchFamily="34" charset="-122"/>
              </a:rPr>
              <a:t>图像中减去</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该模式（步骤</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a:t>
            </a:r>
            <a:r>
              <a:rPr sz="1800" dirty="0" err="1">
                <a:latin typeface="微软雅黑" panose="020B0503020204020204" pitchFamily="34" charset="-122"/>
                <a:ea typeface="微软雅黑" panose="020B0503020204020204" pitchFamily="34" charset="-122"/>
                <a:cs typeface="微软雅黑" panose="020B0503020204020204" pitchFamily="34" charset="-122"/>
              </a:rPr>
              <a:t>一个</a:t>
            </a:r>
            <a:r>
              <a:rPr sz="1800" b="1" dirty="0" err="1">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可变加权</a:t>
            </a:r>
            <a:r>
              <a:rPr sz="1800" dirty="0" err="1">
                <a:latin typeface="微软雅黑" panose="020B0503020204020204" pitchFamily="34" charset="-122"/>
                <a:ea typeface="微软雅黑" panose="020B0503020204020204" pitchFamily="34" charset="-122"/>
                <a:cs typeface="微软雅黑" panose="020B0503020204020204" pitchFamily="34" charset="-122"/>
              </a:rPr>
              <a:t>部分</a:t>
            </a:r>
            <a:r>
              <a:rPr lang="zh-CN" sz="18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标题 2"/>
          <p:cNvSpPr>
            <a:spLocks noGrp="1"/>
          </p:cNvSpPr>
          <p:nvPr>
            <p:ph type="title"/>
          </p:nvPr>
        </p:nvSpPr>
        <p:spPr/>
        <p:txBody>
          <a:bodyPr/>
          <a:lstStyle/>
          <a:p>
            <a:r>
              <a:rPr lang="en-US" altLang="zh-CN" dirty="0"/>
              <a:t>4.</a:t>
            </a:r>
            <a:r>
              <a:rPr lang="zh-CN" altLang="en-US" dirty="0"/>
              <a:t> 最优陷波</a:t>
            </a:r>
            <a:r>
              <a:rPr lang="zh-CN" altLang="en-US" dirty="0">
                <a:sym typeface="+mn-ea"/>
              </a:rPr>
              <a:t>滤波器</a:t>
            </a:r>
            <a:endParaRPr lang="zh-CN" altLang="en-US" dirty="0"/>
          </a:p>
        </p:txBody>
      </p:sp>
      <p:sp>
        <p:nvSpPr>
          <p:cNvPr id="2" name="文本框 1"/>
          <p:cNvSpPr txBox="1"/>
          <p:nvPr/>
        </p:nvSpPr>
        <p:spPr>
          <a:xfrm>
            <a:off x="539750" y="836930"/>
            <a:ext cx="7973060" cy="1439942"/>
          </a:xfrm>
          <a:prstGeom prst="rect">
            <a:avLst/>
          </a:prstGeom>
          <a:noFill/>
        </p:spPr>
        <p:txBody>
          <a:bodyPr wrap="square" rtlCol="0" anchor="t">
            <a:noAutofit/>
          </a:bodyPr>
          <a:lstStyle/>
          <a:p>
            <a:pPr algn="just" eaLnBrk="1" latinLnBrk="1">
              <a:lnSpc>
                <a:spcPct val="160000"/>
              </a:lnSpc>
              <a:spcBef>
                <a:spcPts val="0"/>
              </a:spcBef>
              <a:buClr>
                <a:srgbClr val="FF0000"/>
              </a:buClr>
              <a:buSzTx/>
              <a:buFont typeface="Wingdings" panose="05000000000000000000" charset="0"/>
            </a:pPr>
            <a:r>
              <a:rPr lang="zh-CN" altLang="en-US"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最优陷波滤波器</a:t>
            </a: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存在多个干扰分量时，简单的滤波器传递函数并不总能被我们接受，因为它们在滤波过程中</a:t>
            </a: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可能过多地滤除图像信息</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当图像没有副本或获取的费用很高时，过多地滤除图像信息就非常不可取）。 </a:t>
            </a: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对象 4"/>
          <p:cNvGraphicFramePr/>
          <p:nvPr>
            <p:extLst>
              <p:ext uri="{D42A27DB-BD31-4B8C-83A1-F6EECF244321}">
                <p14:modId xmlns:p14="http://schemas.microsoft.com/office/powerpoint/2010/main" val="2456166011"/>
              </p:ext>
            </p:extLst>
          </p:nvPr>
        </p:nvGraphicFramePr>
        <p:xfrm>
          <a:off x="4646296" y="2643276"/>
          <a:ext cx="648072" cy="360040"/>
        </p:xfrm>
        <a:graphic>
          <a:graphicData uri="http://schemas.openxmlformats.org/presentationml/2006/ole">
            <mc:AlternateContent xmlns:mc="http://schemas.openxmlformats.org/markup-compatibility/2006">
              <mc:Choice xmlns:v="urn:schemas-microsoft-com:vml" Requires="v">
                <p:oleObj spid="_x0000_s24584" r:id="rId3" imgW="574675" imgH="368935" progId="Equation.DSMT4">
                  <p:embed/>
                </p:oleObj>
              </mc:Choice>
              <mc:Fallback>
                <p:oleObj r:id="rId3" imgW="574675" imgH="368935" progId="Equation.DSMT4">
                  <p:embed/>
                  <p:pic>
                    <p:nvPicPr>
                      <p:cNvPr id="0" name="图片 8"/>
                      <p:cNvPicPr/>
                      <p:nvPr/>
                    </p:nvPicPr>
                    <p:blipFill>
                      <a:blip r:embed="rId4"/>
                      <a:stretch>
                        <a:fillRect/>
                      </a:stretch>
                    </p:blipFill>
                    <p:spPr>
                      <a:xfrm>
                        <a:off x="4646296" y="2643276"/>
                        <a:ext cx="648072" cy="360040"/>
                      </a:xfrm>
                      <a:prstGeom prst="rect">
                        <a:avLst/>
                      </a:prstGeom>
                    </p:spPr>
                  </p:pic>
                </p:oleObj>
              </mc:Fallback>
            </mc:AlternateContent>
          </a:graphicData>
        </a:graphic>
      </p:graphicFrame>
      <p:sp>
        <p:nvSpPr>
          <p:cNvPr id="7" name="灯片编号占位符 3">
            <a:extLst>
              <a:ext uri="{FF2B5EF4-FFF2-40B4-BE49-F238E27FC236}">
                <a16:creationId xmlns:a16="http://schemas.microsoft.com/office/drawing/2014/main" id="{F7A01EB1-26EB-4A93-9321-E9A7C1AF8702}"/>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49</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dirty="0">
                <a:latin typeface="Times New Roman" panose="02020603050405020304" pitchFamily="18" charset="0"/>
                <a:ea typeface="+mn-ea"/>
                <a:cs typeface="+mn-cs"/>
              </a:rPr>
              <a:t>图像退化</a:t>
            </a:r>
            <a:r>
              <a:rPr lang="en-US" altLang="zh-CN" sz="2400" dirty="0">
                <a:latin typeface="Times New Roman" panose="02020603050405020304" pitchFamily="18" charset="0"/>
                <a:ea typeface="+mn-ea"/>
                <a:cs typeface="+mn-cs"/>
              </a:rPr>
              <a:t>/</a:t>
            </a:r>
            <a:r>
              <a:rPr lang="zh-CN" altLang="en-US" sz="2400"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b="1" dirty="0"/>
              <a:t>噪声模型</a:t>
            </a:r>
          </a:p>
          <a:p>
            <a:pPr marL="514350" indent="-514350">
              <a:buFont typeface="Arial" panose="020B0604020202020204" pitchFamily="34" charset="0"/>
              <a:buAutoNum type="arabicPeriod"/>
            </a:pPr>
            <a:r>
              <a:rPr lang="zh-CN" altLang="en-US" sz="2400" dirty="0"/>
              <a:t>只存在噪声的复原</a:t>
            </a:r>
            <a:r>
              <a:rPr lang="en-US" altLang="zh-CN" sz="2400" dirty="0"/>
              <a:t>——</a:t>
            </a:r>
            <a:r>
              <a:rPr lang="zh-CN" altLang="en-US" sz="2400" dirty="0"/>
              <a:t>空间滤波</a:t>
            </a:r>
          </a:p>
          <a:p>
            <a:pPr marL="514350" indent="-514350">
              <a:buFont typeface="Arial" panose="020B0604020202020204" pitchFamily="34" charset="0"/>
              <a:buAutoNum type="arabicPeriod"/>
            </a:pPr>
            <a:r>
              <a:rPr lang="zh-CN" altLang="en-US" sz="2400" dirty="0"/>
              <a:t>使用频率域滤波降低周期噪声</a:t>
            </a:r>
          </a:p>
          <a:p>
            <a:pPr marL="514350" indent="-514350">
              <a:buFont typeface="Arial" panose="020B0604020202020204" pitchFamily="34" charset="0"/>
              <a:buAutoNum type="arabicPeriod"/>
            </a:pPr>
            <a:r>
              <a:rPr lang="zh-CN" altLang="en-US" sz="2400" dirty="0"/>
              <a:t>线性位置不变退化</a:t>
            </a:r>
          </a:p>
          <a:p>
            <a:pPr marL="514350" indent="-514350">
              <a:buFont typeface="Arial" panose="020B0604020202020204" pitchFamily="34" charset="0"/>
              <a:buAutoNum type="arabicPeriod"/>
            </a:pPr>
            <a:r>
              <a:rPr lang="zh-CN" altLang="en-US" sz="2400" dirty="0"/>
              <a:t>估计退化函数</a:t>
            </a:r>
          </a:p>
          <a:p>
            <a:pPr marL="514350" indent="-514350">
              <a:buFont typeface="Arial" panose="020B0604020202020204" pitchFamily="34" charset="0"/>
              <a:buAutoNum type="arabicPeriod"/>
            </a:pPr>
            <a:r>
              <a:rPr lang="zh-CN" altLang="en-US" sz="2400" dirty="0"/>
              <a:t>逆滤波</a:t>
            </a:r>
          </a:p>
          <a:p>
            <a:pPr marL="514350" indent="-514350">
              <a:buFont typeface="Arial" panose="020B0604020202020204" pitchFamily="34" charset="0"/>
              <a:buAutoNum type="arabicPeriod"/>
            </a:pPr>
            <a:r>
              <a:rPr lang="zh-CN" altLang="en-US" sz="2400" dirty="0"/>
              <a:t>最小均方误差滤波</a:t>
            </a:r>
          </a:p>
          <a:p>
            <a:pPr marL="514350" indent="-514350">
              <a:buFont typeface="Arial" panose="020B0604020202020204" pitchFamily="34" charset="0"/>
              <a:buAutoNum type="arabicPeriod"/>
            </a:pPr>
            <a:r>
              <a:rPr lang="zh-CN" altLang="en-US" sz="2400" dirty="0"/>
              <a:t>约束最小二乘方滤波</a:t>
            </a:r>
          </a:p>
          <a:p>
            <a:pPr marL="514350" indent="-514350">
              <a:buFont typeface="Arial" panose="020B0604020202020204" pitchFamily="34" charset="0"/>
              <a:buAutoNum type="arabicPeriod"/>
            </a:pPr>
            <a:r>
              <a:rPr lang="zh-CN" altLang="en-US" sz="2400" dirty="0"/>
              <a:t>几何均值滤波</a:t>
            </a:r>
          </a:p>
          <a:p>
            <a:pPr marL="514350" indent="-514350">
              <a:buFont typeface="Arial" panose="020B0604020202020204" pitchFamily="34" charset="0"/>
              <a:buAutoNum type="arabicPeriod"/>
            </a:pPr>
            <a:r>
              <a:rPr lang="zh-CN" altLang="en-US" sz="2400" dirty="0"/>
              <a:t>由投影重建图像</a:t>
            </a:r>
            <a:endParaRPr lang="en-US" altLang="zh-CN" sz="2400"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5</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9750" y="836930"/>
            <a:ext cx="7973060" cy="5175250"/>
          </a:xfrm>
          <a:prstGeom prst="rect">
            <a:avLst/>
          </a:prstGeom>
          <a:noFill/>
        </p:spPr>
        <p:txBody>
          <a:bodyPr wrap="square" rtlCol="0" anchor="t">
            <a:noAutofit/>
          </a:bodyPr>
          <a:lstStyle/>
          <a:p>
            <a:pPr algn="just" eaLnBrk="1" latinLnBrk="1">
              <a:lnSpc>
                <a:spcPct val="160000"/>
              </a:lnSpc>
              <a:spcBef>
                <a:spcPts val="0"/>
              </a:spcBef>
              <a:buClr>
                <a:srgbClr val="FF0000"/>
              </a:buClr>
              <a:buSzTx/>
              <a:buFont typeface="Wingdings" panose="05000000000000000000" charset="0"/>
            </a:pP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最优陷波滤波器</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p>
            <a:pPr algn="just" eaLnBrk="1" latinLnBrk="1">
              <a:lnSpc>
                <a:spcPct val="180000"/>
              </a:lnSpc>
              <a:spcBef>
                <a:spcPts val="0"/>
              </a:spcBef>
              <a:buClr>
                <a:srgbClr val="FF0000"/>
              </a:buClr>
              <a:buSzTx/>
              <a:buFont typeface="Wingdings" panose="05000000000000000000" charset="0"/>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第一步可以通过在每个尖峰处设一陷波带通滤波器</a:t>
            </a:r>
            <a:r>
              <a:rPr lang="en-US" altLang="zh-CN" i="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来完成。</a:t>
            </a:r>
          </a:p>
          <a:p>
            <a:pPr algn="just" eaLnBrk="1" latinLnBrk="1">
              <a:lnSpc>
                <a:spcPct val="180000"/>
              </a:lnSpc>
              <a:spcBef>
                <a:spcPts val="0"/>
              </a:spcBef>
              <a:buClr>
                <a:srgbClr val="FF0000"/>
              </a:buClr>
              <a:buSzTx/>
              <a:buFont typeface="Wingdings" panose="05000000000000000000" charset="0"/>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干扰噪声模式的傅立叶变换:</a:t>
            </a:r>
          </a:p>
          <a:p>
            <a:pPr algn="just" eaLnBrk="1" latinLnBrk="1">
              <a:lnSpc>
                <a:spcPct val="180000"/>
              </a:lnSpc>
              <a:spcBef>
                <a:spcPts val="0"/>
              </a:spcBef>
              <a:buClr>
                <a:srgbClr val="FF0000"/>
              </a:buClr>
              <a:buSzTx/>
              <a:buFont typeface="Wingdings" panose="05000000000000000000" charset="0"/>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傅里叶逆变换得到空间域的相应模式：</a:t>
            </a:r>
          </a:p>
          <a:p>
            <a:pPr algn="just" eaLnBrk="1" latinLnBrk="1">
              <a:lnSpc>
                <a:spcPct val="180000"/>
              </a:lnSpc>
              <a:spcBef>
                <a:spcPts val="0"/>
              </a:spcBef>
              <a:buClr>
                <a:srgbClr val="FF0000"/>
              </a:buClr>
              <a:buSzTx/>
              <a:buFont typeface="Wingdings" panose="05000000000000000000" charset="0"/>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80000"/>
              </a:lnSpc>
              <a:spcBef>
                <a:spcPts val="0"/>
              </a:spcBef>
              <a:buClr>
                <a:srgbClr val="FF0000"/>
              </a:buClr>
              <a:buSzTx/>
              <a:buFont typeface="Wingdings" panose="05000000000000000000" charset="0"/>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因为污染图像假设是由未污染图像</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与其干扰相加形成的，</a:t>
            </a:r>
          </a:p>
          <a:p>
            <a:pPr algn="just" eaLnBrk="1" latinLnBrk="1">
              <a:lnSpc>
                <a:spcPct val="180000"/>
              </a:lnSpc>
              <a:spcBef>
                <a:spcPts val="0"/>
              </a:spcBef>
              <a:buClr>
                <a:srgbClr val="FF0000"/>
              </a:buClr>
              <a:buSzTx/>
              <a:buFont typeface="Wingdings" panose="05000000000000000000" charset="0"/>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若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完全已知，则从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减去模式得到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将非常简单</a:t>
            </a:r>
          </a:p>
          <a:p>
            <a:pPr algn="just" eaLnBrk="1" latinLnBrk="1">
              <a:lnSpc>
                <a:spcPct val="180000"/>
              </a:lnSpc>
              <a:spcBef>
                <a:spcPts val="0"/>
              </a:spcBef>
              <a:buClr>
                <a:srgbClr val="FF0000"/>
              </a:buClr>
              <a:buSzTx/>
              <a:buFont typeface="Wingdings" panose="05000000000000000000" charset="0"/>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但是，滤波过程只会得到真实模式的近似值。</a:t>
            </a:r>
          </a:p>
          <a:p>
            <a:pPr algn="just" eaLnBrk="1" latinLnBrk="1">
              <a:lnSpc>
                <a:spcPct val="160000"/>
              </a:lnSpc>
              <a:spcBef>
                <a:spcPts val="0"/>
              </a:spcBef>
              <a:buClr>
                <a:srgbClr val="FF0000"/>
              </a:buClr>
              <a:buSzTx/>
              <a:buFont typeface="Wingdings" panose="05000000000000000000" charset="0"/>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r>
              <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p:txBody>
          <a:bodyPr/>
          <a:lstStyle/>
          <a:p>
            <a:r>
              <a:rPr lang="en-US" altLang="zh-CN" dirty="0"/>
              <a:t>4.</a:t>
            </a:r>
            <a:r>
              <a:rPr lang="zh-CN" altLang="en-US" dirty="0"/>
              <a:t> 最优陷波</a:t>
            </a:r>
            <a:r>
              <a:rPr lang="zh-CN" altLang="en-US" dirty="0">
                <a:sym typeface="+mn-ea"/>
              </a:rPr>
              <a:t>滤波器</a:t>
            </a:r>
            <a:endParaRPr lang="zh-CN" altLang="en-US" dirty="0"/>
          </a:p>
        </p:txBody>
      </p:sp>
      <p:graphicFrame>
        <p:nvGraphicFramePr>
          <p:cNvPr id="6" name="对象 5"/>
          <p:cNvGraphicFramePr/>
          <p:nvPr/>
        </p:nvGraphicFramePr>
        <p:xfrm>
          <a:off x="5724525" y="1484630"/>
          <a:ext cx="788670" cy="355600"/>
        </p:xfrm>
        <a:graphic>
          <a:graphicData uri="http://schemas.openxmlformats.org/presentationml/2006/ole">
            <mc:AlternateContent xmlns:mc="http://schemas.openxmlformats.org/markup-compatibility/2006">
              <mc:Choice xmlns:v="urn:schemas-microsoft-com:vml" Requires="v">
                <p:oleObj spid="_x0000_s25650" r:id="rId4" imgW="622300" imgH="228600" progId="Equation.DSMT4">
                  <p:embed/>
                </p:oleObj>
              </mc:Choice>
              <mc:Fallback>
                <p:oleObj r:id="rId4" imgW="622300" imgH="228600" progId="Equation.DSMT4">
                  <p:embed/>
                  <p:pic>
                    <p:nvPicPr>
                      <p:cNvPr id="0" name="图片 8"/>
                      <p:cNvPicPr/>
                      <p:nvPr/>
                    </p:nvPicPr>
                    <p:blipFill>
                      <a:blip r:embed="rId5"/>
                      <a:stretch>
                        <a:fillRect/>
                      </a:stretch>
                    </p:blipFill>
                    <p:spPr>
                      <a:xfrm>
                        <a:off x="5724525" y="1484630"/>
                        <a:ext cx="788670" cy="355600"/>
                      </a:xfrm>
                      <a:prstGeom prst="rect">
                        <a:avLst/>
                      </a:prstGeom>
                    </p:spPr>
                  </p:pic>
                </p:oleObj>
              </mc:Fallback>
            </mc:AlternateContent>
          </a:graphicData>
        </a:graphic>
      </p:graphicFrame>
      <p:graphicFrame>
        <p:nvGraphicFramePr>
          <p:cNvPr id="11" name="对象 10"/>
          <p:cNvGraphicFramePr/>
          <p:nvPr>
            <p:extLst>
              <p:ext uri="{D42A27DB-BD31-4B8C-83A1-F6EECF244321}">
                <p14:modId xmlns:p14="http://schemas.microsoft.com/office/powerpoint/2010/main" val="1913596463"/>
              </p:ext>
            </p:extLst>
          </p:nvPr>
        </p:nvGraphicFramePr>
        <p:xfrm>
          <a:off x="3761740" y="1950403"/>
          <a:ext cx="2751455" cy="355600"/>
        </p:xfrm>
        <a:graphic>
          <a:graphicData uri="http://schemas.openxmlformats.org/presentationml/2006/ole">
            <mc:AlternateContent xmlns:mc="http://schemas.openxmlformats.org/markup-compatibility/2006">
              <mc:Choice xmlns:v="urn:schemas-microsoft-com:vml" Requires="v">
                <p:oleObj spid="_x0000_s25651" r:id="rId6" imgW="1663700" imgH="228600" progId="Equation.DSMT4">
                  <p:embed/>
                </p:oleObj>
              </mc:Choice>
              <mc:Fallback>
                <p:oleObj r:id="rId6" imgW="1663700" imgH="228600" progId="Equation.DSMT4">
                  <p:embed/>
                  <p:pic>
                    <p:nvPicPr>
                      <p:cNvPr id="0" name="图片 8"/>
                      <p:cNvPicPr/>
                      <p:nvPr/>
                    </p:nvPicPr>
                    <p:blipFill>
                      <a:blip r:embed="rId7"/>
                      <a:stretch>
                        <a:fillRect/>
                      </a:stretch>
                    </p:blipFill>
                    <p:spPr>
                      <a:xfrm>
                        <a:off x="3761740" y="1950403"/>
                        <a:ext cx="2751455" cy="355600"/>
                      </a:xfrm>
                      <a:prstGeom prst="rect">
                        <a:avLst/>
                      </a:prstGeom>
                    </p:spPr>
                  </p:pic>
                </p:oleObj>
              </mc:Fallback>
            </mc:AlternateContent>
          </a:graphicData>
        </a:graphic>
      </p:graphicFrame>
      <p:graphicFrame>
        <p:nvGraphicFramePr>
          <p:cNvPr id="14" name="对象 13"/>
          <p:cNvGraphicFramePr/>
          <p:nvPr>
            <p:extLst>
              <p:ext uri="{D42A27DB-BD31-4B8C-83A1-F6EECF244321}">
                <p14:modId xmlns:p14="http://schemas.microsoft.com/office/powerpoint/2010/main" val="378413400"/>
              </p:ext>
            </p:extLst>
          </p:nvPr>
        </p:nvGraphicFramePr>
        <p:xfrm>
          <a:off x="3007996" y="2864147"/>
          <a:ext cx="3276600" cy="395605"/>
        </p:xfrm>
        <a:graphic>
          <a:graphicData uri="http://schemas.openxmlformats.org/presentationml/2006/ole">
            <mc:AlternateContent xmlns:mc="http://schemas.openxmlformats.org/markup-compatibility/2006">
              <mc:Choice xmlns:v="urn:schemas-microsoft-com:vml" Requires="v">
                <p:oleObj spid="_x0000_s25652" r:id="rId8" imgW="1981200" imgH="254000" progId="Equation.DSMT4">
                  <p:embed/>
                </p:oleObj>
              </mc:Choice>
              <mc:Fallback>
                <p:oleObj r:id="rId8" imgW="1981200" imgH="254000" progId="Equation.DSMT4">
                  <p:embed/>
                  <p:pic>
                    <p:nvPicPr>
                      <p:cNvPr id="0" name="图片 8"/>
                      <p:cNvPicPr/>
                      <p:nvPr/>
                    </p:nvPicPr>
                    <p:blipFill>
                      <a:blip r:embed="rId9"/>
                      <a:stretch>
                        <a:fillRect/>
                      </a:stretch>
                    </p:blipFill>
                    <p:spPr>
                      <a:xfrm>
                        <a:off x="3007996" y="2864147"/>
                        <a:ext cx="3276600" cy="39560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194207215"/>
              </p:ext>
            </p:extLst>
          </p:nvPr>
        </p:nvGraphicFramePr>
        <p:xfrm>
          <a:off x="4181128" y="3396739"/>
          <a:ext cx="788400" cy="349852"/>
        </p:xfrm>
        <a:graphic>
          <a:graphicData uri="http://schemas.openxmlformats.org/presentationml/2006/ole">
            <mc:AlternateContent xmlns:mc="http://schemas.openxmlformats.org/markup-compatibility/2006">
              <mc:Choice xmlns:v="urn:schemas-microsoft-com:vml" Requires="v">
                <p:oleObj spid="_x0000_s25653" r:id="rId10" imgW="431800" imgH="203200" progId="Equation.DSMT4">
                  <p:embed/>
                </p:oleObj>
              </mc:Choice>
              <mc:Fallback>
                <p:oleObj r:id="rId10" imgW="431800" imgH="203200" progId="Equation.DSMT4">
                  <p:embed/>
                  <p:pic>
                    <p:nvPicPr>
                      <p:cNvPr id="0" name="图片 16"/>
                      <p:cNvPicPr/>
                      <p:nvPr/>
                    </p:nvPicPr>
                    <p:blipFill>
                      <a:blip r:embed="rId11"/>
                      <a:stretch>
                        <a:fillRect/>
                      </a:stretch>
                    </p:blipFill>
                    <p:spPr>
                      <a:xfrm>
                        <a:off x="4181128" y="3396739"/>
                        <a:ext cx="788400" cy="349852"/>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911090" y="3933174"/>
          <a:ext cx="765810" cy="349885"/>
        </p:xfrm>
        <a:graphic>
          <a:graphicData uri="http://schemas.openxmlformats.org/presentationml/2006/ole">
            <mc:AlternateContent xmlns:mc="http://schemas.openxmlformats.org/markup-compatibility/2006">
              <mc:Choice xmlns:v="urn:schemas-microsoft-com:vml" Requires="v">
                <p:oleObj spid="_x0000_s25654" r:id="rId12" imgW="419100" imgH="203200" progId="Equation.DSMT4">
                  <p:embed/>
                </p:oleObj>
              </mc:Choice>
              <mc:Fallback>
                <p:oleObj r:id="rId12" imgW="419100" imgH="203200" progId="Equation.DSMT4">
                  <p:embed/>
                  <p:pic>
                    <p:nvPicPr>
                      <p:cNvPr id="0" name="图片 16"/>
                      <p:cNvPicPr/>
                      <p:nvPr/>
                    </p:nvPicPr>
                    <p:blipFill>
                      <a:blip r:embed="rId13"/>
                      <a:stretch>
                        <a:fillRect/>
                      </a:stretch>
                    </p:blipFill>
                    <p:spPr>
                      <a:xfrm>
                        <a:off x="911090" y="3933174"/>
                        <a:ext cx="765810" cy="349885"/>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232332238"/>
              </p:ext>
            </p:extLst>
          </p:nvPr>
        </p:nvGraphicFramePr>
        <p:xfrm>
          <a:off x="5692410" y="3926378"/>
          <a:ext cx="788400" cy="349852"/>
        </p:xfrm>
        <a:graphic>
          <a:graphicData uri="http://schemas.openxmlformats.org/presentationml/2006/ole">
            <mc:AlternateContent xmlns:mc="http://schemas.openxmlformats.org/markup-compatibility/2006">
              <mc:Choice xmlns:v="urn:schemas-microsoft-com:vml" Requires="v">
                <p:oleObj spid="_x0000_s25655" r:id="rId14" imgW="431800" imgH="203200" progId="Equation.DSMT4">
                  <p:embed/>
                </p:oleObj>
              </mc:Choice>
              <mc:Fallback>
                <p:oleObj r:id="rId14" imgW="431800" imgH="203200" progId="Equation.DSMT4">
                  <p:embed/>
                  <p:pic>
                    <p:nvPicPr>
                      <p:cNvPr id="0" name="图片 16"/>
                      <p:cNvPicPr/>
                      <p:nvPr/>
                    </p:nvPicPr>
                    <p:blipFill>
                      <a:blip r:embed="rId11"/>
                      <a:stretch>
                        <a:fillRect/>
                      </a:stretch>
                    </p:blipFill>
                    <p:spPr>
                      <a:xfrm>
                        <a:off x="5692410" y="3926378"/>
                        <a:ext cx="788400" cy="34985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4236859808"/>
              </p:ext>
            </p:extLst>
          </p:nvPr>
        </p:nvGraphicFramePr>
        <p:xfrm>
          <a:off x="3383598" y="3913328"/>
          <a:ext cx="741680" cy="349885"/>
        </p:xfrm>
        <a:graphic>
          <a:graphicData uri="http://schemas.openxmlformats.org/presentationml/2006/ole">
            <mc:AlternateContent xmlns:mc="http://schemas.openxmlformats.org/markup-compatibility/2006">
              <mc:Choice xmlns:v="urn:schemas-microsoft-com:vml" Requires="v">
                <p:oleObj spid="_x0000_s25656" r:id="rId15" imgW="405765" imgH="203200" progId="Equation.DSMT4">
                  <p:embed/>
                </p:oleObj>
              </mc:Choice>
              <mc:Fallback>
                <p:oleObj r:id="rId15" imgW="405765" imgH="203200" progId="Equation.DSMT4">
                  <p:embed/>
                  <p:pic>
                    <p:nvPicPr>
                      <p:cNvPr id="0" name="图片 16"/>
                      <p:cNvPicPr/>
                      <p:nvPr/>
                    </p:nvPicPr>
                    <p:blipFill>
                      <a:blip r:embed="rId16"/>
                      <a:stretch>
                        <a:fillRect/>
                      </a:stretch>
                    </p:blipFill>
                    <p:spPr>
                      <a:xfrm>
                        <a:off x="3383598" y="3913328"/>
                        <a:ext cx="741680" cy="349885"/>
                      </a:xfrm>
                      <a:prstGeom prst="rect">
                        <a:avLst/>
                      </a:prstGeom>
                    </p:spPr>
                  </p:pic>
                </p:oleObj>
              </mc:Fallback>
            </mc:AlternateContent>
          </a:graphicData>
        </a:graphic>
      </p:graphicFrame>
      <p:graphicFrame>
        <p:nvGraphicFramePr>
          <p:cNvPr id="24" name="对象 23"/>
          <p:cNvGraphicFramePr/>
          <p:nvPr>
            <p:extLst>
              <p:ext uri="{D42A27DB-BD31-4B8C-83A1-F6EECF244321}">
                <p14:modId xmlns:p14="http://schemas.microsoft.com/office/powerpoint/2010/main" val="643529651"/>
              </p:ext>
            </p:extLst>
          </p:nvPr>
        </p:nvGraphicFramePr>
        <p:xfrm>
          <a:off x="1121058" y="5016014"/>
          <a:ext cx="3382010" cy="375920"/>
        </p:xfrm>
        <a:graphic>
          <a:graphicData uri="http://schemas.openxmlformats.org/presentationml/2006/ole">
            <mc:AlternateContent xmlns:mc="http://schemas.openxmlformats.org/markup-compatibility/2006">
              <mc:Choice xmlns:v="urn:schemas-microsoft-com:vml" Requires="v">
                <p:oleObj spid="_x0000_s25657" r:id="rId17" imgW="2044700" imgH="241300" progId="Equation.DSMT4">
                  <p:embed/>
                </p:oleObj>
              </mc:Choice>
              <mc:Fallback>
                <p:oleObj r:id="rId17" imgW="2044700" imgH="241300" progId="Equation.DSMT4">
                  <p:embed/>
                  <p:pic>
                    <p:nvPicPr>
                      <p:cNvPr id="0" name="图片 8"/>
                      <p:cNvPicPr/>
                      <p:nvPr/>
                    </p:nvPicPr>
                    <p:blipFill>
                      <a:blip r:embed="rId18"/>
                      <a:stretch>
                        <a:fillRect/>
                      </a:stretch>
                    </p:blipFill>
                    <p:spPr>
                      <a:xfrm>
                        <a:off x="1121058" y="5016014"/>
                        <a:ext cx="3382010" cy="375920"/>
                      </a:xfrm>
                      <a:prstGeom prst="rect">
                        <a:avLst/>
                      </a:prstGeom>
                    </p:spPr>
                  </p:pic>
                </p:oleObj>
              </mc:Fallback>
            </mc:AlternateContent>
          </a:graphicData>
        </a:graphic>
      </p:graphicFrame>
      <p:grpSp>
        <p:nvGrpSpPr>
          <p:cNvPr id="8" name="组合 7">
            <a:extLst>
              <a:ext uri="{FF2B5EF4-FFF2-40B4-BE49-F238E27FC236}">
                <a16:creationId xmlns:a16="http://schemas.microsoft.com/office/drawing/2014/main" id="{1B8715E9-CC1F-4D50-91BE-920FBDA8A27F}"/>
              </a:ext>
            </a:extLst>
          </p:cNvPr>
          <p:cNvGrpSpPr/>
          <p:nvPr/>
        </p:nvGrpSpPr>
        <p:grpSpPr>
          <a:xfrm>
            <a:off x="3041650" y="4834731"/>
            <a:ext cx="5459095" cy="1482884"/>
            <a:chOff x="3041650" y="4834731"/>
            <a:chExt cx="5459095" cy="1482884"/>
          </a:xfrm>
        </p:grpSpPr>
        <p:sp>
          <p:nvSpPr>
            <p:cNvPr id="13" name="文本框 12"/>
            <p:cNvSpPr txBox="1"/>
            <p:nvPr/>
          </p:nvSpPr>
          <p:spPr>
            <a:xfrm>
              <a:off x="5255895" y="4834731"/>
              <a:ext cx="3244850" cy="866775"/>
            </a:xfrm>
            <a:prstGeom prst="rect">
              <a:avLst/>
            </a:prstGeom>
            <a:noFill/>
          </p:spPr>
          <p:txBody>
            <a:bodyPr wrap="square" rtlCol="0" anchor="t">
              <a:noAutofit/>
            </a:bodyPr>
            <a:lstStyle/>
            <a:p>
              <a:pPr algn="just" eaLnBrk="1" latinLnBrk="1">
                <a:lnSpc>
                  <a:spcPct val="160000"/>
                </a:lnSpc>
                <a:spcBef>
                  <a:spcPts val="0"/>
                </a:spcBef>
                <a:buClr>
                  <a:srgbClr val="FF0000"/>
                </a:buClr>
                <a:buSzTx/>
                <a:buFont typeface="Wingdings" panose="05000000000000000000" charset="0"/>
              </a:pP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设置</a:t>
              </a:r>
              <a:r>
                <a:rPr lang="zh-CN" altLang="en-US"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w</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y</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)使估计值</a:t>
              </a:r>
              <a:r>
                <a:rPr lang="zh-CN" altLang="en-US"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y</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)在每点(</a:t>
              </a:r>
              <a:r>
                <a:rPr lang="zh-CN" altLang="en-US"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y</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)的指定邻域上方差最小.</a:t>
              </a:r>
            </a:p>
          </p:txBody>
        </p:sp>
        <p:cxnSp>
          <p:nvCxnSpPr>
            <p:cNvPr id="26" name="肘形连接符 25"/>
            <p:cNvCxnSpPr>
              <a:cxnSpLocks/>
              <a:stCxn id="27" idx="2"/>
            </p:cNvCxnSpPr>
            <p:nvPr/>
          </p:nvCxnSpPr>
          <p:spPr>
            <a:xfrm rot="16200000" flipH="1">
              <a:off x="3973770" y="4846894"/>
              <a:ext cx="746244" cy="1890395"/>
            </a:xfrm>
            <a:prstGeom prst="bentConnector2">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27" name="矩形 26"/>
            <p:cNvSpPr/>
            <p:nvPr/>
          </p:nvSpPr>
          <p:spPr>
            <a:xfrm>
              <a:off x="3041650" y="5058925"/>
              <a:ext cx="720090" cy="360045"/>
            </a:xfrm>
            <a:prstGeom prst="rect">
              <a:avLst/>
            </a:prstGeom>
            <a:noFill/>
            <a:ln w="19050">
              <a:solidFill>
                <a:srgbClr val="FF0000"/>
              </a:solidFill>
              <a:round/>
            </a:ln>
          </p:spPr>
          <p:txBody>
            <a:bodyPr/>
            <a:lstStyle/>
            <a:p>
              <a:endParaRPr lang="zh-CN" altLang="en-US"/>
            </a:p>
          </p:txBody>
        </p:sp>
        <p:sp>
          <p:nvSpPr>
            <p:cNvPr id="28" name="文本框 27"/>
            <p:cNvSpPr txBox="1"/>
            <p:nvPr/>
          </p:nvSpPr>
          <p:spPr>
            <a:xfrm>
              <a:off x="5292090" y="5949315"/>
              <a:ext cx="2377440" cy="368300"/>
            </a:xfrm>
            <a:prstGeom prst="rect">
              <a:avLst/>
            </a:prstGeom>
            <a:noFill/>
          </p:spPr>
          <p:txBody>
            <a:bodyPr wrap="square" rtlCol="0" anchor="t">
              <a:spAutoFit/>
            </a:bodyPr>
            <a:lstStyle/>
            <a:p>
              <a:r>
                <a:rPr lang="zh-CN" altLang="en-US">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加权函数或调制函数</a:t>
              </a:r>
            </a:p>
          </p:txBody>
        </p:sp>
      </p:grpSp>
      <p:sp>
        <p:nvSpPr>
          <p:cNvPr id="17" name="灯片编号占位符 3">
            <a:extLst>
              <a:ext uri="{FF2B5EF4-FFF2-40B4-BE49-F238E27FC236}">
                <a16:creationId xmlns:a16="http://schemas.microsoft.com/office/drawing/2014/main" id="{5CC527B9-93B1-442B-B212-0F8259DE8EF2}"/>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50</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grpSp>
        <p:nvGrpSpPr>
          <p:cNvPr id="7" name="组合 6">
            <a:extLst>
              <a:ext uri="{FF2B5EF4-FFF2-40B4-BE49-F238E27FC236}">
                <a16:creationId xmlns:a16="http://schemas.microsoft.com/office/drawing/2014/main" id="{18C2EAA0-CCDF-4319-8D81-9B1A47A7AEFE}"/>
              </a:ext>
            </a:extLst>
          </p:cNvPr>
          <p:cNvGrpSpPr/>
          <p:nvPr/>
        </p:nvGrpSpPr>
        <p:grpSpPr>
          <a:xfrm>
            <a:off x="5724525" y="1902044"/>
            <a:ext cx="2383850" cy="403959"/>
            <a:chOff x="5724525" y="1902044"/>
            <a:chExt cx="2383850" cy="403959"/>
          </a:xfrm>
        </p:grpSpPr>
        <p:sp>
          <p:nvSpPr>
            <p:cNvPr id="4" name="矩形: 圆角 3">
              <a:extLst>
                <a:ext uri="{FF2B5EF4-FFF2-40B4-BE49-F238E27FC236}">
                  <a16:creationId xmlns:a16="http://schemas.microsoft.com/office/drawing/2014/main" id="{7A2283E9-A024-4D97-A3CE-832694D3EF64}"/>
                </a:ext>
              </a:extLst>
            </p:cNvPr>
            <p:cNvSpPr/>
            <p:nvPr/>
          </p:nvSpPr>
          <p:spPr bwMode="auto">
            <a:xfrm>
              <a:off x="5724525" y="1950403"/>
              <a:ext cx="788670" cy="355600"/>
            </a:xfrm>
            <a:prstGeom prst="roundRect">
              <a:avLst/>
            </a:prstGeom>
            <a:noFill/>
            <a:ln w="19050">
              <a:solidFill>
                <a:srgbClr val="FF0000"/>
              </a:solidFill>
              <a:prstDash val="sysDot"/>
              <a:round/>
            </a:ln>
          </p:spPr>
          <p:txBody>
            <a:bodyPr rtlCol="0" anchor="ctr"/>
            <a:lstStyle/>
            <a:p>
              <a:pPr algn="ctr"/>
              <a:endParaRPr lang="zh-CN" altLang="en-US"/>
            </a:p>
          </p:txBody>
        </p:sp>
        <p:sp>
          <p:nvSpPr>
            <p:cNvPr id="5" name="文本框 4">
              <a:extLst>
                <a:ext uri="{FF2B5EF4-FFF2-40B4-BE49-F238E27FC236}">
                  <a16:creationId xmlns:a16="http://schemas.microsoft.com/office/drawing/2014/main" id="{49D12452-2DAB-465B-80DC-FB88384DC526}"/>
                </a:ext>
              </a:extLst>
            </p:cNvPr>
            <p:cNvSpPr txBox="1"/>
            <p:nvPr/>
          </p:nvSpPr>
          <p:spPr>
            <a:xfrm>
              <a:off x="6513195" y="1902044"/>
              <a:ext cx="1595180" cy="338554"/>
            </a:xfrm>
            <a:prstGeom prst="rect">
              <a:avLst/>
            </a:prstGeom>
            <a:noFill/>
          </p:spPr>
          <p:txBody>
            <a:bodyPr wrap="non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被污染图像</a:t>
              </a:r>
              <a:r>
                <a:rPr lang="en-US" altLang="zh-CN" sz="1600" dirty="0">
                  <a:solidFill>
                    <a:srgbClr val="FF0000"/>
                  </a:solidFill>
                  <a:latin typeface="微软雅黑" panose="020B0503020204020204" pitchFamily="34" charset="-122"/>
                  <a:ea typeface="微软雅黑" panose="020B0503020204020204" pitchFamily="34" charset="-122"/>
                </a:rPr>
                <a:t>DFT</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575945" y="841375"/>
                <a:ext cx="7884487" cy="5175250"/>
              </a:xfrm>
              <a:prstGeom prst="rect">
                <a:avLst/>
              </a:prstGeom>
              <a:noFill/>
            </p:spPr>
            <p:txBody>
              <a:bodyPr wrap="square" rtlCol="0" anchor="t">
                <a:noAutofit/>
              </a:bodyPr>
              <a:lstStyle/>
              <a:p>
                <a:pPr algn="just" eaLnBrk="1" latinLnBrk="1">
                  <a:lnSpc>
                    <a:spcPct val="160000"/>
                  </a:lnSpc>
                  <a:spcBef>
                    <a:spcPts val="0"/>
                  </a:spcBef>
                  <a:buClr>
                    <a:srgbClr val="FF0000"/>
                  </a:buClr>
                  <a:buSzTx/>
                  <a:buFont typeface="Wingdings" panose="05000000000000000000" charset="0"/>
                </a:pPr>
                <a:r>
                  <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rPr>
                  <a:t>如何计算</a:t>
                </a:r>
                <a14:m>
                  <m:oMath xmlns:m="http://schemas.openxmlformats.org/officeDocument/2006/math">
                    <m:r>
                      <a:rPr lang="en-US" altLang="zh-CN" i="1" dirty="0"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𝑤</m:t>
                    </m:r>
                    <m:r>
                      <a:rPr lang="en-US" altLang="zh-CN" i="1" dirty="0"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i="1" dirty="0" err="1"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𝑥</m:t>
                    </m:r>
                    <m:r>
                      <a:rPr lang="en-US" altLang="zh-CN" i="1" dirty="0" err="1"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i="1" dirty="0" err="1"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𝑦</m:t>
                    </m:r>
                    <m:r>
                      <a:rPr lang="en-US" altLang="zh-CN" i="1" dirty="0"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m:t>
                    </m:r>
                  </m:oMath>
                </a14:m>
                <a:r>
                  <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rPr>
                  <a:t> </a:t>
                </a:r>
                <a:r>
                  <a:rPr lang="zh-CN" altLang="en-US" dirty="0">
                    <a:solidFill>
                      <a:schemeClr val="tx1"/>
                    </a:solidFill>
                    <a:latin typeface="Times New Roman" panose="02020603050405020304" pitchFamily="18" charset="0"/>
                    <a:ea typeface="微软雅黑" panose="020B0503020204020204" pitchFamily="34" charset="-122"/>
                    <a:cs typeface="微软雅黑" panose="020B0503020204020204" pitchFamily="34" charset="-122"/>
                  </a:rPr>
                  <a:t>：</a:t>
                </a:r>
              </a:p>
              <a:p>
                <a:pPr algn="just" eaLnBrk="1" latinLnBrk="1">
                  <a:lnSpc>
                    <a:spcPct val="180000"/>
                  </a:lnSpc>
                  <a:spcBef>
                    <a:spcPts val="0"/>
                  </a:spcBef>
                  <a:buClr>
                    <a:srgbClr val="FF0000"/>
                  </a:buClr>
                  <a:buSzTx/>
                  <a:buFont typeface="Wingdings" panose="05000000000000000000" charset="0"/>
                </a:pPr>
                <a:r>
                  <a:rPr dirty="0" err="1">
                    <a:latin typeface="Times New Roman" panose="02020603050405020304" pitchFamily="18" charset="0"/>
                    <a:ea typeface="微软雅黑" panose="020B0503020204020204" pitchFamily="34" charset="-122"/>
                    <a:cs typeface="微软雅黑" panose="020B0503020204020204" pitchFamily="34" charset="-122"/>
                  </a:rPr>
                  <a:t>考虑中心为</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微软雅黑" panose="020B0503020204020204" pitchFamily="34" charset="-122"/>
                      </a:rPr>
                      <m:t>(</m:t>
                    </m:r>
                    <m:r>
                      <a:rPr lang="zh-CN" altLang="en-US" i="1" dirty="0" err="1">
                        <a:latin typeface="Cambria Math" panose="02040503050406030204" pitchFamily="18" charset="0"/>
                        <a:ea typeface="微软雅黑" panose="020B0503020204020204" pitchFamily="34" charset="-122"/>
                        <a:cs typeface="微软雅黑" panose="020B0503020204020204" pitchFamily="34" charset="-122"/>
                      </a:rPr>
                      <m:t>𝑥</m:t>
                    </m:r>
                    <m:r>
                      <a:rPr lang="en-US" altLang="zh-CN" i="1" dirty="0" err="1">
                        <a:latin typeface="Cambria Math" panose="02040503050406030204" pitchFamily="18" charset="0"/>
                        <a:ea typeface="微软雅黑" panose="020B0503020204020204" pitchFamily="34" charset="-122"/>
                        <a:cs typeface="微软雅黑" panose="020B0503020204020204" pitchFamily="34" charset="-122"/>
                      </a:rPr>
                      <m:t>,</m:t>
                    </m:r>
                    <m:r>
                      <a:rPr lang="zh-CN" altLang="en-US" i="1" dirty="0" err="1">
                        <a:latin typeface="Cambria Math" panose="02040503050406030204" pitchFamily="18" charset="0"/>
                        <a:ea typeface="微软雅黑" panose="020B0503020204020204" pitchFamily="34" charset="-122"/>
                        <a:cs typeface="微软雅黑" panose="020B0503020204020204" pitchFamily="34" charset="-122"/>
                      </a:rPr>
                      <m:t>𝑦</m:t>
                    </m:r>
                    <m:r>
                      <a:rPr lang="en-US" altLang="zh-CN" i="1" dirty="0">
                        <a:latin typeface="Cambria Math" panose="02040503050406030204" pitchFamily="18" charset="0"/>
                        <a:ea typeface="微软雅黑" panose="020B0503020204020204" pitchFamily="34" charset="-122"/>
                        <a:cs typeface="微软雅黑" panose="020B0503020204020204" pitchFamily="34" charset="-122"/>
                      </a:rPr>
                      <m:t>)</m:t>
                    </m:r>
                  </m:oMath>
                </a14:m>
                <a:r>
                  <a:rPr dirty="0">
                    <a:latin typeface="Times New Roman" panose="02020603050405020304" pitchFamily="18" charset="0"/>
                    <a:ea typeface="微软雅黑" panose="020B0503020204020204" pitchFamily="34" charset="-122"/>
                    <a:cs typeface="微软雅黑" panose="020B0503020204020204" pitchFamily="34" charset="-122"/>
                  </a:rPr>
                  <a:t>、</a:t>
                </a:r>
                <a:r>
                  <a:rPr dirty="0" err="1">
                    <a:latin typeface="Times New Roman" panose="02020603050405020304" pitchFamily="18" charset="0"/>
                    <a:ea typeface="微软雅黑" panose="020B0503020204020204" pitchFamily="34" charset="-122"/>
                    <a:cs typeface="微软雅黑" panose="020B0503020204020204" pitchFamily="34" charset="-122"/>
                  </a:rPr>
                  <a:t>大小为</a:t>
                </a:r>
                <a14:m>
                  <m:oMath xmlns:m="http://schemas.openxmlformats.org/officeDocument/2006/math">
                    <m:r>
                      <a:rPr lang="zh-CN" altLang="en-US" i="1" dirty="0" smtClean="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i="1" dirty="0">
                        <a:latin typeface="Cambria Math" panose="02040503050406030204" pitchFamily="18" charset="0"/>
                        <a:ea typeface="微软雅黑" panose="020B0503020204020204" pitchFamily="34" charset="-122"/>
                        <a:cs typeface="微软雅黑" panose="020B0503020204020204" pitchFamily="34" charset="-122"/>
                      </a:rPr>
                      <m:t>×</m:t>
                    </m:r>
                    <m:r>
                      <a:rPr lang="zh-CN" altLang="en-US" i="1" dirty="0">
                        <a:latin typeface="Cambria Math" panose="02040503050406030204" pitchFamily="18" charset="0"/>
                        <a:ea typeface="微软雅黑" panose="020B0503020204020204" pitchFamily="34" charset="-122"/>
                        <a:cs typeface="微软雅黑" panose="020B0503020204020204" pitchFamily="34" charset="-122"/>
                      </a:rPr>
                      <m:t>𝑛</m:t>
                    </m:r>
                  </m:oMath>
                </a14:m>
                <a:r>
                  <a:rPr dirty="0">
                    <a:latin typeface="Times New Roman" panose="02020603050405020304" pitchFamily="18" charset="0"/>
                    <a:ea typeface="微软雅黑" panose="020B0503020204020204" pitchFamily="34" charset="-122"/>
                    <a:cs typeface="微软雅黑" panose="020B0503020204020204" pitchFamily="34" charset="-122"/>
                  </a:rPr>
                  <a:t>(</a:t>
                </a:r>
                <a:r>
                  <a:rPr dirty="0" err="1">
                    <a:latin typeface="Times New Roman" panose="02020603050405020304" pitchFamily="18" charset="0"/>
                    <a:ea typeface="微软雅黑" panose="020B0503020204020204" pitchFamily="34" charset="-122"/>
                    <a:cs typeface="微软雅黑" panose="020B0503020204020204" pitchFamily="34" charset="-122"/>
                  </a:rPr>
                  <a:t>奇数</a:t>
                </a:r>
                <a:r>
                  <a:rPr dirty="0">
                    <a:latin typeface="Times New Roman" panose="02020603050405020304" pitchFamily="18" charset="0"/>
                    <a:ea typeface="微软雅黑" panose="020B0503020204020204" pitchFamily="34" charset="-122"/>
                    <a:cs typeface="微软雅黑" panose="020B0503020204020204" pitchFamily="34" charset="-122"/>
                  </a:rPr>
                  <a:t>)</a:t>
                </a:r>
                <a:r>
                  <a:rPr dirty="0" err="1">
                    <a:latin typeface="Times New Roman" panose="02020603050405020304" pitchFamily="18" charset="0"/>
                    <a:ea typeface="微软雅黑" panose="020B0503020204020204" pitchFamily="34" charset="-122"/>
                    <a:cs typeface="微软雅黑" panose="020B0503020204020204" pitchFamily="34" charset="-122"/>
                  </a:rPr>
                  <a:t>的邻域</a:t>
                </a:r>
                <a:r>
                  <a:rPr i="1" dirty="0" err="1">
                    <a:latin typeface="Times New Roman" panose="02020603050405020304" pitchFamily="18" charset="0"/>
                    <a:ea typeface="微软雅黑" panose="020B0503020204020204" pitchFamily="34" charset="-122"/>
                    <a:cs typeface="微软雅黑" panose="020B0503020204020204" pitchFamily="34" charset="-122"/>
                  </a:rPr>
                  <a:t>S</a:t>
                </a:r>
                <a:r>
                  <a:rPr lang="en-US" i="1" baseline="-25000" dirty="0" err="1">
                    <a:latin typeface="Times New Roman" panose="02020603050405020304" pitchFamily="18" charset="0"/>
                    <a:ea typeface="微软雅黑" panose="020B0503020204020204" pitchFamily="34" charset="-122"/>
                    <a:cs typeface="微软雅黑" panose="020B0503020204020204" pitchFamily="34" charset="-122"/>
                  </a:rPr>
                  <a:t>xy</a:t>
                </a:r>
                <a:endParaRPr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80000"/>
                  </a:lnSpc>
                  <a:spcBef>
                    <a:spcPts val="0"/>
                  </a:spcBef>
                  <a:buClr>
                    <a:srgbClr val="FF0000"/>
                  </a:buClr>
                  <a:buSzTx/>
                  <a:buFont typeface="Wingdings" panose="05000000000000000000" charset="0"/>
                </a:pP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在点</a:t>
                </a:r>
                <a:r>
                  <a:rPr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i="1" dirty="0" err="1">
                    <a:latin typeface="Times New Roman" panose="02020603050405020304" pitchFamily="18" charset="0"/>
                    <a:ea typeface="微软雅黑" panose="020B0503020204020204" pitchFamily="34" charset="-122"/>
                    <a:cs typeface="微软雅黑" panose="020B0503020204020204" pitchFamily="34" charset="-122"/>
                    <a:sym typeface="+mn-ea"/>
                  </a:rPr>
                  <a:t>x</a:t>
                </a:r>
                <a:r>
                  <a:rPr dirty="0" err="1">
                    <a:latin typeface="Times New Roman" panose="02020603050405020304" pitchFamily="18" charset="0"/>
                    <a:ea typeface="微软雅黑" panose="020B0503020204020204" pitchFamily="34" charset="-122"/>
                    <a:cs typeface="微软雅黑" panose="020B0503020204020204" pitchFamily="34" charset="-122"/>
                    <a:sym typeface="+mn-ea"/>
                  </a:rPr>
                  <a:t>,</a:t>
                </a:r>
                <a:r>
                  <a:rPr i="1" dirty="0" err="1">
                    <a:latin typeface="Times New Roman" panose="02020603050405020304" pitchFamily="18" charset="0"/>
                    <a:ea typeface="微软雅黑" panose="020B0503020204020204" pitchFamily="34" charset="-122"/>
                    <a:cs typeface="微软雅黑" panose="020B0503020204020204" pitchFamily="34" charset="-122"/>
                    <a:sym typeface="+mn-ea"/>
                  </a:rPr>
                  <a:t>y</a:t>
                </a:r>
                <a:r>
                  <a:rPr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处，</a:t>
                </a:r>
                <a:r>
                  <a:rPr lang="en-US" altLang="zh-CN" dirty="0">
                    <a:latin typeface="Times New Roman" panose="02020603050405020304" pitchFamily="18" charset="0"/>
                    <a:ea typeface="微软雅黑" panose="020B0503020204020204" pitchFamily="34" charset="-122"/>
                    <a:cs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的“局部”方差可用</a:t>
                </a:r>
                <a:r>
                  <a:rPr i="1" dirty="0" err="1">
                    <a:latin typeface="Times New Roman" panose="02020603050405020304" pitchFamily="18" charset="0"/>
                    <a:ea typeface="微软雅黑" panose="020B0503020204020204" pitchFamily="34" charset="-122"/>
                    <a:cs typeface="微软雅黑" panose="020B0503020204020204" pitchFamily="34" charset="-122"/>
                    <a:sym typeface="+mn-ea"/>
                  </a:rPr>
                  <a:t>S</a:t>
                </a:r>
                <a:r>
                  <a:rPr lang="en-US" i="1" baseline="-25000" dirty="0" err="1">
                    <a:latin typeface="Times New Roman" panose="02020603050405020304" pitchFamily="18" charset="0"/>
                    <a:ea typeface="微软雅黑" panose="020B0503020204020204" pitchFamily="34" charset="-122"/>
                    <a:cs typeface="微软雅黑" panose="020B0503020204020204" pitchFamily="34" charset="-122"/>
                    <a:sym typeface="+mn-ea"/>
                  </a:rPr>
                  <a:t>xy</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中的样本来估计:</a:t>
                </a:r>
              </a:p>
              <a:p>
                <a:pPr algn="just" eaLnBrk="1" latinLnBrk="1">
                  <a:lnSpc>
                    <a:spcPct val="180000"/>
                  </a:lnSpc>
                  <a:spcBef>
                    <a:spcPts val="0"/>
                  </a:spcBef>
                  <a:buClr>
                    <a:srgbClr val="FF0000"/>
                  </a:buClr>
                  <a:buSzTx/>
                  <a:buFont typeface="Wingdings" panose="05000000000000000000" charset="0"/>
                </a:pPr>
                <a:endParaRPr lang="zh-CN" altLang="en-US"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80000"/>
                  </a:lnSpc>
                  <a:spcBef>
                    <a:spcPts val="0"/>
                  </a:spcBef>
                  <a:buClr>
                    <a:srgbClr val="FF0000"/>
                  </a:buClr>
                  <a:buSzTx/>
                  <a:buFont typeface="Wingdings" panose="05000000000000000000" charset="0"/>
                </a:pPr>
                <a:endParaRPr lang="zh-CN" altLang="en-US"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80000"/>
                  </a:lnSpc>
                  <a:spcBef>
                    <a:spcPts val="0"/>
                  </a:spcBef>
                  <a:buClr>
                    <a:srgbClr val="FF0000"/>
                  </a:buClr>
                  <a:buSzTx/>
                  <a:buFont typeface="Wingdings" panose="05000000000000000000" charset="0"/>
                </a:pP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式中，</a:t>
                </a:r>
                <a:r>
                  <a:rPr lang="en-US" altLang="zh-CN" dirty="0">
                    <a:latin typeface="Times New Roman" panose="02020603050405020304" pitchFamily="18" charset="0"/>
                    <a:ea typeface="微软雅黑" panose="020B0503020204020204" pitchFamily="34" charset="-122"/>
                    <a:cs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是</a:t>
                </a:r>
                <a:r>
                  <a:rPr dirty="0" err="1">
                    <a:latin typeface="Times New Roman" panose="02020603050405020304" pitchFamily="18" charset="0"/>
                    <a:ea typeface="微软雅黑" panose="020B0503020204020204" pitchFamily="34" charset="-122"/>
                    <a:cs typeface="微软雅黑" panose="020B0503020204020204" pitchFamily="34" charset="-122"/>
                    <a:sym typeface="+mn-ea"/>
                  </a:rPr>
                  <a:t>邻域</a:t>
                </a:r>
                <a:r>
                  <a:rPr i="1" dirty="0" err="1">
                    <a:latin typeface="Times New Roman" panose="02020603050405020304" pitchFamily="18" charset="0"/>
                    <a:ea typeface="微软雅黑" panose="020B0503020204020204" pitchFamily="34" charset="-122"/>
                    <a:cs typeface="微软雅黑" panose="020B0503020204020204" pitchFamily="34" charset="-122"/>
                    <a:sym typeface="+mn-ea"/>
                  </a:rPr>
                  <a:t>S</a:t>
                </a:r>
                <a:r>
                  <a:rPr lang="en-US" i="1" baseline="-25000" dirty="0" err="1">
                    <a:latin typeface="Times New Roman" panose="02020603050405020304" pitchFamily="18" charset="0"/>
                    <a:ea typeface="微软雅黑" panose="020B0503020204020204" pitchFamily="34" charset="-122"/>
                    <a:cs typeface="微软雅黑" panose="020B0503020204020204" pitchFamily="34" charset="-122"/>
                    <a:sym typeface="+mn-ea"/>
                  </a:rPr>
                  <a:t>xy</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中</a:t>
                </a:r>
                <a:r>
                  <a:rPr lang="en-US" altLang="zh-CN" dirty="0">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的平均值，即</a:t>
                </a:r>
              </a:p>
              <a:p>
                <a:pPr algn="just" eaLnBrk="1" latinLnBrk="1">
                  <a:lnSpc>
                    <a:spcPct val="180000"/>
                  </a:lnSpc>
                  <a:spcBef>
                    <a:spcPts val="0"/>
                  </a:spcBef>
                  <a:buClr>
                    <a:srgbClr val="FF0000"/>
                  </a:buClr>
                  <a:buSzTx/>
                  <a:buFont typeface="Wingdings" panose="05000000000000000000" charset="0"/>
                </a:pP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注：靠近图像边缘的点，可当作部分</a:t>
                </a:r>
                <a:r>
                  <a:rPr dirty="0" err="1">
                    <a:latin typeface="Times New Roman" panose="02020603050405020304" pitchFamily="18" charset="0"/>
                    <a:ea typeface="微软雅黑" panose="020B0503020204020204" pitchFamily="34" charset="-122"/>
                    <a:cs typeface="微软雅黑" panose="020B0503020204020204" pitchFamily="34" charset="-122"/>
                    <a:sym typeface="+mn-ea"/>
                  </a:rPr>
                  <a:t>邻域</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来处理，或用</a:t>
                </a:r>
                <a:r>
                  <a:rPr lang="en-US" altLang="zh-CN" dirty="0">
                    <a:latin typeface="Times New Roman" panose="02020603050405020304" pitchFamily="18" charset="0"/>
                    <a:ea typeface="微软雅黑" panose="020B0503020204020204" pitchFamily="34" charset="-122"/>
                    <a:cs typeface="微软雅黑" panose="020B0503020204020204" pitchFamily="34" charset="-122"/>
                    <a:sym typeface="+mn-ea"/>
                  </a:rPr>
                  <a:t>0</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填充后处理</a:t>
                </a:r>
              </a:p>
              <a:p>
                <a:pPr algn="just" eaLnBrk="1" latinLnBrk="1">
                  <a:lnSpc>
                    <a:spcPct val="180000"/>
                  </a:lnSpc>
                  <a:spcBef>
                    <a:spcPts val="0"/>
                  </a:spcBef>
                  <a:buClr>
                    <a:srgbClr val="FF0000"/>
                  </a:buClr>
                  <a:buSzTx/>
                  <a:buFont typeface="Wingdings" panose="05000000000000000000" charset="0"/>
                </a:pPr>
                <a:endPar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endParaRPr>
              </a:p>
              <a:p>
                <a:pPr algn="just" eaLnBrk="1" latinLnBrk="1">
                  <a:lnSpc>
                    <a:spcPct val="180000"/>
                  </a:lnSpc>
                  <a:spcBef>
                    <a:spcPts val="0"/>
                  </a:spcBef>
                  <a:buClr>
                    <a:srgbClr val="FF0000"/>
                  </a:buClr>
                  <a:buSzTx/>
                  <a:buFont typeface="Wingdings" panose="05000000000000000000" charset="0"/>
                </a:pPr>
                <a:endPar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endParaRPr>
              </a:p>
              <a:p>
                <a:pPr algn="just" eaLnBrk="1" latinLnBrk="1">
                  <a:lnSpc>
                    <a:spcPct val="180000"/>
                  </a:lnSpc>
                  <a:spcBef>
                    <a:spcPts val="0"/>
                  </a:spcBef>
                  <a:buClr>
                    <a:srgbClr val="FF0000"/>
                  </a:buClr>
                  <a:buSzTx/>
                  <a:buFont typeface="Wingdings" panose="05000000000000000000" charset="0"/>
                </a:pPr>
                <a:endParaRPr lang="en-US" altLang="zh-CN"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80000"/>
                  </a:lnSpc>
                  <a:spcBef>
                    <a:spcPts val="0"/>
                  </a:spcBef>
                  <a:buClr>
                    <a:srgbClr val="FF0000"/>
                  </a:buClr>
                  <a:buSzTx/>
                  <a:buFont typeface="Wingdings" panose="05000000000000000000" charset="0"/>
                </a:pP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式中，</a:t>
                </a:r>
                <a:r>
                  <a:rPr lang="en-US" altLang="zh-CN" dirty="0">
                    <a:latin typeface="Times New Roman" panose="02020603050405020304" pitchFamily="18" charset="0"/>
                    <a:ea typeface="微软雅黑" panose="020B0503020204020204" pitchFamily="34" charset="-122"/>
                    <a:cs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和</a:t>
                </a:r>
                <a:r>
                  <a:rPr lang="en-US" altLang="zh-CN" dirty="0">
                    <a:latin typeface="Times New Roman" panose="02020603050405020304" pitchFamily="18" charset="0"/>
                    <a:ea typeface="微软雅黑" panose="020B0503020204020204" pitchFamily="34" charset="-122"/>
                    <a:cs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分别是</a:t>
                </a:r>
                <a:r>
                  <a:rPr lang="en-US" altLang="zh-CN" dirty="0">
                    <a:latin typeface="Times New Roman" panose="02020603050405020304" pitchFamily="18" charset="0"/>
                    <a:ea typeface="微软雅黑" panose="020B0503020204020204" pitchFamily="34" charset="-122"/>
                    <a:cs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和</a:t>
                </a:r>
                <a:r>
                  <a:rPr lang="en-US" altLang="zh-CN" dirty="0">
                    <a:latin typeface="Times New Roman" panose="02020603050405020304" pitchFamily="18" charset="0"/>
                    <a:ea typeface="微软雅黑" panose="020B0503020204020204" pitchFamily="34" charset="-122"/>
                    <a:cs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在邻域</a:t>
                </a:r>
                <a:r>
                  <a:rPr i="1" dirty="0" err="1">
                    <a:latin typeface="Times New Roman" panose="02020603050405020304" pitchFamily="18" charset="0"/>
                    <a:ea typeface="微软雅黑" panose="020B0503020204020204" pitchFamily="34" charset="-122"/>
                    <a:cs typeface="微软雅黑" panose="020B0503020204020204" pitchFamily="34" charset="-122"/>
                    <a:sym typeface="+mn-ea"/>
                  </a:rPr>
                  <a:t>S</a:t>
                </a:r>
                <a:r>
                  <a:rPr lang="en-US" i="1" baseline="-25000" dirty="0" err="1">
                    <a:latin typeface="Times New Roman" panose="02020603050405020304" pitchFamily="18" charset="0"/>
                    <a:ea typeface="微软雅黑" panose="020B0503020204020204" pitchFamily="34" charset="-122"/>
                    <a:cs typeface="微软雅黑" panose="020B0503020204020204" pitchFamily="34" charset="-122"/>
                    <a:sym typeface="+mn-ea"/>
                  </a:rPr>
                  <a:t>xy</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中的平均值</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a:t>
                </a:r>
              </a:p>
              <a:p>
                <a:pPr algn="just" eaLnBrk="1" latinLnBrk="1">
                  <a:lnSpc>
                    <a:spcPct val="160000"/>
                  </a:lnSpc>
                  <a:spcBef>
                    <a:spcPts val="0"/>
                  </a:spcBef>
                  <a:buClr>
                    <a:srgbClr val="FF0000"/>
                  </a:buClr>
                  <a:buSzTx/>
                  <a:buFont typeface="Wingdings" panose="05000000000000000000" charset="0"/>
                </a:pPr>
                <a:endParaRPr lang="zh-CN" altLang="en-US"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575945" y="841375"/>
                <a:ext cx="7884487" cy="5175250"/>
              </a:xfrm>
              <a:prstGeom prst="rect">
                <a:avLst/>
              </a:prstGeom>
              <a:blipFill>
                <a:blip r:embed="rId4"/>
                <a:stretch>
                  <a:fillRect l="-618" b="-6243"/>
                </a:stretch>
              </a:blipFill>
            </p:spPr>
            <p:txBody>
              <a:bodyPr/>
              <a:lstStyle/>
              <a:p>
                <a:r>
                  <a:rPr lang="zh-CN" altLang="en-US">
                    <a:noFill/>
                  </a:rPr>
                  <a:t> </a:t>
                </a:r>
              </a:p>
            </p:txBody>
          </p:sp>
        </mc:Fallback>
      </mc:AlternateContent>
      <p:graphicFrame>
        <p:nvGraphicFramePr>
          <p:cNvPr id="45" name="对象 44"/>
          <p:cNvGraphicFramePr/>
          <p:nvPr>
            <p:extLst>
              <p:ext uri="{D42A27DB-BD31-4B8C-83A1-F6EECF244321}">
                <p14:modId xmlns:p14="http://schemas.microsoft.com/office/powerpoint/2010/main" val="3884955026"/>
              </p:ext>
            </p:extLst>
          </p:nvPr>
        </p:nvGraphicFramePr>
        <p:xfrm>
          <a:off x="2269237" y="5001061"/>
          <a:ext cx="4652010" cy="677545"/>
        </p:xfrm>
        <a:graphic>
          <a:graphicData uri="http://schemas.openxmlformats.org/presentationml/2006/ole">
            <mc:AlternateContent xmlns:mc="http://schemas.openxmlformats.org/markup-compatibility/2006">
              <mc:Choice xmlns:v="urn:schemas-microsoft-com:vml" Requires="v">
                <p:oleObj spid="_x0000_s26696" r:id="rId5" imgW="3530600" imgH="457200" progId="Equation.DSMT4">
                  <p:embed/>
                </p:oleObj>
              </mc:Choice>
              <mc:Fallback>
                <p:oleObj r:id="rId5" imgW="3530600" imgH="457200" progId="Equation.DSMT4">
                  <p:embed/>
                  <p:pic>
                    <p:nvPicPr>
                      <p:cNvPr id="0" name="图片 39"/>
                      <p:cNvPicPr/>
                      <p:nvPr/>
                    </p:nvPicPr>
                    <p:blipFill>
                      <a:blip r:embed="rId6"/>
                      <a:stretch>
                        <a:fillRect/>
                      </a:stretch>
                    </p:blipFill>
                    <p:spPr>
                      <a:xfrm>
                        <a:off x="2269237" y="5001061"/>
                        <a:ext cx="4652010" cy="677545"/>
                      </a:xfrm>
                      <a:prstGeom prst="rect">
                        <a:avLst/>
                      </a:prstGeom>
                    </p:spPr>
                  </p:pic>
                </p:oleObj>
              </mc:Fallback>
            </mc:AlternateContent>
          </a:graphicData>
        </a:graphic>
      </p:graphicFrame>
      <p:sp>
        <p:nvSpPr>
          <p:cNvPr id="3" name="标题 2"/>
          <p:cNvSpPr>
            <a:spLocks noGrp="1"/>
          </p:cNvSpPr>
          <p:nvPr>
            <p:ph type="title"/>
          </p:nvPr>
        </p:nvSpPr>
        <p:spPr/>
        <p:txBody>
          <a:bodyPr/>
          <a:lstStyle/>
          <a:p>
            <a:r>
              <a:rPr lang="en-US" altLang="zh-CN" dirty="0"/>
              <a:t>4.</a:t>
            </a:r>
            <a:r>
              <a:rPr lang="zh-CN" altLang="en-US" dirty="0"/>
              <a:t> 最优陷波</a:t>
            </a:r>
            <a:r>
              <a:rPr lang="zh-CN" altLang="en-US" dirty="0">
                <a:sym typeface="+mn-ea"/>
              </a:rPr>
              <a:t>滤波器</a:t>
            </a:r>
            <a:endParaRPr lang="zh-CN" altLang="en-US" dirty="0"/>
          </a:p>
        </p:txBody>
      </p:sp>
      <p:graphicFrame>
        <p:nvGraphicFramePr>
          <p:cNvPr id="14" name="对象 13"/>
          <p:cNvGraphicFramePr/>
          <p:nvPr>
            <p:extLst>
              <p:ext uri="{D42A27DB-BD31-4B8C-83A1-F6EECF244321}">
                <p14:modId xmlns:p14="http://schemas.microsoft.com/office/powerpoint/2010/main" val="738300272"/>
              </p:ext>
            </p:extLst>
          </p:nvPr>
        </p:nvGraphicFramePr>
        <p:xfrm>
          <a:off x="2384138" y="2476341"/>
          <a:ext cx="3571240" cy="732155"/>
        </p:xfrm>
        <a:graphic>
          <a:graphicData uri="http://schemas.openxmlformats.org/presentationml/2006/ole">
            <mc:AlternateContent xmlns:mc="http://schemas.openxmlformats.org/markup-compatibility/2006">
              <mc:Choice xmlns:v="urn:schemas-microsoft-com:vml" Requires="v">
                <p:oleObj spid="_x0000_s26697" name="Equation" r:id="rId7" imgW="2158920" imgH="469800" progId="Equation.DSMT4">
                  <p:embed/>
                </p:oleObj>
              </mc:Choice>
              <mc:Fallback>
                <p:oleObj name="Equation" r:id="rId7" imgW="2158920" imgH="469800" progId="Equation.DSMT4">
                  <p:embed/>
                  <p:pic>
                    <p:nvPicPr>
                      <p:cNvPr id="0" name="图片 8"/>
                      <p:cNvPicPr/>
                      <p:nvPr/>
                    </p:nvPicPr>
                    <p:blipFill>
                      <a:blip r:embed="rId8"/>
                      <a:stretch>
                        <a:fillRect/>
                      </a:stretch>
                    </p:blipFill>
                    <p:spPr>
                      <a:xfrm>
                        <a:off x="2384138" y="2476341"/>
                        <a:ext cx="3571240" cy="732155"/>
                      </a:xfrm>
                      <a:prstGeom prst="rect">
                        <a:avLst/>
                      </a:prstGeom>
                    </p:spPr>
                  </p:pic>
                </p:oleObj>
              </mc:Fallback>
            </mc:AlternateContent>
          </a:graphicData>
        </a:graphic>
      </p:graphicFrame>
      <p:graphicFrame>
        <p:nvGraphicFramePr>
          <p:cNvPr id="5" name="对象 4"/>
          <p:cNvGraphicFramePr/>
          <p:nvPr>
            <p:extLst>
              <p:ext uri="{D42A27DB-BD31-4B8C-83A1-F6EECF244321}">
                <p14:modId xmlns:p14="http://schemas.microsoft.com/office/powerpoint/2010/main" val="2632549507"/>
              </p:ext>
            </p:extLst>
          </p:nvPr>
        </p:nvGraphicFramePr>
        <p:xfrm>
          <a:off x="1863378" y="1936254"/>
          <a:ext cx="657860" cy="341630"/>
        </p:xfrm>
        <a:graphic>
          <a:graphicData uri="http://schemas.openxmlformats.org/presentationml/2006/ole">
            <mc:AlternateContent xmlns:mc="http://schemas.openxmlformats.org/markup-compatibility/2006">
              <mc:Choice xmlns:v="urn:schemas-microsoft-com:vml" Requires="v">
                <p:oleObj spid="_x0000_s26698" r:id="rId9" imgW="431800" imgH="241300" progId="Equation.DSMT4">
                  <p:embed/>
                </p:oleObj>
              </mc:Choice>
              <mc:Fallback>
                <p:oleObj r:id="rId9" imgW="431800" imgH="241300" progId="Equation.DSMT4">
                  <p:embed/>
                  <p:pic>
                    <p:nvPicPr>
                      <p:cNvPr id="0" name="图片 8"/>
                      <p:cNvPicPr/>
                      <p:nvPr/>
                    </p:nvPicPr>
                    <p:blipFill>
                      <a:blip r:embed="rId10"/>
                      <a:stretch>
                        <a:fillRect/>
                      </a:stretch>
                    </p:blipFill>
                    <p:spPr>
                      <a:xfrm>
                        <a:off x="1863378" y="1936254"/>
                        <a:ext cx="657860" cy="341630"/>
                      </a:xfrm>
                      <a:prstGeom prst="rect">
                        <a:avLst/>
                      </a:prstGeom>
                    </p:spPr>
                  </p:pic>
                </p:oleObj>
              </mc:Fallback>
            </mc:AlternateContent>
          </a:graphicData>
        </a:graphic>
      </p:graphicFrame>
      <p:graphicFrame>
        <p:nvGraphicFramePr>
          <p:cNvPr id="35" name="对象 34"/>
          <p:cNvGraphicFramePr/>
          <p:nvPr/>
        </p:nvGraphicFramePr>
        <p:xfrm>
          <a:off x="1188085" y="3428683"/>
          <a:ext cx="232410" cy="395605"/>
        </p:xfrm>
        <a:graphic>
          <a:graphicData uri="http://schemas.openxmlformats.org/presentationml/2006/ole">
            <mc:AlternateContent xmlns:mc="http://schemas.openxmlformats.org/markup-compatibility/2006">
              <mc:Choice xmlns:v="urn:schemas-microsoft-com:vml" Requires="v">
                <p:oleObj spid="_x0000_s26699" r:id="rId11" imgW="152400" imgH="279400" progId="Equation.DSMT4">
                  <p:embed/>
                </p:oleObj>
              </mc:Choice>
              <mc:Fallback>
                <p:oleObj r:id="rId11" imgW="152400" imgH="279400" progId="Equation.DSMT4">
                  <p:embed/>
                  <p:pic>
                    <p:nvPicPr>
                      <p:cNvPr id="0" name="图片 8"/>
                      <p:cNvPicPr/>
                      <p:nvPr/>
                    </p:nvPicPr>
                    <p:blipFill>
                      <a:blip r:embed="rId12"/>
                      <a:stretch>
                        <a:fillRect/>
                      </a:stretch>
                    </p:blipFill>
                    <p:spPr>
                      <a:xfrm>
                        <a:off x="1188085" y="3428683"/>
                        <a:ext cx="232410" cy="395605"/>
                      </a:xfrm>
                      <a:prstGeom prst="rect">
                        <a:avLst/>
                      </a:prstGeom>
                    </p:spPr>
                  </p:pic>
                </p:oleObj>
              </mc:Fallback>
            </mc:AlternateContent>
          </a:graphicData>
        </a:graphic>
      </p:graphicFrame>
      <p:graphicFrame>
        <p:nvGraphicFramePr>
          <p:cNvPr id="37" name="对象 36"/>
          <p:cNvGraphicFramePr/>
          <p:nvPr/>
        </p:nvGraphicFramePr>
        <p:xfrm>
          <a:off x="2700020" y="3478530"/>
          <a:ext cx="232410" cy="341630"/>
        </p:xfrm>
        <a:graphic>
          <a:graphicData uri="http://schemas.openxmlformats.org/presentationml/2006/ole">
            <mc:AlternateContent xmlns:mc="http://schemas.openxmlformats.org/markup-compatibility/2006">
              <mc:Choice xmlns:v="urn:schemas-microsoft-com:vml" Requires="v">
                <p:oleObj spid="_x0000_s26700" r:id="rId13" imgW="152400" imgH="241300" progId="Equation.DSMT4">
                  <p:embed/>
                </p:oleObj>
              </mc:Choice>
              <mc:Fallback>
                <p:oleObj r:id="rId13" imgW="152400" imgH="241300" progId="Equation.DSMT4">
                  <p:embed/>
                  <p:pic>
                    <p:nvPicPr>
                      <p:cNvPr id="0" name="图片 8"/>
                      <p:cNvPicPr/>
                      <p:nvPr/>
                    </p:nvPicPr>
                    <p:blipFill>
                      <a:blip r:embed="rId14"/>
                      <a:stretch>
                        <a:fillRect/>
                      </a:stretch>
                    </p:blipFill>
                    <p:spPr>
                      <a:xfrm>
                        <a:off x="2700020" y="3478530"/>
                        <a:ext cx="232410" cy="341630"/>
                      </a:xfrm>
                      <a:prstGeom prst="rect">
                        <a:avLst/>
                      </a:prstGeom>
                    </p:spPr>
                  </p:pic>
                </p:oleObj>
              </mc:Fallback>
            </mc:AlternateContent>
          </a:graphicData>
        </a:graphic>
      </p:graphicFrame>
      <p:graphicFrame>
        <p:nvGraphicFramePr>
          <p:cNvPr id="39" name="对象 38"/>
          <p:cNvGraphicFramePr/>
          <p:nvPr>
            <p:extLst>
              <p:ext uri="{D42A27DB-BD31-4B8C-83A1-F6EECF244321}">
                <p14:modId xmlns:p14="http://schemas.microsoft.com/office/powerpoint/2010/main" val="4130885446"/>
              </p:ext>
            </p:extLst>
          </p:nvPr>
        </p:nvGraphicFramePr>
        <p:xfrm>
          <a:off x="4572000" y="3301682"/>
          <a:ext cx="2360295" cy="649605"/>
        </p:xfrm>
        <a:graphic>
          <a:graphicData uri="http://schemas.openxmlformats.org/presentationml/2006/ole">
            <mc:AlternateContent xmlns:mc="http://schemas.openxmlformats.org/markup-compatibility/2006">
              <mc:Choice xmlns:v="urn:schemas-microsoft-com:vml" Requires="v">
                <p:oleObj spid="_x0000_s26701" r:id="rId15" imgW="1866265" imgH="583565" progId="Equation.DSMT4">
                  <p:embed/>
                </p:oleObj>
              </mc:Choice>
              <mc:Fallback>
                <p:oleObj r:id="rId15" imgW="1866265" imgH="583565" progId="Equation.DSMT4">
                  <p:embed/>
                  <p:pic>
                    <p:nvPicPr>
                      <p:cNvPr id="0" name="图片 39"/>
                      <p:cNvPicPr/>
                      <p:nvPr/>
                    </p:nvPicPr>
                    <p:blipFill>
                      <a:blip r:embed="rId16"/>
                      <a:stretch>
                        <a:fillRect/>
                      </a:stretch>
                    </p:blipFill>
                    <p:spPr>
                      <a:xfrm>
                        <a:off x="4572000" y="3301682"/>
                        <a:ext cx="2360295" cy="649605"/>
                      </a:xfrm>
                      <a:prstGeom prst="rect">
                        <a:avLst/>
                      </a:prstGeom>
                    </p:spPr>
                  </p:pic>
                </p:oleObj>
              </mc:Fallback>
            </mc:AlternateContent>
          </a:graphicData>
        </a:graphic>
      </p:graphicFrame>
      <p:grpSp>
        <p:nvGrpSpPr>
          <p:cNvPr id="8" name="组合 7">
            <a:extLst>
              <a:ext uri="{FF2B5EF4-FFF2-40B4-BE49-F238E27FC236}">
                <a16:creationId xmlns:a16="http://schemas.microsoft.com/office/drawing/2014/main" id="{3B48CB80-9C9E-4F2F-8EBE-CF786147755A}"/>
              </a:ext>
            </a:extLst>
          </p:cNvPr>
          <p:cNvGrpSpPr/>
          <p:nvPr/>
        </p:nvGrpSpPr>
        <p:grpSpPr>
          <a:xfrm>
            <a:off x="1259840" y="5909270"/>
            <a:ext cx="2743835" cy="400050"/>
            <a:chOff x="1259840" y="5909270"/>
            <a:chExt cx="2743835" cy="400050"/>
          </a:xfrm>
        </p:grpSpPr>
        <p:graphicFrame>
          <p:nvGraphicFramePr>
            <p:cNvPr id="53" name="对象 52"/>
            <p:cNvGraphicFramePr/>
            <p:nvPr>
              <p:extLst>
                <p:ext uri="{D42A27DB-BD31-4B8C-83A1-F6EECF244321}">
                  <p14:modId xmlns:p14="http://schemas.microsoft.com/office/powerpoint/2010/main" val="3814137214"/>
                </p:ext>
              </p:extLst>
            </p:nvPr>
          </p:nvGraphicFramePr>
          <p:xfrm>
            <a:off x="1259840" y="5945465"/>
            <a:ext cx="349885" cy="328295"/>
          </p:xfrm>
          <a:graphic>
            <a:graphicData uri="http://schemas.openxmlformats.org/presentationml/2006/ole">
              <mc:AlternateContent xmlns:mc="http://schemas.openxmlformats.org/markup-compatibility/2006">
                <mc:Choice xmlns:v="urn:schemas-microsoft-com:vml" Requires="v">
                  <p:oleObj spid="_x0000_s26702" r:id="rId17" imgW="346710" imgH="360045" progId="Equation.DSMT4">
                    <p:embed/>
                  </p:oleObj>
                </mc:Choice>
                <mc:Fallback>
                  <p:oleObj r:id="rId17" imgW="346710" imgH="360045" progId="Equation.DSMT4">
                    <p:embed/>
                    <p:pic>
                      <p:nvPicPr>
                        <p:cNvPr id="0" name="图片 53"/>
                        <p:cNvPicPr/>
                        <p:nvPr/>
                      </p:nvPicPr>
                      <p:blipFill>
                        <a:blip r:embed="rId18"/>
                        <a:stretch>
                          <a:fillRect/>
                        </a:stretch>
                      </p:blipFill>
                      <p:spPr>
                        <a:xfrm>
                          <a:off x="1259840" y="5945465"/>
                          <a:ext cx="349885" cy="328295"/>
                        </a:xfrm>
                        <a:prstGeom prst="rect">
                          <a:avLst/>
                        </a:prstGeom>
                      </p:spPr>
                    </p:pic>
                  </p:oleObj>
                </mc:Fallback>
              </mc:AlternateContent>
            </a:graphicData>
          </a:graphic>
        </p:graphicFrame>
        <p:graphicFrame>
          <p:nvGraphicFramePr>
            <p:cNvPr id="55" name="对象 54"/>
            <p:cNvGraphicFramePr/>
            <p:nvPr>
              <p:extLst>
                <p:ext uri="{D42A27DB-BD31-4B8C-83A1-F6EECF244321}">
                  <p14:modId xmlns:p14="http://schemas.microsoft.com/office/powerpoint/2010/main" val="327928620"/>
                </p:ext>
              </p:extLst>
            </p:nvPr>
          </p:nvGraphicFramePr>
          <p:xfrm>
            <a:off x="1880870" y="5909270"/>
            <a:ext cx="400050" cy="400050"/>
          </p:xfrm>
          <a:graphic>
            <a:graphicData uri="http://schemas.openxmlformats.org/presentationml/2006/ole">
              <mc:AlternateContent xmlns:mc="http://schemas.openxmlformats.org/markup-compatibility/2006">
                <mc:Choice xmlns:v="urn:schemas-microsoft-com:vml" Requires="v">
                  <p:oleObj spid="_x0000_s26703" r:id="rId19" imgW="356235" imgH="330835" progId="Equation.DSMT4">
                    <p:embed/>
                  </p:oleObj>
                </mc:Choice>
                <mc:Fallback>
                  <p:oleObj r:id="rId19" imgW="356235" imgH="330835" progId="Equation.DSMT4">
                    <p:embed/>
                    <p:pic>
                      <p:nvPicPr>
                        <p:cNvPr id="0" name="图片 55"/>
                        <p:cNvPicPr/>
                        <p:nvPr/>
                      </p:nvPicPr>
                      <p:blipFill>
                        <a:blip r:embed="rId20"/>
                        <a:stretch>
                          <a:fillRect/>
                        </a:stretch>
                      </p:blipFill>
                      <p:spPr>
                        <a:xfrm>
                          <a:off x="1880870" y="5909270"/>
                          <a:ext cx="400050" cy="400050"/>
                        </a:xfrm>
                        <a:prstGeom prst="rect">
                          <a:avLst/>
                        </a:prstGeom>
                      </p:spPr>
                    </p:pic>
                  </p:oleObj>
                </mc:Fallback>
              </mc:AlternateContent>
            </a:graphicData>
          </a:graphic>
        </p:graphicFrame>
        <p:graphicFrame>
          <p:nvGraphicFramePr>
            <p:cNvPr id="59" name="对象 58"/>
            <p:cNvGraphicFramePr/>
            <p:nvPr>
              <p:extLst>
                <p:ext uri="{D42A27DB-BD31-4B8C-83A1-F6EECF244321}">
                  <p14:modId xmlns:p14="http://schemas.microsoft.com/office/powerpoint/2010/main" val="4194024722"/>
                </p:ext>
              </p:extLst>
            </p:nvPr>
          </p:nvGraphicFramePr>
          <p:xfrm>
            <a:off x="3060065" y="5986740"/>
            <a:ext cx="244475" cy="247650"/>
          </p:xfrm>
          <a:graphic>
            <a:graphicData uri="http://schemas.openxmlformats.org/presentationml/2006/ole">
              <mc:AlternateContent xmlns:mc="http://schemas.openxmlformats.org/markup-compatibility/2006">
                <mc:Choice xmlns:v="urn:schemas-microsoft-com:vml" Requires="v">
                  <p:oleObj spid="_x0000_s26704" r:id="rId21" imgW="127000" imgH="165100" progId="Equation.DSMT4">
                    <p:embed/>
                  </p:oleObj>
                </mc:Choice>
                <mc:Fallback>
                  <p:oleObj r:id="rId21" imgW="127000" imgH="165100" progId="Equation.DSMT4">
                    <p:embed/>
                    <p:pic>
                      <p:nvPicPr>
                        <p:cNvPr id="0" name="图片 53"/>
                        <p:cNvPicPr/>
                        <p:nvPr/>
                      </p:nvPicPr>
                      <p:blipFill>
                        <a:blip r:embed="rId22"/>
                        <a:stretch>
                          <a:fillRect/>
                        </a:stretch>
                      </p:blipFill>
                      <p:spPr>
                        <a:xfrm>
                          <a:off x="3060065" y="5986740"/>
                          <a:ext cx="244475" cy="247650"/>
                        </a:xfrm>
                        <a:prstGeom prst="rect">
                          <a:avLst/>
                        </a:prstGeom>
                      </p:spPr>
                    </p:pic>
                  </p:oleObj>
                </mc:Fallback>
              </mc:AlternateContent>
            </a:graphicData>
          </a:graphic>
        </p:graphicFrame>
        <p:graphicFrame>
          <p:nvGraphicFramePr>
            <p:cNvPr id="63" name="对象 62"/>
            <p:cNvGraphicFramePr/>
            <p:nvPr>
              <p:extLst>
                <p:ext uri="{D42A27DB-BD31-4B8C-83A1-F6EECF244321}">
                  <p14:modId xmlns:p14="http://schemas.microsoft.com/office/powerpoint/2010/main" val="3646454502"/>
                </p:ext>
              </p:extLst>
            </p:nvPr>
          </p:nvGraphicFramePr>
          <p:xfrm>
            <a:off x="3563620" y="5986740"/>
            <a:ext cx="440055" cy="247650"/>
          </p:xfrm>
          <a:graphic>
            <a:graphicData uri="http://schemas.openxmlformats.org/presentationml/2006/ole">
              <mc:AlternateContent xmlns:mc="http://schemas.openxmlformats.org/markup-compatibility/2006">
                <mc:Choice xmlns:v="urn:schemas-microsoft-com:vml" Requires="v">
                  <p:oleObj spid="_x0000_s26705" r:id="rId23" imgW="228600" imgH="165100" progId="Equation.DSMT4">
                    <p:embed/>
                  </p:oleObj>
                </mc:Choice>
                <mc:Fallback>
                  <p:oleObj r:id="rId23" imgW="228600" imgH="165100" progId="Equation.DSMT4">
                    <p:embed/>
                    <p:pic>
                      <p:nvPicPr>
                        <p:cNvPr id="0" name="图片 53"/>
                        <p:cNvPicPr/>
                        <p:nvPr/>
                      </p:nvPicPr>
                      <p:blipFill>
                        <a:blip r:embed="rId24"/>
                        <a:stretch>
                          <a:fillRect/>
                        </a:stretch>
                      </p:blipFill>
                      <p:spPr>
                        <a:xfrm>
                          <a:off x="3563620" y="5986740"/>
                          <a:ext cx="440055" cy="247650"/>
                        </a:xfrm>
                        <a:prstGeom prst="rect">
                          <a:avLst/>
                        </a:prstGeom>
                      </p:spPr>
                    </p:pic>
                  </p:oleObj>
                </mc:Fallback>
              </mc:AlternateContent>
            </a:graphicData>
          </a:graphic>
        </p:graphicFrame>
      </p:grpSp>
      <p:sp>
        <p:nvSpPr>
          <p:cNvPr id="15" name="灯片编号占位符 3">
            <a:extLst>
              <a:ext uri="{FF2B5EF4-FFF2-40B4-BE49-F238E27FC236}">
                <a16:creationId xmlns:a16="http://schemas.microsoft.com/office/drawing/2014/main" id="{65E48A1B-0231-45D0-AF58-DA0982349060}"/>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51</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grpSp>
        <p:nvGrpSpPr>
          <p:cNvPr id="7" name="组合 6">
            <a:extLst>
              <a:ext uri="{FF2B5EF4-FFF2-40B4-BE49-F238E27FC236}">
                <a16:creationId xmlns:a16="http://schemas.microsoft.com/office/drawing/2014/main" id="{55C962D9-A892-4B48-9C7B-AE3679D7A5DE}"/>
              </a:ext>
            </a:extLst>
          </p:cNvPr>
          <p:cNvGrpSpPr/>
          <p:nvPr/>
        </p:nvGrpSpPr>
        <p:grpSpPr>
          <a:xfrm>
            <a:off x="702668" y="4454228"/>
            <a:ext cx="6037633" cy="423365"/>
            <a:chOff x="702668" y="4454228"/>
            <a:chExt cx="6037633" cy="423365"/>
          </a:xfrm>
        </p:grpSpPr>
        <p:pic>
          <p:nvPicPr>
            <p:cNvPr id="4" name="图片 3">
              <a:extLst>
                <a:ext uri="{FF2B5EF4-FFF2-40B4-BE49-F238E27FC236}">
                  <a16:creationId xmlns:a16="http://schemas.microsoft.com/office/drawing/2014/main" id="{28381B24-A06F-41F8-957F-363D9BB9F25B}"/>
                </a:ext>
              </a:extLst>
            </p:cNvPr>
            <p:cNvPicPr>
              <a:picLocks noChangeAspect="1"/>
            </p:cNvPicPr>
            <p:nvPr/>
          </p:nvPicPr>
          <p:blipFill>
            <a:blip r:embed="rId25"/>
            <a:stretch>
              <a:fillRect/>
            </a:stretch>
          </p:blipFill>
          <p:spPr>
            <a:xfrm>
              <a:off x="1111676" y="4455656"/>
              <a:ext cx="3390900" cy="381000"/>
            </a:xfrm>
            <a:prstGeom prst="rect">
              <a:avLst/>
            </a:prstGeom>
          </p:spPr>
        </p:pic>
        <p:sp>
          <p:nvSpPr>
            <p:cNvPr id="17" name="文本框 16">
              <a:extLst>
                <a:ext uri="{FF2B5EF4-FFF2-40B4-BE49-F238E27FC236}">
                  <a16:creationId xmlns:a16="http://schemas.microsoft.com/office/drawing/2014/main" id="{2DD9016D-A1DF-47C6-87CD-49DEF178CBEA}"/>
                </a:ext>
              </a:extLst>
            </p:cNvPr>
            <p:cNvSpPr txBox="1"/>
            <p:nvPr/>
          </p:nvSpPr>
          <p:spPr>
            <a:xfrm>
              <a:off x="702668" y="4454228"/>
              <a:ext cx="757863" cy="369332"/>
            </a:xfrm>
            <a:prstGeom prst="rect">
              <a:avLst/>
            </a:prstGeom>
            <a:noFill/>
          </p:spPr>
          <p:txBody>
            <a:bodyPr wrap="square">
              <a:spAutoFit/>
            </a:bodyPr>
            <a:lstStyle/>
            <a:p>
              <a:r>
                <a:rPr lang="zh-CN" altLang="en-US" dirty="0">
                  <a:latin typeface="Times New Roman" panose="02020603050405020304" pitchFamily="18" charset="0"/>
                  <a:ea typeface="微软雅黑" panose="020B0503020204020204" pitchFamily="34" charset="-122"/>
                  <a:sym typeface="+mn-ea"/>
                </a:rPr>
                <a:t>将</a:t>
              </a:r>
              <a:endParaRPr lang="zh-CN" altLang="en-US" dirty="0"/>
            </a:p>
          </p:txBody>
        </p:sp>
        <p:sp>
          <p:nvSpPr>
            <p:cNvPr id="18" name="文本框 17">
              <a:extLst>
                <a:ext uri="{FF2B5EF4-FFF2-40B4-BE49-F238E27FC236}">
                  <a16:creationId xmlns:a16="http://schemas.microsoft.com/office/drawing/2014/main" id="{0D181FEA-EDF9-421D-917D-FB82770807E3}"/>
                </a:ext>
              </a:extLst>
            </p:cNvPr>
            <p:cNvSpPr txBox="1"/>
            <p:nvPr/>
          </p:nvSpPr>
          <p:spPr>
            <a:xfrm>
              <a:off x="4572000" y="4508261"/>
              <a:ext cx="2168301" cy="369332"/>
            </a:xfrm>
            <a:prstGeom prst="rect">
              <a:avLst/>
            </a:prstGeom>
            <a:noFill/>
          </p:spPr>
          <p:txBody>
            <a:bodyPr wrap="square">
              <a:spAutoFit/>
            </a:bodyPr>
            <a:lstStyle/>
            <a:p>
              <a:r>
                <a:rPr lang="zh-CN" altLang="en-US" dirty="0">
                  <a:latin typeface="Times New Roman" panose="02020603050405020304" pitchFamily="18" charset="0"/>
                  <a:ea typeface="微软雅黑" panose="020B0503020204020204" pitchFamily="34" charset="-122"/>
                  <a:sym typeface="+mn-ea"/>
                </a:rPr>
                <a:t>代入上式</a:t>
              </a:r>
              <a:endParaRPr lang="zh-CN" alt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574040" y="841375"/>
                <a:ext cx="7967345" cy="5175250"/>
              </a:xfrm>
              <a:prstGeom prst="rect">
                <a:avLst/>
              </a:prstGeom>
              <a:noFill/>
            </p:spPr>
            <p:txBody>
              <a:bodyPr wrap="square" rtlCol="0" anchor="t">
                <a:noAutofit/>
              </a:bodyPr>
              <a:lstStyle/>
              <a:p>
                <a:pPr algn="just" eaLnBrk="1" latinLnBrk="1">
                  <a:lnSpc>
                    <a:spcPct val="160000"/>
                  </a:lnSpc>
                  <a:spcBef>
                    <a:spcPts val="0"/>
                  </a:spcBef>
                  <a:buClr>
                    <a:srgbClr val="FF0000"/>
                  </a:buClr>
                  <a:buSzTx/>
                  <a:buFont typeface="Wingdings" panose="05000000000000000000" charset="0"/>
                </a:pPr>
                <a:r>
                  <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rPr>
                  <a:t>如何计算</a:t>
                </a:r>
                <a14:m>
                  <m:oMath xmlns:m="http://schemas.openxmlformats.org/officeDocument/2006/math">
                    <m:r>
                      <a:rPr lang="en-US" altLang="zh-CN" i="1" dirty="0"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𝑤</m:t>
                    </m:r>
                    <m:r>
                      <a:rPr lang="en-US" altLang="zh-CN" i="1" dirty="0"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i="1" dirty="0" err="1"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𝑥</m:t>
                    </m:r>
                    <m:r>
                      <a:rPr lang="en-US" altLang="zh-CN" i="1" dirty="0" err="1"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i="1" dirty="0" err="1"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𝑦</m:t>
                    </m:r>
                    <m:r>
                      <a:rPr lang="en-US" altLang="zh-CN" i="1" dirty="0" smtClean="0">
                        <a:solidFill>
                          <a:schemeClr val="tx2"/>
                        </a:solidFill>
                        <a:latin typeface="Cambria Math" panose="02040503050406030204" pitchFamily="18" charset="0"/>
                        <a:ea typeface="微软雅黑" panose="020B0503020204020204" pitchFamily="34" charset="-122"/>
                        <a:cs typeface="微软雅黑" panose="020B0503020204020204" pitchFamily="34" charset="-122"/>
                      </a:rPr>
                      <m:t>)</m:t>
                    </m:r>
                  </m:oMath>
                </a14:m>
                <a:r>
                  <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rPr>
                  <a:t> </a:t>
                </a:r>
                <a:r>
                  <a:rPr lang="zh-CN" altLang="en-US" dirty="0">
                    <a:solidFill>
                      <a:schemeClr val="tx1"/>
                    </a:solidFill>
                    <a:latin typeface="Times New Roman" panose="02020603050405020304" pitchFamily="18" charset="0"/>
                    <a:ea typeface="微软雅黑" panose="020B0503020204020204" pitchFamily="34" charset="-122"/>
                    <a:cs typeface="微软雅黑" panose="020B0503020204020204" pitchFamily="34" charset="-122"/>
                  </a:rPr>
                  <a:t>：</a:t>
                </a:r>
              </a:p>
              <a:p>
                <a:pPr algn="just" eaLnBrk="1" latinLnBrk="1">
                  <a:lnSpc>
                    <a:spcPct val="180000"/>
                  </a:lnSpc>
                  <a:spcBef>
                    <a:spcPts val="0"/>
                  </a:spcBef>
                  <a:buClr>
                    <a:srgbClr val="FF0000"/>
                  </a:buClr>
                  <a:buSzTx/>
                  <a:buFont typeface="Wingdings" panose="05000000000000000000" charset="0"/>
                </a:pPr>
                <a:r>
                  <a:rPr lang="zh-CN"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rPr>
                  <a:t>假设</a:t>
                </a:r>
                <a:r>
                  <a:rPr lang="en-US" altLang="zh-CN" i="1"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rPr>
                  <a:t>w</a:t>
                </a:r>
                <a:r>
                  <a:rPr lang="zh-CN" altLang="en-US"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rPr>
                  <a:t>在</a:t>
                </a:r>
                <a:r>
                  <a:rPr i="1" dirty="0" err="1">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rPr>
                  <a:t>S</a:t>
                </a:r>
                <a:r>
                  <a:rPr lang="en-US" i="1" baseline="-25000" dirty="0" err="1">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rPr>
                  <a:t>xy</a:t>
                </a:r>
                <a:r>
                  <a:rPr lang="zh-CN" altLang="en-US"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rPr>
                  <a:t>内近似为常数</a:t>
                </a:r>
                <a:r>
                  <a:rPr lang="zh-CN" altLang="en-US" dirty="0">
                    <a:solidFill>
                      <a:schemeClr val="tx2">
                        <a:lumMod val="60000"/>
                        <a:lumOff val="40000"/>
                      </a:schemeClr>
                    </a:solidFill>
                    <a:latin typeface="Times New Roman" panose="02020603050405020304" pitchFamily="18" charset="0"/>
                    <a:ea typeface="微软雅黑" panose="020B0503020204020204" pitchFamily="34" charset="-122"/>
                    <a:cs typeface="微软雅黑" panose="020B0503020204020204" pitchFamily="34" charset="-122"/>
                  </a:rPr>
                  <a:t>，</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则可用该邻域中心的</a:t>
                </a:r>
                <a:r>
                  <a:rPr lang="en-US" altLang="zh-CN" i="1" dirty="0">
                    <a:latin typeface="Times New Roman" panose="02020603050405020304" pitchFamily="18" charset="0"/>
                    <a:ea typeface="微软雅黑" panose="020B0503020204020204" pitchFamily="34" charset="-122"/>
                    <a:cs typeface="微软雅黑" panose="020B0503020204020204" pitchFamily="34" charset="-122"/>
                  </a:rPr>
                  <a:t>w</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值来替代</a:t>
                </a:r>
                <a:r>
                  <a:rPr lang="en-US" altLang="zh-CN" dirty="0">
                    <a:latin typeface="Times New Roman" panose="02020603050405020304" pitchFamily="18" charset="0"/>
                    <a:ea typeface="微软雅黑" panose="020B0503020204020204" pitchFamily="34" charset="-122"/>
                    <a:cs typeface="微软雅黑" panose="020B0503020204020204" pitchFamily="34" charset="-122"/>
                  </a:rPr>
                  <a:t>         </a:t>
                </a:r>
              </a:p>
              <a:p>
                <a:pPr algn="just" eaLnBrk="1" latinLnBrk="1">
                  <a:lnSpc>
                    <a:spcPct val="180000"/>
                  </a:lnSpc>
                  <a:spcBef>
                    <a:spcPts val="0"/>
                  </a:spcBef>
                  <a:buClr>
                    <a:srgbClr val="FF0000"/>
                  </a:buClr>
                  <a:buSzTx/>
                  <a:buFont typeface="Wingdings" panose="05000000000000000000" charset="0"/>
                </a:pPr>
                <a:endParaRPr lang="zh-CN"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80000"/>
                  </a:lnSpc>
                  <a:spcBef>
                    <a:spcPts val="0"/>
                  </a:spcBef>
                  <a:buClr>
                    <a:srgbClr val="FF0000"/>
                  </a:buClr>
                  <a:buSzTx/>
                  <a:buFont typeface="Wingdings" panose="05000000000000000000" charset="0"/>
                </a:pP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因为</a:t>
                </a:r>
                <a:r>
                  <a:rPr lang="en-US" altLang="zh-CN" dirty="0">
                    <a:latin typeface="Times New Roman" panose="02020603050405020304" pitchFamily="18" charset="0"/>
                    <a:ea typeface="微软雅黑" panose="020B0503020204020204" pitchFamily="34" charset="-122"/>
                    <a:cs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在</a:t>
                </a:r>
                <a:r>
                  <a:rPr i="1" dirty="0" err="1">
                    <a:latin typeface="Times New Roman" panose="02020603050405020304" pitchFamily="18" charset="0"/>
                    <a:ea typeface="微软雅黑" panose="020B0503020204020204" pitchFamily="34" charset="-122"/>
                    <a:cs typeface="微软雅黑" panose="020B0503020204020204" pitchFamily="34" charset="-122"/>
                    <a:sym typeface="+mn-ea"/>
                  </a:rPr>
                  <a:t>S</a:t>
                </a:r>
                <a:r>
                  <a:rPr lang="en-US" i="1" baseline="-25000" dirty="0" err="1">
                    <a:latin typeface="Times New Roman" panose="02020603050405020304" pitchFamily="18" charset="0"/>
                    <a:ea typeface="微软雅黑" panose="020B0503020204020204" pitchFamily="34" charset="-122"/>
                    <a:cs typeface="微软雅黑" panose="020B0503020204020204" pitchFamily="34" charset="-122"/>
                    <a:sym typeface="+mn-ea"/>
                  </a:rPr>
                  <a:t>xy</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中被假设为常数，因此在</a:t>
                </a:r>
                <a:r>
                  <a:rPr i="1" dirty="0" err="1">
                    <a:latin typeface="Times New Roman" panose="02020603050405020304" pitchFamily="18" charset="0"/>
                    <a:ea typeface="微软雅黑" panose="020B0503020204020204" pitchFamily="34" charset="-122"/>
                    <a:cs typeface="微软雅黑" panose="020B0503020204020204" pitchFamily="34" charset="-122"/>
                    <a:sym typeface="+mn-ea"/>
                  </a:rPr>
                  <a:t>S</a:t>
                </a:r>
                <a:r>
                  <a:rPr lang="en-US" i="1" baseline="-25000" dirty="0" err="1">
                    <a:latin typeface="Times New Roman" panose="02020603050405020304" pitchFamily="18" charset="0"/>
                    <a:ea typeface="微软雅黑" panose="020B0503020204020204" pitchFamily="34" charset="-122"/>
                    <a:cs typeface="微软雅黑" panose="020B0503020204020204" pitchFamily="34" charset="-122"/>
                    <a:sym typeface="+mn-ea"/>
                  </a:rPr>
                  <a:t>xy</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中根据</a:t>
                </a:r>
                <a:r>
                  <a:rPr lang="en-US" altLang="zh-CN" dirty="0">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有</a:t>
                </a:r>
              </a:p>
              <a:p>
                <a:pPr algn="just" eaLnBrk="1" latinLnBrk="1">
                  <a:lnSpc>
                    <a:spcPct val="180000"/>
                  </a:lnSpc>
                  <a:spcBef>
                    <a:spcPts val="0"/>
                  </a:spcBef>
                  <a:buClr>
                    <a:srgbClr val="FF0000"/>
                  </a:buClr>
                  <a:buSzTx/>
                  <a:buFont typeface="Wingdings" panose="05000000000000000000" charset="0"/>
                </a:pPr>
                <a:endParaRPr lang="zh-CN" altLang="en-US"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80000"/>
                  </a:lnSpc>
                  <a:spcBef>
                    <a:spcPts val="0"/>
                  </a:spcBef>
                  <a:buClr>
                    <a:srgbClr val="FF0000"/>
                  </a:buClr>
                  <a:buSzTx/>
                  <a:buFont typeface="Wingdings" panose="05000000000000000000" charset="0"/>
                </a:pP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式中，</a:t>
                </a:r>
                <a:r>
                  <a:rPr lang="en-US" altLang="zh-CN" dirty="0">
                    <a:latin typeface="Times New Roman" panose="02020603050405020304" pitchFamily="18" charset="0"/>
                    <a:ea typeface="微软雅黑" panose="020B0503020204020204" pitchFamily="34" charset="-122"/>
                    <a:cs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rPr>
                  <a:t>是</a:t>
                </a:r>
                <a:r>
                  <a:rPr dirty="0" err="1">
                    <a:latin typeface="Times New Roman" panose="02020603050405020304" pitchFamily="18" charset="0"/>
                    <a:ea typeface="微软雅黑" panose="020B0503020204020204" pitchFamily="34" charset="-122"/>
                    <a:cs typeface="微软雅黑" panose="020B0503020204020204" pitchFamily="34" charset="-122"/>
                    <a:sym typeface="+mn-ea"/>
                  </a:rPr>
                  <a:t>邻域</a:t>
                </a:r>
                <a:r>
                  <a:rPr i="1" dirty="0" err="1">
                    <a:latin typeface="Times New Roman" panose="02020603050405020304" pitchFamily="18" charset="0"/>
                    <a:ea typeface="微软雅黑" panose="020B0503020204020204" pitchFamily="34" charset="-122"/>
                    <a:cs typeface="微软雅黑" panose="020B0503020204020204" pitchFamily="34" charset="-122"/>
                    <a:sym typeface="+mn-ea"/>
                  </a:rPr>
                  <a:t>S</a:t>
                </a:r>
                <a:r>
                  <a:rPr lang="en-US" i="1" baseline="-25000" dirty="0" err="1">
                    <a:latin typeface="Times New Roman" panose="02020603050405020304" pitchFamily="18" charset="0"/>
                    <a:ea typeface="微软雅黑" panose="020B0503020204020204" pitchFamily="34" charset="-122"/>
                    <a:cs typeface="微软雅黑" panose="020B0503020204020204" pitchFamily="34" charset="-122"/>
                    <a:sym typeface="+mn-ea"/>
                  </a:rPr>
                  <a:t>xy</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中的平均值，利用这些近似，得到下式：</a:t>
                </a:r>
              </a:p>
              <a:p>
                <a:pPr algn="just" eaLnBrk="1" latinLnBrk="1">
                  <a:lnSpc>
                    <a:spcPct val="180000"/>
                  </a:lnSpc>
                  <a:spcBef>
                    <a:spcPts val="0"/>
                  </a:spcBef>
                  <a:buClr>
                    <a:srgbClr val="FF0000"/>
                  </a:buClr>
                  <a:buSzTx/>
                  <a:buFont typeface="Wingdings" panose="05000000000000000000" charset="0"/>
                </a:pPr>
                <a:endPar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endParaRPr>
              </a:p>
              <a:p>
                <a:pPr algn="just" eaLnBrk="1" latinLnBrk="1">
                  <a:lnSpc>
                    <a:spcPct val="180000"/>
                  </a:lnSpc>
                  <a:spcBef>
                    <a:spcPts val="0"/>
                  </a:spcBef>
                  <a:buClr>
                    <a:srgbClr val="FF0000"/>
                  </a:buClr>
                  <a:buSzTx/>
                  <a:buFont typeface="Wingdings" panose="05000000000000000000" charset="0"/>
                </a:pPr>
                <a:endParaRPr lang="en-US" altLang="zh-CN" dirty="0">
                  <a:latin typeface="Times New Roman" panose="02020603050405020304" pitchFamily="18" charset="0"/>
                  <a:ea typeface="微软雅黑" panose="020B0503020204020204" pitchFamily="34" charset="-122"/>
                  <a:cs typeface="微软雅黑" panose="020B0503020204020204" pitchFamily="34" charset="-122"/>
                  <a:sym typeface="+mn-ea"/>
                </a:endParaRPr>
              </a:p>
              <a:p>
                <a:pPr algn="just" eaLnBrk="1" latinLnBrk="1">
                  <a:lnSpc>
                    <a:spcPct val="180000"/>
                  </a:lnSpc>
                  <a:spcBef>
                    <a:spcPts val="0"/>
                  </a:spcBef>
                  <a:buClr>
                    <a:srgbClr val="FF0000"/>
                  </a:buClr>
                  <a:buSzTx/>
                  <a:buFont typeface="Wingdings" panose="05000000000000000000" charset="0"/>
                </a:pP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要使得</a:t>
                </a:r>
                <a:r>
                  <a:rPr lang="en-US" altLang="zh-CN" dirty="0">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相对于</a:t>
                </a:r>
                <a:r>
                  <a:rPr lang="en-US" altLang="zh-CN" dirty="0">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最小，我们根据</a:t>
                </a:r>
              </a:p>
              <a:p>
                <a:pPr algn="just" eaLnBrk="1" latinLnBrk="1">
                  <a:lnSpc>
                    <a:spcPct val="180000"/>
                  </a:lnSpc>
                  <a:spcBef>
                    <a:spcPts val="0"/>
                  </a:spcBef>
                  <a:buClr>
                    <a:srgbClr val="FF0000"/>
                  </a:buClr>
                  <a:buSzTx/>
                  <a:buFont typeface="Wingdings" panose="05000000000000000000" charset="0"/>
                </a:pP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求</a:t>
                </a:r>
                <a:r>
                  <a:rPr lang="en-US" altLang="zh-CN" dirty="0">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en-US" altLang="zh-CN" dirty="0">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zh-CN" altLang="en-US" dirty="0">
                    <a:latin typeface="Times New Roman" panose="02020603050405020304" pitchFamily="18" charset="0"/>
                    <a:ea typeface="微软雅黑" panose="020B0503020204020204" pitchFamily="34" charset="-122"/>
                    <a:cs typeface="微软雅黑" panose="020B0503020204020204" pitchFamily="34" charset="-122"/>
                    <a:sym typeface="+mn-ea"/>
                  </a:rPr>
                  <a:t>结果是：</a:t>
                </a:r>
              </a:p>
              <a:p>
                <a:pPr algn="just" eaLnBrk="1" latinLnBrk="1">
                  <a:lnSpc>
                    <a:spcPct val="160000"/>
                  </a:lnSpc>
                  <a:spcBef>
                    <a:spcPts val="0"/>
                  </a:spcBef>
                  <a:buClr>
                    <a:srgbClr val="FF0000"/>
                  </a:buClr>
                  <a:buSzTx/>
                  <a:buFont typeface="Wingdings" panose="05000000000000000000" charset="0"/>
                </a:pPr>
                <a:endParaRPr lang="zh-CN" altLang="en-US"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574040" y="841375"/>
                <a:ext cx="7967345" cy="5175250"/>
              </a:xfrm>
              <a:prstGeom prst="rect">
                <a:avLst/>
              </a:prstGeom>
              <a:blipFill>
                <a:blip r:embed="rId4"/>
                <a:stretch>
                  <a:fillRect l="-612"/>
                </a:stretch>
              </a:blipFill>
            </p:spPr>
            <p:txBody>
              <a:bodyPr/>
              <a:lstStyle/>
              <a:p>
                <a:r>
                  <a:rPr lang="zh-CN" altLang="en-US">
                    <a:noFill/>
                  </a:rPr>
                  <a:t> </a:t>
                </a:r>
              </a:p>
            </p:txBody>
          </p:sp>
        </mc:Fallback>
      </mc:AlternateContent>
      <p:graphicFrame>
        <p:nvGraphicFramePr>
          <p:cNvPr id="8" name="对象 7"/>
          <p:cNvGraphicFramePr/>
          <p:nvPr>
            <p:extLst>
              <p:ext uri="{D42A27DB-BD31-4B8C-83A1-F6EECF244321}">
                <p14:modId xmlns:p14="http://schemas.microsoft.com/office/powerpoint/2010/main" val="2928576177"/>
              </p:ext>
            </p:extLst>
          </p:nvPr>
        </p:nvGraphicFramePr>
        <p:xfrm>
          <a:off x="6506844" y="1447190"/>
          <a:ext cx="818515" cy="342265"/>
        </p:xfrm>
        <a:graphic>
          <a:graphicData uri="http://schemas.openxmlformats.org/presentationml/2006/ole">
            <mc:AlternateContent xmlns:mc="http://schemas.openxmlformats.org/markup-compatibility/2006">
              <mc:Choice xmlns:v="urn:schemas-microsoft-com:vml" Requires="v">
                <p:oleObj spid="_x0000_s27734" r:id="rId5" imgW="680720" imgH="332105" progId="Equation.DSMT4">
                  <p:embed/>
                </p:oleObj>
              </mc:Choice>
              <mc:Fallback>
                <p:oleObj r:id="rId5" imgW="680720" imgH="332105" progId="Equation.DSMT4">
                  <p:embed/>
                  <p:pic>
                    <p:nvPicPr>
                      <p:cNvPr id="0" name="图片 9"/>
                      <p:cNvPicPr/>
                      <p:nvPr/>
                    </p:nvPicPr>
                    <p:blipFill>
                      <a:blip r:embed="rId6"/>
                      <a:stretch>
                        <a:fillRect/>
                      </a:stretch>
                    </p:blipFill>
                    <p:spPr>
                      <a:xfrm>
                        <a:off x="6506844" y="1447190"/>
                        <a:ext cx="818515" cy="342265"/>
                      </a:xfrm>
                      <a:prstGeom prst="rect">
                        <a:avLst/>
                      </a:prstGeom>
                    </p:spPr>
                  </p:pic>
                </p:oleObj>
              </mc:Fallback>
            </mc:AlternateContent>
          </a:graphicData>
        </a:graphic>
      </p:graphicFrame>
      <p:sp>
        <p:nvSpPr>
          <p:cNvPr id="3" name="标题 2"/>
          <p:cNvSpPr>
            <a:spLocks noGrp="1"/>
          </p:cNvSpPr>
          <p:nvPr>
            <p:ph type="title"/>
          </p:nvPr>
        </p:nvSpPr>
        <p:spPr/>
        <p:txBody>
          <a:bodyPr/>
          <a:lstStyle/>
          <a:p>
            <a:r>
              <a:rPr lang="en-US" altLang="zh-CN" dirty="0"/>
              <a:t>4.</a:t>
            </a:r>
            <a:r>
              <a:rPr lang="zh-CN" altLang="en-US" dirty="0"/>
              <a:t> 最优陷波</a:t>
            </a:r>
            <a:r>
              <a:rPr lang="zh-CN" altLang="en-US" dirty="0">
                <a:sym typeface="+mn-ea"/>
              </a:rPr>
              <a:t>滤波器</a:t>
            </a:r>
            <a:endParaRPr lang="zh-CN" altLang="en-US" dirty="0"/>
          </a:p>
        </p:txBody>
      </p:sp>
      <p:graphicFrame>
        <p:nvGraphicFramePr>
          <p:cNvPr id="6" name="对象 5"/>
          <p:cNvGraphicFramePr/>
          <p:nvPr/>
        </p:nvGraphicFramePr>
        <p:xfrm>
          <a:off x="3563620" y="1946910"/>
          <a:ext cx="1873885" cy="365125"/>
        </p:xfrm>
        <a:graphic>
          <a:graphicData uri="http://schemas.openxmlformats.org/presentationml/2006/ole">
            <mc:AlternateContent xmlns:mc="http://schemas.openxmlformats.org/markup-compatibility/2006">
              <mc:Choice xmlns:v="urn:schemas-microsoft-com:vml" Requires="v">
                <p:oleObj spid="_x0000_s27735" r:id="rId7" imgW="889000" imgH="203200" progId="Equation.DSMT4">
                  <p:embed/>
                </p:oleObj>
              </mc:Choice>
              <mc:Fallback>
                <p:oleObj r:id="rId7" imgW="889000" imgH="203200" progId="Equation.DSMT4">
                  <p:embed/>
                  <p:pic>
                    <p:nvPicPr>
                      <p:cNvPr id="0" name="图片 39"/>
                      <p:cNvPicPr/>
                      <p:nvPr/>
                    </p:nvPicPr>
                    <p:blipFill>
                      <a:blip r:embed="rId8"/>
                      <a:stretch>
                        <a:fillRect/>
                      </a:stretch>
                    </p:blipFill>
                    <p:spPr>
                      <a:xfrm>
                        <a:off x="3563620" y="1946910"/>
                        <a:ext cx="1873885" cy="365125"/>
                      </a:xfrm>
                      <a:prstGeom prst="rect">
                        <a:avLst/>
                      </a:prstGeom>
                    </p:spPr>
                  </p:pic>
                </p:oleObj>
              </mc:Fallback>
            </mc:AlternateContent>
          </a:graphicData>
        </a:graphic>
      </p:graphicFrame>
      <p:grpSp>
        <p:nvGrpSpPr>
          <p:cNvPr id="4" name="组合 3">
            <a:extLst>
              <a:ext uri="{FF2B5EF4-FFF2-40B4-BE49-F238E27FC236}">
                <a16:creationId xmlns:a16="http://schemas.microsoft.com/office/drawing/2014/main" id="{03CD1193-8F85-4EF4-A302-6ABCF91244F2}"/>
              </a:ext>
            </a:extLst>
          </p:cNvPr>
          <p:cNvGrpSpPr/>
          <p:nvPr/>
        </p:nvGrpSpPr>
        <p:grpSpPr>
          <a:xfrm>
            <a:off x="1115060" y="2415590"/>
            <a:ext cx="6129020" cy="370205"/>
            <a:chOff x="1115060" y="2415590"/>
            <a:chExt cx="6129020" cy="370205"/>
          </a:xfrm>
        </p:grpSpPr>
        <p:graphicFrame>
          <p:nvGraphicFramePr>
            <p:cNvPr id="11" name="对象 10"/>
            <p:cNvGraphicFramePr/>
            <p:nvPr>
              <p:extLst>
                <p:ext uri="{D42A27DB-BD31-4B8C-83A1-F6EECF244321}">
                  <p14:modId xmlns:p14="http://schemas.microsoft.com/office/powerpoint/2010/main" val="4039038737"/>
                </p:ext>
              </p:extLst>
            </p:nvPr>
          </p:nvGraphicFramePr>
          <p:xfrm>
            <a:off x="1115060" y="2419305"/>
            <a:ext cx="818515" cy="342265"/>
          </p:xfrm>
          <a:graphic>
            <a:graphicData uri="http://schemas.openxmlformats.org/presentationml/2006/ole">
              <mc:AlternateContent xmlns:mc="http://schemas.openxmlformats.org/markup-compatibility/2006">
                <mc:Choice xmlns:v="urn:schemas-microsoft-com:vml" Requires="v">
                  <p:oleObj spid="_x0000_s27736" r:id="rId9" imgW="680720" imgH="332105" progId="Equation.DSMT4">
                    <p:embed/>
                  </p:oleObj>
                </mc:Choice>
                <mc:Fallback>
                  <p:oleObj r:id="rId9" imgW="680720" imgH="332105" progId="Equation.DSMT4">
                    <p:embed/>
                    <p:pic>
                      <p:nvPicPr>
                        <p:cNvPr id="0" name="图片 9"/>
                        <p:cNvPicPr/>
                        <p:nvPr/>
                      </p:nvPicPr>
                      <p:blipFill>
                        <a:blip r:embed="rId6"/>
                        <a:stretch>
                          <a:fillRect/>
                        </a:stretch>
                      </p:blipFill>
                      <p:spPr>
                        <a:xfrm>
                          <a:off x="1115060" y="2419305"/>
                          <a:ext cx="818515" cy="342265"/>
                        </a:xfrm>
                        <a:prstGeom prst="rect">
                          <a:avLst/>
                        </a:prstGeom>
                      </p:spPr>
                    </p:pic>
                  </p:oleObj>
                </mc:Fallback>
              </mc:AlternateContent>
            </a:graphicData>
          </a:graphic>
        </p:graphicFrame>
        <p:graphicFrame>
          <p:nvGraphicFramePr>
            <p:cNvPr id="13" name="对象 12"/>
            <p:cNvGraphicFramePr/>
            <p:nvPr>
              <p:extLst>
                <p:ext uri="{D42A27DB-BD31-4B8C-83A1-F6EECF244321}">
                  <p14:modId xmlns:p14="http://schemas.microsoft.com/office/powerpoint/2010/main" val="1009042913"/>
                </p:ext>
              </p:extLst>
            </p:nvPr>
          </p:nvGraphicFramePr>
          <p:xfrm>
            <a:off x="5941695" y="2415590"/>
            <a:ext cx="1302385" cy="370205"/>
          </p:xfrm>
          <a:graphic>
            <a:graphicData uri="http://schemas.openxmlformats.org/presentationml/2006/ole">
              <mc:AlternateContent xmlns:mc="http://schemas.openxmlformats.org/markup-compatibility/2006">
                <mc:Choice xmlns:v="urn:schemas-microsoft-com:vml" Requires="v">
                  <p:oleObj spid="_x0000_s27737" r:id="rId10" imgW="685800" imgH="203200" progId="Equation.DSMT4">
                    <p:embed/>
                  </p:oleObj>
                </mc:Choice>
                <mc:Fallback>
                  <p:oleObj r:id="rId10" imgW="685800" imgH="203200" progId="Equation.DSMT4">
                    <p:embed/>
                    <p:pic>
                      <p:nvPicPr>
                        <p:cNvPr id="0" name="图片 9"/>
                        <p:cNvPicPr/>
                        <p:nvPr/>
                      </p:nvPicPr>
                      <p:blipFill>
                        <a:blip r:embed="rId11"/>
                        <a:stretch>
                          <a:fillRect/>
                        </a:stretch>
                      </p:blipFill>
                      <p:spPr>
                        <a:xfrm>
                          <a:off x="5941695" y="2415590"/>
                          <a:ext cx="1302385" cy="370205"/>
                        </a:xfrm>
                        <a:prstGeom prst="rect">
                          <a:avLst/>
                        </a:prstGeom>
                      </p:spPr>
                    </p:pic>
                  </p:oleObj>
                </mc:Fallback>
              </mc:AlternateContent>
            </a:graphicData>
          </a:graphic>
        </p:graphicFrame>
      </p:grpSp>
      <p:graphicFrame>
        <p:nvGraphicFramePr>
          <p:cNvPr id="17" name="对象 16"/>
          <p:cNvGraphicFramePr/>
          <p:nvPr>
            <p:extLst>
              <p:ext uri="{D42A27DB-BD31-4B8C-83A1-F6EECF244321}">
                <p14:modId xmlns:p14="http://schemas.microsoft.com/office/powerpoint/2010/main" val="2701689533"/>
              </p:ext>
            </p:extLst>
          </p:nvPr>
        </p:nvGraphicFramePr>
        <p:xfrm>
          <a:off x="3268504" y="2826510"/>
          <a:ext cx="1823720" cy="440055"/>
        </p:xfrm>
        <a:graphic>
          <a:graphicData uri="http://schemas.openxmlformats.org/presentationml/2006/ole">
            <mc:AlternateContent xmlns:mc="http://schemas.openxmlformats.org/markup-compatibility/2006">
              <mc:Choice xmlns:v="urn:schemas-microsoft-com:vml" Requires="v">
                <p:oleObj spid="_x0000_s27738" r:id="rId12" imgW="876300" imgH="241300" progId="Equation.DSMT4">
                  <p:embed/>
                </p:oleObj>
              </mc:Choice>
              <mc:Fallback>
                <p:oleObj r:id="rId12" imgW="876300" imgH="241300" progId="Equation.DSMT4">
                  <p:embed/>
                  <p:pic>
                    <p:nvPicPr>
                      <p:cNvPr id="0" name="图片 9"/>
                      <p:cNvPicPr/>
                      <p:nvPr/>
                    </p:nvPicPr>
                    <p:blipFill>
                      <a:blip r:embed="rId13"/>
                      <a:stretch>
                        <a:fillRect/>
                      </a:stretch>
                    </p:blipFill>
                    <p:spPr>
                      <a:xfrm>
                        <a:off x="3268504" y="2826510"/>
                        <a:ext cx="1823720" cy="440055"/>
                      </a:xfrm>
                      <a:prstGeom prst="rect">
                        <a:avLst/>
                      </a:prstGeom>
                    </p:spPr>
                  </p:pic>
                </p:oleObj>
              </mc:Fallback>
            </mc:AlternateContent>
          </a:graphicData>
        </a:graphic>
      </p:graphicFrame>
      <p:graphicFrame>
        <p:nvGraphicFramePr>
          <p:cNvPr id="21" name="对象 20"/>
          <p:cNvGraphicFramePr/>
          <p:nvPr>
            <p:extLst>
              <p:ext uri="{D42A27DB-BD31-4B8C-83A1-F6EECF244321}">
                <p14:modId xmlns:p14="http://schemas.microsoft.com/office/powerpoint/2010/main" val="1830385321"/>
              </p:ext>
            </p:extLst>
          </p:nvPr>
        </p:nvGraphicFramePr>
        <p:xfrm>
          <a:off x="1556385" y="3934773"/>
          <a:ext cx="6137910" cy="677545"/>
        </p:xfrm>
        <a:graphic>
          <a:graphicData uri="http://schemas.openxmlformats.org/presentationml/2006/ole">
            <mc:AlternateContent xmlns:mc="http://schemas.openxmlformats.org/markup-compatibility/2006">
              <mc:Choice xmlns:v="urn:schemas-microsoft-com:vml" Requires="v">
                <p:oleObj spid="_x0000_s27739" r:id="rId14" imgW="3911600" imgH="457200" progId="Equation.DSMT4">
                  <p:embed/>
                </p:oleObj>
              </mc:Choice>
              <mc:Fallback>
                <p:oleObj r:id="rId14" imgW="3911600" imgH="457200" progId="Equation.DSMT4">
                  <p:embed/>
                  <p:pic>
                    <p:nvPicPr>
                      <p:cNvPr id="0" name="图片 39"/>
                      <p:cNvPicPr/>
                      <p:nvPr/>
                    </p:nvPicPr>
                    <p:blipFill>
                      <a:blip r:embed="rId15"/>
                      <a:stretch>
                        <a:fillRect/>
                      </a:stretch>
                    </p:blipFill>
                    <p:spPr>
                      <a:xfrm>
                        <a:off x="1556385" y="3934773"/>
                        <a:ext cx="6137910" cy="677545"/>
                      </a:xfrm>
                      <a:prstGeom prst="rect">
                        <a:avLst/>
                      </a:prstGeom>
                    </p:spPr>
                  </p:pic>
                </p:oleObj>
              </mc:Fallback>
            </mc:AlternateContent>
          </a:graphicData>
        </a:graphic>
      </p:graphicFrame>
      <p:graphicFrame>
        <p:nvGraphicFramePr>
          <p:cNvPr id="23" name="对象 22"/>
          <p:cNvGraphicFramePr/>
          <p:nvPr/>
        </p:nvGraphicFramePr>
        <p:xfrm>
          <a:off x="1259840" y="3429635"/>
          <a:ext cx="296545" cy="383540"/>
        </p:xfrm>
        <a:graphic>
          <a:graphicData uri="http://schemas.openxmlformats.org/presentationml/2006/ole">
            <mc:AlternateContent xmlns:mc="http://schemas.openxmlformats.org/markup-compatibility/2006">
              <mc:Choice xmlns:v="urn:schemas-microsoft-com:vml" Requires="v">
                <p:oleObj spid="_x0000_s27740" r:id="rId16" imgW="330835" imgH="354330" progId="Equation.DSMT4">
                  <p:embed/>
                </p:oleObj>
              </mc:Choice>
              <mc:Fallback>
                <p:oleObj r:id="rId16" imgW="330835" imgH="354330" progId="Equation.DSMT4">
                  <p:embed/>
                  <p:pic>
                    <p:nvPicPr>
                      <p:cNvPr id="0" name="图片 23"/>
                      <p:cNvPicPr/>
                      <p:nvPr/>
                    </p:nvPicPr>
                    <p:blipFill>
                      <a:blip r:embed="rId17"/>
                      <a:stretch>
                        <a:fillRect/>
                      </a:stretch>
                    </p:blipFill>
                    <p:spPr>
                      <a:xfrm>
                        <a:off x="1259840" y="3429635"/>
                        <a:ext cx="296545" cy="383540"/>
                      </a:xfrm>
                      <a:prstGeom prst="rect">
                        <a:avLst/>
                      </a:prstGeom>
                    </p:spPr>
                  </p:pic>
                </p:oleObj>
              </mc:Fallback>
            </mc:AlternateContent>
          </a:graphicData>
        </a:graphic>
      </p:graphicFrame>
      <p:grpSp>
        <p:nvGrpSpPr>
          <p:cNvPr id="5" name="组合 4">
            <a:extLst>
              <a:ext uri="{FF2B5EF4-FFF2-40B4-BE49-F238E27FC236}">
                <a16:creationId xmlns:a16="http://schemas.microsoft.com/office/drawing/2014/main" id="{575769C7-FF0D-4B1B-B5AD-E052D8FC1311}"/>
              </a:ext>
            </a:extLst>
          </p:cNvPr>
          <p:cNvGrpSpPr/>
          <p:nvPr/>
        </p:nvGrpSpPr>
        <p:grpSpPr>
          <a:xfrm>
            <a:off x="1398588" y="4815826"/>
            <a:ext cx="5270737" cy="532130"/>
            <a:chOff x="1405653" y="4364990"/>
            <a:chExt cx="5270737" cy="532130"/>
          </a:xfrm>
        </p:grpSpPr>
        <p:graphicFrame>
          <p:nvGraphicFramePr>
            <p:cNvPr id="27" name="对象 26"/>
            <p:cNvGraphicFramePr/>
            <p:nvPr>
              <p:extLst>
                <p:ext uri="{D42A27DB-BD31-4B8C-83A1-F6EECF244321}">
                  <p14:modId xmlns:p14="http://schemas.microsoft.com/office/powerpoint/2010/main" val="1020130705"/>
                </p:ext>
              </p:extLst>
            </p:nvPr>
          </p:nvGraphicFramePr>
          <p:xfrm>
            <a:off x="2914730" y="4472945"/>
            <a:ext cx="655955" cy="275590"/>
          </p:xfrm>
          <a:graphic>
            <a:graphicData uri="http://schemas.openxmlformats.org/presentationml/2006/ole">
              <mc:AlternateContent xmlns:mc="http://schemas.openxmlformats.org/markup-compatibility/2006">
                <mc:Choice xmlns:v="urn:schemas-microsoft-com:vml" Requires="v">
                  <p:oleObj spid="_x0000_s27741" r:id="rId18" imgW="431800" imgH="203200" progId="Equation.DSMT4">
                    <p:embed/>
                  </p:oleObj>
                </mc:Choice>
                <mc:Fallback>
                  <p:oleObj r:id="rId18" imgW="431800" imgH="203200" progId="Equation.DSMT4">
                    <p:embed/>
                    <p:pic>
                      <p:nvPicPr>
                        <p:cNvPr id="0" name="图片 9"/>
                        <p:cNvPicPr/>
                        <p:nvPr/>
                      </p:nvPicPr>
                      <p:blipFill>
                        <a:blip r:embed="rId19"/>
                        <a:stretch>
                          <a:fillRect/>
                        </a:stretch>
                      </p:blipFill>
                      <p:spPr>
                        <a:xfrm>
                          <a:off x="2914730" y="4472945"/>
                          <a:ext cx="655955" cy="275590"/>
                        </a:xfrm>
                        <a:prstGeom prst="rect">
                          <a:avLst/>
                        </a:prstGeom>
                      </p:spPr>
                    </p:pic>
                  </p:oleObj>
                </mc:Fallback>
              </mc:AlternateContent>
            </a:graphicData>
          </a:graphic>
        </p:graphicFrame>
        <p:graphicFrame>
          <p:nvGraphicFramePr>
            <p:cNvPr id="41" name="对象 40"/>
            <p:cNvGraphicFramePr/>
            <p:nvPr>
              <p:extLst>
                <p:ext uri="{D42A27DB-BD31-4B8C-83A1-F6EECF244321}">
                  <p14:modId xmlns:p14="http://schemas.microsoft.com/office/powerpoint/2010/main" val="1788817292"/>
                </p:ext>
              </p:extLst>
            </p:nvPr>
          </p:nvGraphicFramePr>
          <p:xfrm>
            <a:off x="1405653" y="4453881"/>
            <a:ext cx="680720" cy="301625"/>
          </p:xfrm>
          <a:graphic>
            <a:graphicData uri="http://schemas.openxmlformats.org/presentationml/2006/ole">
              <mc:AlternateContent xmlns:mc="http://schemas.openxmlformats.org/markup-compatibility/2006">
                <mc:Choice xmlns:v="urn:schemas-microsoft-com:vml" Requires="v">
                  <p:oleObj spid="_x0000_s27742" r:id="rId20" imgW="545465" imgH="228600" progId="Equation.DSMT4">
                    <p:embed/>
                  </p:oleObj>
                </mc:Choice>
                <mc:Fallback>
                  <p:oleObj r:id="rId20" imgW="545465" imgH="228600" progId="Equation.DSMT4">
                    <p:embed/>
                    <p:pic>
                      <p:nvPicPr>
                        <p:cNvPr id="0" name="图片 9"/>
                        <p:cNvPicPr/>
                        <p:nvPr/>
                      </p:nvPicPr>
                      <p:blipFill>
                        <a:blip r:embed="rId21"/>
                        <a:stretch>
                          <a:fillRect/>
                        </a:stretch>
                      </p:blipFill>
                      <p:spPr>
                        <a:xfrm>
                          <a:off x="1405653" y="4453881"/>
                          <a:ext cx="680720" cy="301625"/>
                        </a:xfrm>
                        <a:prstGeom prst="rect">
                          <a:avLst/>
                        </a:prstGeom>
                      </p:spPr>
                    </p:pic>
                  </p:oleObj>
                </mc:Fallback>
              </mc:AlternateContent>
            </a:graphicData>
          </a:graphic>
        </p:graphicFrame>
        <p:graphicFrame>
          <p:nvGraphicFramePr>
            <p:cNvPr id="43" name="对象 42"/>
            <p:cNvGraphicFramePr/>
            <p:nvPr>
              <p:extLst>
                <p:ext uri="{D42A27DB-BD31-4B8C-83A1-F6EECF244321}">
                  <p14:modId xmlns:p14="http://schemas.microsoft.com/office/powerpoint/2010/main" val="3032822939"/>
                </p:ext>
              </p:extLst>
            </p:nvPr>
          </p:nvGraphicFramePr>
          <p:xfrm>
            <a:off x="5436235" y="4364990"/>
            <a:ext cx="1240155" cy="532130"/>
          </p:xfrm>
          <a:graphic>
            <a:graphicData uri="http://schemas.openxmlformats.org/presentationml/2006/ole">
              <mc:AlternateContent xmlns:mc="http://schemas.openxmlformats.org/markup-compatibility/2006">
                <mc:Choice xmlns:v="urn:schemas-microsoft-com:vml" Requires="v">
                  <p:oleObj spid="_x0000_s27743" r:id="rId22" imgW="876300" imgH="444500" progId="Equation.DSMT4">
                    <p:embed/>
                  </p:oleObj>
                </mc:Choice>
                <mc:Fallback>
                  <p:oleObj r:id="rId22" imgW="876300" imgH="444500" progId="Equation.DSMT4">
                    <p:embed/>
                    <p:pic>
                      <p:nvPicPr>
                        <p:cNvPr id="0" name="图片 9"/>
                        <p:cNvPicPr/>
                        <p:nvPr/>
                      </p:nvPicPr>
                      <p:blipFill>
                        <a:blip r:embed="rId23"/>
                        <a:stretch>
                          <a:fillRect/>
                        </a:stretch>
                      </p:blipFill>
                      <p:spPr>
                        <a:xfrm>
                          <a:off x="5436235" y="4364990"/>
                          <a:ext cx="1240155" cy="532130"/>
                        </a:xfrm>
                        <a:prstGeom prst="rect">
                          <a:avLst/>
                        </a:prstGeom>
                      </p:spPr>
                    </p:pic>
                  </p:oleObj>
                </mc:Fallback>
              </mc:AlternateContent>
            </a:graphicData>
          </a:graphic>
        </p:graphicFrame>
      </p:grpSp>
      <p:grpSp>
        <p:nvGrpSpPr>
          <p:cNvPr id="7" name="组合 6">
            <a:extLst>
              <a:ext uri="{FF2B5EF4-FFF2-40B4-BE49-F238E27FC236}">
                <a16:creationId xmlns:a16="http://schemas.microsoft.com/office/drawing/2014/main" id="{5DBD8EE5-78F6-46B7-9548-DB692EC21A60}"/>
              </a:ext>
            </a:extLst>
          </p:cNvPr>
          <p:cNvGrpSpPr/>
          <p:nvPr/>
        </p:nvGrpSpPr>
        <p:grpSpPr>
          <a:xfrm>
            <a:off x="1115060" y="5276850"/>
            <a:ext cx="3745865" cy="562610"/>
            <a:chOff x="931862" y="4790451"/>
            <a:chExt cx="3745865" cy="562610"/>
          </a:xfrm>
        </p:grpSpPr>
        <p:graphicFrame>
          <p:nvGraphicFramePr>
            <p:cNvPr id="47" name="对象 46"/>
            <p:cNvGraphicFramePr/>
            <p:nvPr>
              <p:extLst>
                <p:ext uri="{D42A27DB-BD31-4B8C-83A1-F6EECF244321}">
                  <p14:modId xmlns:p14="http://schemas.microsoft.com/office/powerpoint/2010/main" val="3240684423"/>
                </p:ext>
              </p:extLst>
            </p:nvPr>
          </p:nvGraphicFramePr>
          <p:xfrm>
            <a:off x="931862" y="4925064"/>
            <a:ext cx="655955" cy="275590"/>
          </p:xfrm>
          <a:graphic>
            <a:graphicData uri="http://schemas.openxmlformats.org/presentationml/2006/ole">
              <mc:AlternateContent xmlns:mc="http://schemas.openxmlformats.org/markup-compatibility/2006">
                <mc:Choice xmlns:v="urn:schemas-microsoft-com:vml" Requires="v">
                  <p:oleObj spid="_x0000_s27744" r:id="rId24" imgW="431800" imgH="203200" progId="Equation.DSMT4">
                    <p:embed/>
                  </p:oleObj>
                </mc:Choice>
                <mc:Fallback>
                  <p:oleObj r:id="rId24" imgW="431800" imgH="203200" progId="Equation.DSMT4">
                    <p:embed/>
                    <p:pic>
                      <p:nvPicPr>
                        <p:cNvPr id="0" name="图片 9"/>
                        <p:cNvPicPr/>
                        <p:nvPr/>
                      </p:nvPicPr>
                      <p:blipFill>
                        <a:blip r:embed="rId19"/>
                        <a:stretch>
                          <a:fillRect/>
                        </a:stretch>
                      </p:blipFill>
                      <p:spPr>
                        <a:xfrm>
                          <a:off x="931862" y="4925064"/>
                          <a:ext cx="655955" cy="275590"/>
                        </a:xfrm>
                        <a:prstGeom prst="rect">
                          <a:avLst/>
                        </a:prstGeom>
                      </p:spPr>
                    </p:pic>
                  </p:oleObj>
                </mc:Fallback>
              </mc:AlternateContent>
            </a:graphicData>
          </a:graphic>
        </p:graphicFrame>
        <p:graphicFrame>
          <p:nvGraphicFramePr>
            <p:cNvPr id="49" name="对象 48"/>
            <p:cNvGraphicFramePr/>
            <p:nvPr>
              <p:extLst>
                <p:ext uri="{D42A27DB-BD31-4B8C-83A1-F6EECF244321}">
                  <p14:modId xmlns:p14="http://schemas.microsoft.com/office/powerpoint/2010/main" val="4116590124"/>
                </p:ext>
              </p:extLst>
            </p:nvPr>
          </p:nvGraphicFramePr>
          <p:xfrm>
            <a:off x="2987992" y="4790451"/>
            <a:ext cx="1689735" cy="562610"/>
          </p:xfrm>
          <a:graphic>
            <a:graphicData uri="http://schemas.openxmlformats.org/presentationml/2006/ole">
              <mc:AlternateContent xmlns:mc="http://schemas.openxmlformats.org/markup-compatibility/2006">
                <mc:Choice xmlns:v="urn:schemas-microsoft-com:vml" Requires="v">
                  <p:oleObj spid="_x0000_s27745" r:id="rId25" imgW="1193800" imgH="469900" progId="Equation.DSMT4">
                    <p:embed/>
                  </p:oleObj>
                </mc:Choice>
                <mc:Fallback>
                  <p:oleObj r:id="rId25" imgW="1193800" imgH="469900" progId="Equation.DSMT4">
                    <p:embed/>
                    <p:pic>
                      <p:nvPicPr>
                        <p:cNvPr id="0" name="图片 9"/>
                        <p:cNvPicPr/>
                        <p:nvPr/>
                      </p:nvPicPr>
                      <p:blipFill>
                        <a:blip r:embed="rId26"/>
                        <a:stretch>
                          <a:fillRect/>
                        </a:stretch>
                      </p:blipFill>
                      <p:spPr>
                        <a:xfrm>
                          <a:off x="2987992" y="4790451"/>
                          <a:ext cx="1689735" cy="562610"/>
                        </a:xfrm>
                        <a:prstGeom prst="rect">
                          <a:avLst/>
                        </a:prstGeom>
                      </p:spPr>
                    </p:pic>
                  </p:oleObj>
                </mc:Fallback>
              </mc:AlternateContent>
            </a:graphicData>
          </a:graphic>
        </p:graphicFrame>
      </p:grpSp>
      <p:sp>
        <p:nvSpPr>
          <p:cNvPr id="18" name="灯片编号占位符 3">
            <a:extLst>
              <a:ext uri="{FF2B5EF4-FFF2-40B4-BE49-F238E27FC236}">
                <a16:creationId xmlns:a16="http://schemas.microsoft.com/office/drawing/2014/main" id="{E0AE67A2-64E9-4A65-B56E-28E478F5429F}"/>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52</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 使用最优</a:t>
            </a:r>
            <a:r>
              <a:rPr lang="zh-CN" altLang="en-US" dirty="0">
                <a:sym typeface="+mn-ea"/>
              </a:rPr>
              <a:t>陷波滤波器去噪</a:t>
            </a:r>
          </a:p>
        </p:txBody>
      </p:sp>
      <p:sp>
        <p:nvSpPr>
          <p:cNvPr id="9" name="文本框 8"/>
          <p:cNvSpPr txBox="1"/>
          <p:nvPr/>
        </p:nvSpPr>
        <p:spPr>
          <a:xfrm>
            <a:off x="1043940" y="2924810"/>
            <a:ext cx="7465060" cy="3356610"/>
          </a:xfrm>
          <a:prstGeom prst="rect">
            <a:avLst/>
          </a:prstGeom>
          <a:noFill/>
        </p:spPr>
        <p:txBody>
          <a:bodyPr wrap="square" rtlCol="0" anchor="t">
            <a:noAutofit/>
          </a:bodyPr>
          <a:lstStyle/>
          <a:p>
            <a:pPr algn="l">
              <a:lnSpc>
                <a:spcPct val="160000"/>
              </a:lnSpc>
              <a:buClrTx/>
              <a:buSzTx/>
              <a:buFontTx/>
            </a:pPr>
            <a:r>
              <a:rPr sz="1800" dirty="0">
                <a:uFillTx/>
                <a:latin typeface="Times New Roman" panose="02020603050405020304" pitchFamily="18" charset="0"/>
                <a:ea typeface="微软雅黑" panose="020B0503020204020204" pitchFamily="34" charset="-122"/>
              </a:rPr>
              <a:t>(a)</a:t>
            </a:r>
            <a:r>
              <a:rPr sz="1800" dirty="0" err="1">
                <a:uFillTx/>
                <a:latin typeface="Times New Roman" panose="02020603050405020304" pitchFamily="18" charset="0"/>
                <a:ea typeface="微软雅黑" panose="020B0503020204020204" pitchFamily="34" charset="-122"/>
              </a:rPr>
              <a:t>火星地形图像</a:t>
            </a:r>
            <a:r>
              <a:rPr sz="1800" dirty="0">
                <a:uFillTx/>
                <a:latin typeface="Times New Roman" panose="02020603050405020304" pitchFamily="18" charset="0"/>
                <a:ea typeface="微软雅黑" panose="020B0503020204020204" pitchFamily="34" charset="-122"/>
              </a:rPr>
              <a:t>;(b)</a:t>
            </a:r>
            <a:r>
              <a:rPr sz="1800" dirty="0" err="1">
                <a:uFillTx/>
                <a:latin typeface="Times New Roman" panose="02020603050405020304" pitchFamily="18" charset="0"/>
                <a:ea typeface="微软雅黑" panose="020B0503020204020204" pitchFamily="34" charset="-122"/>
              </a:rPr>
              <a:t>周期性干扰的傅里叶谱</a:t>
            </a:r>
            <a:r>
              <a:rPr lang="en-US" sz="1800" dirty="0">
                <a:uFillTx/>
                <a:latin typeface="Times New Roman" panose="02020603050405020304" pitchFamily="18" charset="0"/>
                <a:ea typeface="微软雅黑" panose="020B0503020204020204" pitchFamily="34" charset="-122"/>
              </a:rPr>
              <a:t>;(c)</a:t>
            </a:r>
            <a:r>
              <a:rPr lang="en-US" sz="1800" dirty="0" err="1">
                <a:uFillTx/>
                <a:latin typeface="Times New Roman" panose="02020603050405020304" pitchFamily="18" charset="0"/>
                <a:ea typeface="微软雅黑" panose="020B0503020204020204" pitchFamily="34" charset="-122"/>
              </a:rPr>
              <a:t>图像未中心化的傅里叶谱</a:t>
            </a:r>
            <a:endParaRPr lang="en-US" sz="1800" dirty="0">
              <a:uFillTx/>
              <a:latin typeface="Times New Roman" panose="02020603050405020304" pitchFamily="18" charset="0"/>
              <a:ea typeface="微软雅黑" panose="020B0503020204020204" pitchFamily="34" charset="-122"/>
            </a:endParaRPr>
          </a:p>
          <a:p>
            <a:pPr algn="l">
              <a:lnSpc>
                <a:spcPct val="160000"/>
              </a:lnSpc>
              <a:buClrTx/>
              <a:buSzTx/>
              <a:buFontTx/>
            </a:pPr>
            <a:endParaRPr lang="en-US" sz="1800" dirty="0">
              <a:uFillTx/>
              <a:latin typeface="Times New Roman" panose="02020603050405020304" pitchFamily="18" charset="0"/>
              <a:ea typeface="微软雅黑" panose="020B0503020204020204" pitchFamily="34" charset="-122"/>
            </a:endParaRPr>
          </a:p>
          <a:p>
            <a:pPr algn="l">
              <a:lnSpc>
                <a:spcPct val="160000"/>
              </a:lnSpc>
              <a:buClrTx/>
              <a:buSzTx/>
              <a:buFontTx/>
            </a:pPr>
            <a:endParaRPr lang="en-US" sz="1800" dirty="0">
              <a:uFillTx/>
              <a:latin typeface="Times New Roman" panose="02020603050405020304" pitchFamily="18" charset="0"/>
              <a:ea typeface="微软雅黑" panose="020B0503020204020204" pitchFamily="34" charset="-122"/>
            </a:endParaRPr>
          </a:p>
          <a:p>
            <a:pPr algn="l">
              <a:lnSpc>
                <a:spcPct val="160000"/>
              </a:lnSpc>
              <a:buClrTx/>
              <a:buSzTx/>
              <a:buFontTx/>
            </a:pPr>
            <a:endParaRPr lang="en-US" sz="1800" dirty="0">
              <a:uFillTx/>
              <a:latin typeface="Times New Roman" panose="02020603050405020304" pitchFamily="18" charset="0"/>
              <a:ea typeface="微软雅黑" panose="020B0503020204020204" pitchFamily="34" charset="-122"/>
            </a:endParaRPr>
          </a:p>
          <a:p>
            <a:pPr algn="l">
              <a:lnSpc>
                <a:spcPct val="160000"/>
              </a:lnSpc>
              <a:buClrTx/>
              <a:buSzTx/>
              <a:buFontTx/>
            </a:pPr>
            <a:endParaRPr lang="en-US" sz="1800" dirty="0">
              <a:uFillTx/>
              <a:latin typeface="Times New Roman" panose="02020603050405020304" pitchFamily="18" charset="0"/>
              <a:ea typeface="微软雅黑" panose="020B0503020204020204" pitchFamily="34" charset="-122"/>
            </a:endParaRPr>
          </a:p>
          <a:p>
            <a:pPr algn="l">
              <a:lnSpc>
                <a:spcPct val="160000"/>
              </a:lnSpc>
              <a:buClrTx/>
              <a:buSzTx/>
              <a:buFontTx/>
            </a:pPr>
            <a:endParaRPr lang="en-US" sz="1800" dirty="0">
              <a:uFillTx/>
              <a:latin typeface="Times New Roman" panose="02020603050405020304" pitchFamily="18" charset="0"/>
              <a:ea typeface="微软雅黑" panose="020B0503020204020204" pitchFamily="34" charset="-122"/>
            </a:endParaRPr>
          </a:p>
          <a:p>
            <a:pPr algn="l">
              <a:lnSpc>
                <a:spcPct val="190000"/>
              </a:lnSpc>
              <a:buClrTx/>
              <a:buSzTx/>
              <a:buFontTx/>
            </a:pPr>
            <a:r>
              <a:rPr lang="en-US" sz="1800" dirty="0">
                <a:uFillTx/>
                <a:latin typeface="Times New Roman" panose="02020603050405020304" pitchFamily="18" charset="0"/>
                <a:ea typeface="微软雅黑" panose="020B0503020204020204" pitchFamily="34" charset="-122"/>
              </a:rPr>
              <a:t>(a)</a:t>
            </a:r>
            <a:r>
              <a:rPr lang="en-US" sz="1800" i="1" dirty="0">
                <a:uFillTx/>
                <a:latin typeface="Times New Roman" panose="02020603050405020304" pitchFamily="18" charset="0"/>
                <a:ea typeface="微软雅黑" panose="020B0503020204020204" pitchFamily="34" charset="-122"/>
              </a:rPr>
              <a:t>N</a:t>
            </a:r>
            <a:r>
              <a:rPr lang="en-US" sz="1800" dirty="0">
                <a:uFillTx/>
                <a:latin typeface="Times New Roman" panose="02020603050405020304" pitchFamily="18" charset="0"/>
                <a:ea typeface="微软雅黑" panose="020B0503020204020204" pitchFamily="34" charset="-122"/>
              </a:rPr>
              <a:t>(</a:t>
            </a:r>
            <a:r>
              <a:rPr lang="en-US" sz="1800" i="1" dirty="0" err="1">
                <a:uFillTx/>
                <a:latin typeface="Times New Roman" panose="02020603050405020304" pitchFamily="18" charset="0"/>
                <a:ea typeface="微软雅黑" panose="020B0503020204020204" pitchFamily="34" charset="-122"/>
              </a:rPr>
              <a:t>u</a:t>
            </a:r>
            <a:r>
              <a:rPr lang="en-US" sz="1800" dirty="0" err="1">
                <a:uFillTx/>
                <a:latin typeface="Times New Roman" panose="02020603050405020304" pitchFamily="18" charset="0"/>
                <a:ea typeface="微软雅黑" panose="020B0503020204020204" pitchFamily="34" charset="-122"/>
              </a:rPr>
              <a:t>,</a:t>
            </a:r>
            <a:r>
              <a:rPr lang="en-US" sz="1800" i="1" dirty="0" err="1">
                <a:uFillTx/>
                <a:latin typeface="Times New Roman" panose="02020603050405020304" pitchFamily="18" charset="0"/>
                <a:ea typeface="微软雅黑" panose="020B0503020204020204" pitchFamily="34" charset="-122"/>
              </a:rPr>
              <a:t>v</a:t>
            </a:r>
            <a:r>
              <a:rPr lang="en-US" sz="1800" dirty="0">
                <a:uFillTx/>
                <a:latin typeface="Times New Roman" panose="02020603050405020304" pitchFamily="18" charset="0"/>
                <a:ea typeface="微软雅黑" panose="020B0503020204020204" pitchFamily="34" charset="-122"/>
              </a:rPr>
              <a:t>)</a:t>
            </a:r>
            <a:r>
              <a:rPr lang="en-US" sz="1800" dirty="0" err="1">
                <a:uFillTx/>
                <a:latin typeface="Times New Roman" panose="02020603050405020304" pitchFamily="18" charset="0"/>
                <a:ea typeface="微软雅黑" panose="020B0503020204020204" pitchFamily="34" charset="-122"/>
              </a:rPr>
              <a:t>的傅里叶谱</a:t>
            </a:r>
            <a:r>
              <a:rPr lang="en-US" sz="1800" dirty="0">
                <a:uFillTx/>
                <a:latin typeface="Times New Roman" panose="02020603050405020304" pitchFamily="18" charset="0"/>
                <a:ea typeface="微软雅黑" panose="020B0503020204020204" pitchFamily="34" charset="-122"/>
              </a:rPr>
              <a:t>;(e)</a:t>
            </a:r>
            <a:r>
              <a:rPr lang="en-US" sz="1800" dirty="0" err="1">
                <a:uFillTx/>
                <a:latin typeface="Times New Roman" panose="02020603050405020304" pitchFamily="18" charset="0"/>
                <a:ea typeface="微软雅黑" panose="020B0503020204020204" pitchFamily="34" charset="-122"/>
              </a:rPr>
              <a:t>对应的空间噪声干扰模式</a:t>
            </a:r>
            <a:r>
              <a:rPr lang="en-US" sz="1800" i="1" dirty="0" err="1">
                <a:uFillTx/>
                <a:latin typeface="Times New Roman" panose="02020603050405020304" pitchFamily="18" charset="0"/>
                <a:ea typeface="微软雅黑" panose="020B0503020204020204" pitchFamily="34" charset="-122"/>
              </a:rPr>
              <a:t>η</a:t>
            </a:r>
            <a:r>
              <a:rPr lang="en-US" sz="1800" dirty="0">
                <a:uFillTx/>
                <a:latin typeface="Times New Roman" panose="02020603050405020304" pitchFamily="18" charset="0"/>
                <a:ea typeface="微软雅黑" panose="020B0503020204020204" pitchFamily="34" charset="-122"/>
              </a:rPr>
              <a:t> (</a:t>
            </a:r>
            <a:r>
              <a:rPr lang="en-US" sz="1800" i="1" dirty="0" err="1">
                <a:uFillTx/>
                <a:latin typeface="Times New Roman" panose="02020603050405020304" pitchFamily="18" charset="0"/>
                <a:ea typeface="微软雅黑" panose="020B0503020204020204" pitchFamily="34" charset="-122"/>
              </a:rPr>
              <a:t>x</a:t>
            </a:r>
            <a:r>
              <a:rPr lang="en-US" sz="1800" dirty="0" err="1">
                <a:uFillTx/>
                <a:latin typeface="Times New Roman" panose="02020603050405020304" pitchFamily="18" charset="0"/>
                <a:ea typeface="微软雅黑" panose="020B0503020204020204" pitchFamily="34" charset="-122"/>
              </a:rPr>
              <a:t>,</a:t>
            </a:r>
            <a:r>
              <a:rPr lang="en-US" sz="1800" i="1" dirty="0" err="1">
                <a:uFillTx/>
                <a:latin typeface="Times New Roman" panose="02020603050405020304" pitchFamily="18" charset="0"/>
                <a:ea typeface="微软雅黑" panose="020B0503020204020204" pitchFamily="34" charset="-122"/>
              </a:rPr>
              <a:t>y</a:t>
            </a:r>
            <a:r>
              <a:rPr lang="en-US" sz="1800" dirty="0">
                <a:uFillTx/>
                <a:latin typeface="Times New Roman" panose="02020603050405020304" pitchFamily="18" charset="0"/>
                <a:ea typeface="微软雅黑" panose="020B0503020204020204" pitchFamily="34" charset="-122"/>
              </a:rPr>
              <a:t>);(</a:t>
            </a:r>
            <a:r>
              <a:rPr lang="en-US" altLang="zh-CN" sz="1800" dirty="0">
                <a:uFillTx/>
                <a:latin typeface="Times New Roman" panose="02020603050405020304" pitchFamily="18" charset="0"/>
                <a:ea typeface="微软雅黑" panose="020B0503020204020204" pitchFamily="34" charset="-122"/>
              </a:rPr>
              <a:t>f)</a:t>
            </a:r>
            <a:r>
              <a:rPr lang="zh-CN" altLang="en-US" sz="1800" dirty="0">
                <a:uFillTx/>
                <a:latin typeface="Times New Roman" panose="02020603050405020304" pitchFamily="18" charset="0"/>
                <a:ea typeface="微软雅黑" panose="020B0503020204020204" pitchFamily="34" charset="-122"/>
              </a:rPr>
              <a:t>复原图像</a:t>
            </a:r>
            <a:endParaRPr lang="en-US" sz="1800" dirty="0">
              <a:uFillTx/>
              <a:latin typeface="Times New Roman" panose="02020603050405020304" pitchFamily="18" charset="0"/>
              <a:ea typeface="微软雅黑" panose="020B0503020204020204" pitchFamily="34" charset="-122"/>
            </a:endParaRPr>
          </a:p>
          <a:p>
            <a:pPr algn="l">
              <a:lnSpc>
                <a:spcPct val="160000"/>
              </a:lnSpc>
              <a:buClrTx/>
              <a:buSzTx/>
              <a:buFontTx/>
            </a:pPr>
            <a:endParaRPr lang="en-US" sz="1800" dirty="0">
              <a:uFillTx/>
              <a:latin typeface="Times New Roman" panose="02020603050405020304" pitchFamily="18" charset="0"/>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259840" y="836930"/>
            <a:ext cx="4495800" cy="2231390"/>
          </a:xfrm>
          <a:prstGeom prst="rect">
            <a:avLst/>
          </a:prstGeom>
        </p:spPr>
      </p:pic>
      <p:pic>
        <p:nvPicPr>
          <p:cNvPr id="8" name="图片 7"/>
          <p:cNvPicPr>
            <a:picLocks noChangeAspect="1"/>
          </p:cNvPicPr>
          <p:nvPr/>
        </p:nvPicPr>
        <p:blipFill>
          <a:blip r:embed="rId3"/>
          <a:stretch>
            <a:fillRect/>
          </a:stretch>
        </p:blipFill>
        <p:spPr>
          <a:xfrm>
            <a:off x="5723890" y="836930"/>
            <a:ext cx="2190115" cy="2178050"/>
          </a:xfrm>
          <a:prstGeom prst="rect">
            <a:avLst/>
          </a:prstGeom>
        </p:spPr>
      </p:pic>
      <p:pic>
        <p:nvPicPr>
          <p:cNvPr id="10" name="图片 9"/>
          <p:cNvPicPr>
            <a:picLocks noChangeAspect="1"/>
          </p:cNvPicPr>
          <p:nvPr/>
        </p:nvPicPr>
        <p:blipFill>
          <a:blip r:embed="rId4"/>
          <a:stretch>
            <a:fillRect/>
          </a:stretch>
        </p:blipFill>
        <p:spPr>
          <a:xfrm>
            <a:off x="1259840" y="3549650"/>
            <a:ext cx="4448175" cy="2218690"/>
          </a:xfrm>
          <a:prstGeom prst="rect">
            <a:avLst/>
          </a:prstGeom>
        </p:spPr>
      </p:pic>
      <p:pic>
        <p:nvPicPr>
          <p:cNvPr id="11" name="图片 10"/>
          <p:cNvPicPr>
            <a:picLocks noChangeAspect="1"/>
          </p:cNvPicPr>
          <p:nvPr/>
        </p:nvPicPr>
        <p:blipFill>
          <a:blip r:embed="rId5"/>
          <a:stretch>
            <a:fillRect/>
          </a:stretch>
        </p:blipFill>
        <p:spPr>
          <a:xfrm>
            <a:off x="5748020" y="3549650"/>
            <a:ext cx="2173605" cy="2204720"/>
          </a:xfrm>
          <a:prstGeom prst="rect">
            <a:avLst/>
          </a:prstGeom>
        </p:spPr>
      </p:pic>
      <p:sp>
        <p:nvSpPr>
          <p:cNvPr id="12" name="灯片编号占位符 3">
            <a:extLst>
              <a:ext uri="{FF2B5EF4-FFF2-40B4-BE49-F238E27FC236}">
                <a16:creationId xmlns:a16="http://schemas.microsoft.com/office/drawing/2014/main" id="{E0F64B6F-1B28-46F7-9B00-6F70BF2FFFB2}"/>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53</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dirty="0">
                <a:latin typeface="Times New Roman" panose="02020603050405020304" pitchFamily="18" charset="0"/>
                <a:ea typeface="+mn-ea"/>
                <a:cs typeface="+mn-cs"/>
              </a:rPr>
              <a:t>图像退化</a:t>
            </a:r>
            <a:r>
              <a:rPr lang="en-US" altLang="zh-CN" sz="2400" dirty="0">
                <a:latin typeface="Times New Roman" panose="02020603050405020304" pitchFamily="18" charset="0"/>
                <a:ea typeface="+mn-ea"/>
                <a:cs typeface="+mn-cs"/>
              </a:rPr>
              <a:t>/</a:t>
            </a:r>
            <a:r>
              <a:rPr lang="zh-CN" altLang="en-US" sz="2400"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dirty="0"/>
              <a:t>噪声模型</a:t>
            </a:r>
          </a:p>
          <a:p>
            <a:pPr marL="514350" indent="-514350">
              <a:buFont typeface="Arial" panose="020B0604020202020204" pitchFamily="34" charset="0"/>
              <a:buAutoNum type="arabicPeriod"/>
            </a:pPr>
            <a:r>
              <a:rPr lang="zh-CN" altLang="en-US" sz="2400" dirty="0"/>
              <a:t>只存在噪声的复原</a:t>
            </a:r>
            <a:r>
              <a:rPr lang="en-US" altLang="zh-CN" sz="2400" dirty="0"/>
              <a:t>——</a:t>
            </a:r>
            <a:r>
              <a:rPr lang="zh-CN" altLang="en-US" sz="2400" dirty="0"/>
              <a:t>空间滤波</a:t>
            </a:r>
          </a:p>
          <a:p>
            <a:pPr marL="514350" indent="-514350">
              <a:buFont typeface="Arial" panose="020B0604020202020204" pitchFamily="34" charset="0"/>
              <a:buAutoNum type="arabicPeriod"/>
            </a:pPr>
            <a:r>
              <a:rPr lang="zh-CN" altLang="en-US" sz="2400" dirty="0"/>
              <a:t>使用频率域滤波降低周期噪声</a:t>
            </a:r>
          </a:p>
          <a:p>
            <a:pPr marL="514350" indent="-514350">
              <a:buFont typeface="Arial" panose="020B0604020202020204" pitchFamily="34" charset="0"/>
              <a:buAutoNum type="arabicPeriod"/>
            </a:pPr>
            <a:r>
              <a:rPr lang="zh-CN" altLang="en-US" sz="2400" b="1" dirty="0"/>
              <a:t>线性位置不变退化</a:t>
            </a:r>
            <a:endParaRPr lang="zh-CN" altLang="en-US" sz="2400" dirty="0"/>
          </a:p>
          <a:p>
            <a:pPr marL="514350" indent="-514350">
              <a:buFont typeface="Arial" panose="020B0604020202020204" pitchFamily="34" charset="0"/>
              <a:buAutoNum type="arabicPeriod"/>
            </a:pPr>
            <a:r>
              <a:rPr lang="zh-CN" altLang="en-US" sz="2400" dirty="0"/>
              <a:t>估计退化函数</a:t>
            </a:r>
          </a:p>
          <a:p>
            <a:pPr marL="514350" indent="-514350">
              <a:buFont typeface="Arial" panose="020B0604020202020204" pitchFamily="34" charset="0"/>
              <a:buAutoNum type="arabicPeriod"/>
            </a:pPr>
            <a:r>
              <a:rPr lang="zh-CN" altLang="en-US" sz="2400" dirty="0"/>
              <a:t>逆滤波</a:t>
            </a:r>
          </a:p>
          <a:p>
            <a:pPr marL="514350" indent="-514350">
              <a:buFont typeface="Arial" panose="020B0604020202020204" pitchFamily="34" charset="0"/>
              <a:buAutoNum type="arabicPeriod"/>
            </a:pPr>
            <a:r>
              <a:rPr lang="zh-CN" altLang="en-US" sz="2400" dirty="0"/>
              <a:t>最小均方误差（维纳）滤波</a:t>
            </a:r>
          </a:p>
          <a:p>
            <a:pPr marL="514350" indent="-514350">
              <a:buFont typeface="Arial" panose="020B0604020202020204" pitchFamily="34" charset="0"/>
              <a:buAutoNum type="arabicPeriod"/>
            </a:pPr>
            <a:r>
              <a:rPr lang="zh-CN" altLang="en-US" sz="2400" dirty="0"/>
              <a:t>约束最小二乘方滤波</a:t>
            </a:r>
          </a:p>
          <a:p>
            <a:pPr marL="514350" indent="-514350">
              <a:buFont typeface="Arial" panose="020B0604020202020204" pitchFamily="34" charset="0"/>
              <a:buAutoNum type="arabicPeriod"/>
            </a:pPr>
            <a:r>
              <a:rPr lang="zh-CN" altLang="en-US" sz="2400" dirty="0"/>
              <a:t>几何均值滤波</a:t>
            </a:r>
          </a:p>
          <a:p>
            <a:pPr marL="514350" indent="-514350">
              <a:buFont typeface="Arial" panose="020B0604020202020204" pitchFamily="34" charset="0"/>
              <a:buAutoNum type="arabicPeriod"/>
            </a:pPr>
            <a:r>
              <a:rPr lang="zh-CN" altLang="en-US" sz="2400" dirty="0"/>
              <a:t>由投影重建图像</a:t>
            </a:r>
            <a:endParaRPr lang="en-US" altLang="zh-CN" sz="2400"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54</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 </a:t>
            </a:r>
            <a:r>
              <a:rPr lang="zh-CN" altLang="en-US" dirty="0"/>
              <a:t>线性位置不变退化</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55</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mc:Choice xmlns:a14="http://schemas.microsoft.com/office/drawing/2010/main" Requires="a14">
          <p:sp>
            <p:nvSpPr>
              <p:cNvPr id="5" name="文本框 4"/>
              <p:cNvSpPr txBox="1"/>
              <p:nvPr/>
            </p:nvSpPr>
            <p:spPr>
              <a:xfrm>
                <a:off x="611505" y="692785"/>
                <a:ext cx="8440420" cy="5493363"/>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在图像复原阶段之前，图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中的输入</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输出关系可表示为：</a:t>
                </a:r>
              </a:p>
              <a:p>
                <a:pPr algn="just" eaLnBrk="1" latinLnBrk="1">
                  <a:lnSpc>
                    <a:spcPct val="160000"/>
                  </a:lnSpc>
                  <a:spcBef>
                    <a:spcPts val="0"/>
                  </a:spcBef>
                  <a:buClr>
                    <a:srgbClr val="FF0000"/>
                  </a:buClr>
                  <a:buSzTx/>
                  <a:buFont typeface="Wingdings" panose="05000000000000000000" charset="0"/>
                </a:pP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如果：</a:t>
                </a:r>
              </a:p>
              <a:p>
                <a:pPr indent="457200" algn="just" eaLnBrk="1" latinLnBrk="1">
                  <a:lnSpc>
                    <a:spcPct val="210000"/>
                  </a:lnSpc>
                  <a:spcBef>
                    <a:spcPts val="0"/>
                  </a:spcBef>
                  <a:buClr>
                    <a:srgbClr val="FF0000"/>
                  </a:buClr>
                  <a:buSzTx/>
                  <a:buFont typeface="Wingdings" panose="05000000000000000000" charset="0"/>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则系统</a:t>
                </a:r>
                <a14:m>
                  <m:oMath xmlns:m="http://schemas.openxmlformats.org/officeDocument/2006/math">
                    <m:r>
                      <a:rPr lang="zh-CN" altLang="en-US" sz="1800" i="1" dirty="0" smtClean="0">
                        <a:latin typeface="Cambria Math" panose="02040503050406030204" pitchFamily="18" charset="0"/>
                        <a:ea typeface="微软雅黑" panose="020B0503020204020204" pitchFamily="34" charset="-122"/>
                        <a:cs typeface="微软雅黑" panose="020B0503020204020204" pitchFamily="34" charset="-122"/>
                      </a:rPr>
                      <m:t> </m:t>
                    </m:r>
                  </m:oMath>
                </a14:m>
                <a:r>
                  <a:rPr lang="en-US" altLang="zh-CN" i="1" dirty="0">
                    <a:latin typeface="+mj-lt"/>
                    <a:ea typeface="微软雅黑" panose="020B0503020204020204" pitchFamily="34" charset="-122"/>
                    <a:cs typeface="微软雅黑" panose="020B0503020204020204" pitchFamily="34" charset="-122"/>
                  </a:rPr>
                  <a:t>H</a:t>
                </a:r>
                <a:r>
                  <a:rPr lang="zh-CN" altLang="en-US" sz="1800" i="0" dirty="0">
                    <a:latin typeface="+mj-lt"/>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是一个线性系统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同时具有</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可加性和</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齐</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次性</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eaLnBrk="1" latinLnBrk="1">
                  <a:lnSpc>
                    <a:spcPct val="160000"/>
                  </a:lnSpc>
                  <a:spcBef>
                    <a:spcPts val="0"/>
                  </a:spcBef>
                  <a:buClr>
                    <a:srgbClr val="FF0000"/>
                  </a:buClr>
                  <a:buSzTx/>
                  <a:buFont typeface="Wingdings" panose="05000000000000000000" charset="0"/>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若系统</a:t>
                </a:r>
                <a14:m>
                  <m:oMath xmlns:m="http://schemas.openxmlformats.org/officeDocument/2006/math">
                    <m:r>
                      <a:rPr lang="en-US" altLang="zh-CN" sz="1800" i="1" dirty="0" smtClean="0">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𝑔</m:t>
                    </m:r>
                    <m:r>
                      <a:rPr lang="en-US" altLang="zh-CN" sz="1800" i="1" dirty="0" smtClean="0">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dirty="0" err="1">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𝑥</m:t>
                    </m:r>
                    <m:r>
                      <a:rPr lang="en-US" altLang="zh-CN" sz="1800" i="1" dirty="0" err="1">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dirty="0" err="1">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𝑦</m:t>
                    </m:r>
                    <m:r>
                      <a:rPr lang="en-US" altLang="zh-CN" sz="1800" i="1" dirty="0">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m:t>
                    </m:r>
                  </m:oMath>
                </a14:m>
                <a:r>
                  <a:rPr lang="zh-CN" altLang="en-US" sz="180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对于任何</a:t>
                </a:r>
                <a14:m>
                  <m:oMath xmlns:m="http://schemas.openxmlformats.org/officeDocument/2006/math">
                    <m:r>
                      <a:rPr lang="en-US" altLang="zh-CN" sz="1800" i="1" dirty="0" smtClean="0">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𝑓</m:t>
                    </m:r>
                    <m:r>
                      <a:rPr lang="en-US" altLang="zh-CN" sz="1800" i="1" dirty="0" smtClean="0">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dirty="0" err="1">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𝑥</m:t>
                    </m:r>
                    <m:r>
                      <a:rPr lang="en-US" altLang="zh-CN" sz="1800" i="1" dirty="0" err="1">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dirty="0" err="1">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𝑦</m:t>
                    </m:r>
                    <m:r>
                      <a:rPr lang="en-US" altLang="zh-CN" sz="1800" i="1" dirty="0">
                        <a:solidFill>
                          <a:schemeClr val="tx1"/>
                        </a:solidFill>
                        <a:uFillTx/>
                        <a:latin typeface="Cambria Math" panose="02040503050406030204" pitchFamily="18" charset="0"/>
                        <a:ea typeface="微软雅黑" panose="020B0503020204020204" pitchFamily="34" charset="-122"/>
                        <a:cs typeface="微软雅黑" panose="020B0503020204020204" pitchFamily="34" charset="-122"/>
                      </a:rPr>
                      <m:t>)</m:t>
                    </m:r>
                  </m:oMath>
                </a14:m>
                <a:r>
                  <a:rPr lang="zh-CN" altLang="en-US" sz="180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及两个标量</a:t>
                </a:r>
                <a:r>
                  <a:rPr lang="en-US" altLang="zh-CN" sz="1800" i="1"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α</a:t>
                </a:r>
                <a:r>
                  <a:rPr lang="zh-CN" altLang="en-US" sz="180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和</a:t>
                </a:r>
                <a:r>
                  <a:rPr lang="en-US" altLang="zh-CN" sz="1800" i="1"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β</a:t>
                </a:r>
                <a:r>
                  <a:rPr lang="zh-CN" altLang="en-US" sz="180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，有：</a:t>
                </a:r>
              </a:p>
              <a:p>
                <a:pPr algn="just" eaLnBrk="1" latinLnBrk="1">
                  <a:lnSpc>
                    <a:spcPct val="160000"/>
                  </a:lnSpc>
                  <a:spcBef>
                    <a:spcPts val="0"/>
                  </a:spcBef>
                  <a:buClr>
                    <a:srgbClr val="FF0000"/>
                  </a:buClr>
                  <a:buSzTx/>
                  <a:buFont typeface="Wingdings" panose="05000000000000000000" charset="0"/>
                </a:pPr>
                <a:endParaRPr lang="zh-CN" altLang="en-US" sz="180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sz="180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endParaRPr>
              </a:p>
              <a:p>
                <a:pPr indent="457200" algn="just" eaLnBrk="1" latinLnBrk="1">
                  <a:lnSpc>
                    <a:spcPct val="160000"/>
                  </a:lnSpc>
                  <a:spcBef>
                    <a:spcPts val="0"/>
                  </a:spcBef>
                  <a:buClr>
                    <a:srgbClr val="FF0000"/>
                  </a:buClr>
                  <a:buSzTx/>
                  <a:buFont typeface="Wingdings" panose="05000000000000000000" charset="0"/>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则系统 </a:t>
                </a:r>
                <a:r>
                  <a:rPr lang="en-US" altLang="zh-CN" i="1" dirty="0">
                    <a:ea typeface="微软雅黑" panose="020B0503020204020204" pitchFamily="34" charset="-122"/>
                    <a:cs typeface="微软雅黑" panose="020B0503020204020204" pitchFamily="34" charset="-122"/>
                  </a:rPr>
                  <a:t>H </a:t>
                </a:r>
                <a:r>
                  <a:rPr lang="en-US" altLang="zh-CN" dirty="0">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称为位置不变系统</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eaLnBrk="1" latinLnBrk="1">
                  <a:lnSpc>
                    <a:spcPct val="160000"/>
                  </a:lnSpc>
                  <a:spcBef>
                    <a:spcPts val="0"/>
                  </a:spcBef>
                  <a:buClr>
                    <a:srgbClr val="FF0000"/>
                  </a:buClr>
                  <a:buSzTx/>
                  <a:buFont typeface="Wingdings" panose="05000000000000000000" charset="0"/>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（图像中任意点的响应</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只取决于该点输入值，与位置无关</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611505" y="692785"/>
                <a:ext cx="8440420" cy="5493363"/>
              </a:xfrm>
              <a:prstGeom prst="rect">
                <a:avLst/>
              </a:prstGeom>
              <a:blipFill>
                <a:blip r:embed="rId3"/>
                <a:stretch>
                  <a:fillRect l="-578"/>
                </a:stretch>
              </a:blipFill>
            </p:spPr>
            <p:txBody>
              <a:bodyPr/>
              <a:lstStyle/>
              <a:p>
                <a:r>
                  <a:rPr lang="zh-CN" altLang="en-US">
                    <a:noFill/>
                  </a:rPr>
                  <a:t> </a:t>
                </a:r>
              </a:p>
            </p:txBody>
          </p:sp>
        </mc:Fallback>
      </mc:AlternateContent>
      <p:graphicFrame>
        <p:nvGraphicFramePr>
          <p:cNvPr id="11" name="对象 10"/>
          <p:cNvGraphicFramePr/>
          <p:nvPr>
            <p:extLst>
              <p:ext uri="{D42A27DB-BD31-4B8C-83A1-F6EECF244321}">
                <p14:modId xmlns:p14="http://schemas.microsoft.com/office/powerpoint/2010/main" val="2329940858"/>
              </p:ext>
            </p:extLst>
          </p:nvPr>
        </p:nvGraphicFramePr>
        <p:xfrm>
          <a:off x="2538784" y="1321212"/>
          <a:ext cx="4066432" cy="518383"/>
        </p:xfrm>
        <a:graphic>
          <a:graphicData uri="http://schemas.openxmlformats.org/presentationml/2006/ole">
            <mc:AlternateContent xmlns:mc="http://schemas.openxmlformats.org/markup-compatibility/2006">
              <mc:Choice xmlns:v="urn:schemas-microsoft-com:vml" Requires="v">
                <p:oleObj spid="_x0000_s28695" name="Equation" r:id="rId4" imgW="3310890" imgH="349885" progId="Equation.DSMT4">
                  <p:embed/>
                </p:oleObj>
              </mc:Choice>
              <mc:Fallback>
                <p:oleObj name="Equation" r:id="rId4" imgW="3310890" imgH="349885" progId="Equation.DSMT4">
                  <p:embed/>
                  <p:pic>
                    <p:nvPicPr>
                      <p:cNvPr id="0" name="图片 11"/>
                      <p:cNvPicPr/>
                      <p:nvPr/>
                    </p:nvPicPr>
                    <p:blipFill>
                      <a:blip r:embed="rId5"/>
                      <a:stretch>
                        <a:fillRect/>
                      </a:stretch>
                    </p:blipFill>
                    <p:spPr>
                      <a:xfrm>
                        <a:off x="2538784" y="1321212"/>
                        <a:ext cx="4066432" cy="518383"/>
                      </a:xfrm>
                      <a:prstGeom prst="rect">
                        <a:avLst/>
                      </a:prstGeom>
                    </p:spPr>
                  </p:pic>
                </p:oleObj>
              </mc:Fallback>
            </mc:AlternateContent>
          </a:graphicData>
        </a:graphic>
      </p:graphicFrame>
      <p:graphicFrame>
        <p:nvGraphicFramePr>
          <p:cNvPr id="13" name="对象 12"/>
          <p:cNvGraphicFramePr/>
          <p:nvPr>
            <p:extLst>
              <p:ext uri="{D42A27DB-BD31-4B8C-83A1-F6EECF244321}">
                <p14:modId xmlns:p14="http://schemas.microsoft.com/office/powerpoint/2010/main" val="3873525132"/>
              </p:ext>
            </p:extLst>
          </p:nvPr>
        </p:nvGraphicFramePr>
        <p:xfrm>
          <a:off x="2051720" y="2099648"/>
          <a:ext cx="5880100" cy="436880"/>
        </p:xfrm>
        <a:graphic>
          <a:graphicData uri="http://schemas.openxmlformats.org/presentationml/2006/ole">
            <mc:AlternateContent xmlns:mc="http://schemas.openxmlformats.org/markup-compatibility/2006">
              <mc:Choice xmlns:v="urn:schemas-microsoft-com:vml" Requires="v">
                <p:oleObj spid="_x0000_s28696" r:id="rId6" imgW="3314700" imgH="266700" progId="Equation.DSMT4">
                  <p:embed/>
                </p:oleObj>
              </mc:Choice>
              <mc:Fallback>
                <p:oleObj r:id="rId6" imgW="3314700" imgH="266700" progId="Equation.DSMT4">
                  <p:embed/>
                  <p:pic>
                    <p:nvPicPr>
                      <p:cNvPr id="0" name="图片 11"/>
                      <p:cNvPicPr/>
                      <p:nvPr/>
                    </p:nvPicPr>
                    <p:blipFill>
                      <a:blip r:embed="rId7"/>
                      <a:stretch>
                        <a:fillRect/>
                      </a:stretch>
                    </p:blipFill>
                    <p:spPr>
                      <a:xfrm>
                        <a:off x="2051720" y="2099648"/>
                        <a:ext cx="5880100" cy="436880"/>
                      </a:xfrm>
                      <a:prstGeom prst="rect">
                        <a:avLst/>
                      </a:prstGeom>
                    </p:spPr>
                  </p:pic>
                </p:oleObj>
              </mc:Fallback>
            </mc:AlternateContent>
          </a:graphicData>
        </a:graphic>
      </p:graphicFrame>
      <p:graphicFrame>
        <p:nvGraphicFramePr>
          <p:cNvPr id="8" name="对象 7"/>
          <p:cNvGraphicFramePr/>
          <p:nvPr>
            <p:extLst>
              <p:ext uri="{D42A27DB-BD31-4B8C-83A1-F6EECF244321}">
                <p14:modId xmlns:p14="http://schemas.microsoft.com/office/powerpoint/2010/main" val="4130982797"/>
              </p:ext>
            </p:extLst>
          </p:nvPr>
        </p:nvGraphicFramePr>
        <p:xfrm>
          <a:off x="2195736" y="4142898"/>
          <a:ext cx="4973657" cy="436880"/>
        </p:xfrm>
        <a:graphic>
          <a:graphicData uri="http://schemas.openxmlformats.org/presentationml/2006/ole">
            <mc:AlternateContent xmlns:mc="http://schemas.openxmlformats.org/markup-compatibility/2006">
              <mc:Choice xmlns:v="urn:schemas-microsoft-com:vml" Requires="v">
                <p:oleObj spid="_x0000_s28697" r:id="rId8" imgW="2234565" imgH="203200" progId="Equation.DSMT4">
                  <p:embed/>
                </p:oleObj>
              </mc:Choice>
              <mc:Fallback>
                <p:oleObj r:id="rId8" imgW="2234565" imgH="203200" progId="Equation.DSMT4">
                  <p:embed/>
                  <p:pic>
                    <p:nvPicPr>
                      <p:cNvPr id="0" name="图片 11"/>
                      <p:cNvPicPr/>
                      <p:nvPr/>
                    </p:nvPicPr>
                    <p:blipFill>
                      <a:blip r:embed="rId9"/>
                      <a:stretch>
                        <a:fillRect/>
                      </a:stretch>
                    </p:blipFill>
                    <p:spPr>
                      <a:xfrm>
                        <a:off x="2195736" y="4142898"/>
                        <a:ext cx="4973657" cy="43688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72C45455-92BA-4913-9877-69ED72B08F10}"/>
              </a:ext>
            </a:extLst>
          </p:cNvPr>
          <p:cNvGrpSpPr/>
          <p:nvPr/>
        </p:nvGrpSpPr>
        <p:grpSpPr>
          <a:xfrm>
            <a:off x="5580112" y="1271345"/>
            <a:ext cx="3215513" cy="645487"/>
            <a:chOff x="5580112" y="1271345"/>
            <a:chExt cx="3215513" cy="645487"/>
          </a:xfrm>
        </p:grpSpPr>
        <p:sp>
          <p:nvSpPr>
            <p:cNvPr id="2" name="矩形: 圆角 1">
              <a:extLst>
                <a:ext uri="{FF2B5EF4-FFF2-40B4-BE49-F238E27FC236}">
                  <a16:creationId xmlns:a16="http://schemas.microsoft.com/office/drawing/2014/main" id="{615E80BC-DF52-4A99-A24D-4D95C6AEFFF2}"/>
                </a:ext>
              </a:extLst>
            </p:cNvPr>
            <p:cNvSpPr/>
            <p:nvPr/>
          </p:nvSpPr>
          <p:spPr bwMode="auto">
            <a:xfrm>
              <a:off x="5580112" y="1398448"/>
              <a:ext cx="1025104" cy="518384"/>
            </a:xfrm>
            <a:prstGeom prst="roundRect">
              <a:avLst/>
            </a:prstGeom>
            <a:noFill/>
            <a:ln w="19050">
              <a:solidFill>
                <a:srgbClr val="FF0000"/>
              </a:solidFill>
              <a:prstDash val="sysDash"/>
              <a:round/>
            </a:ln>
          </p:spPr>
          <p:txBody>
            <a:bodyPr rtlCol="0" anchor="ctr"/>
            <a:lstStyle/>
            <a:p>
              <a:pPr algn="ctr"/>
              <a:endParaRPr lang="zh-CN" altLang="en-US">
                <a:solidFill>
                  <a:srgbClr val="FF0000"/>
                </a:solidFill>
              </a:endParaRPr>
            </a:p>
          </p:txBody>
        </p:sp>
        <p:sp>
          <p:nvSpPr>
            <p:cNvPr id="6" name="文本框 5">
              <a:extLst>
                <a:ext uri="{FF2B5EF4-FFF2-40B4-BE49-F238E27FC236}">
                  <a16:creationId xmlns:a16="http://schemas.microsoft.com/office/drawing/2014/main" id="{2FFE181E-665F-4D53-AACA-C732D3D56FFC}"/>
                </a:ext>
              </a:extLst>
            </p:cNvPr>
            <p:cNvSpPr txBox="1"/>
            <p:nvPr/>
          </p:nvSpPr>
          <p:spPr>
            <a:xfrm>
              <a:off x="6732240" y="1271345"/>
              <a:ext cx="2063385" cy="369332"/>
            </a:xfrm>
            <a:prstGeom prst="rect">
              <a:avLst/>
            </a:prstGeom>
            <a:noFill/>
          </p:spPr>
          <p:txBody>
            <a:bodyPr wrap="none" rtlCol="0">
              <a:spAutoFit/>
            </a:bodyPr>
            <a:lstStyle/>
            <a:p>
              <a:r>
                <a:rPr lang="zh-CN" altLang="en-US" dirty="0">
                  <a:solidFill>
                    <a:srgbClr val="FF0000"/>
                  </a:solidFill>
                </a:rPr>
                <a:t>加性噪声，假设</a:t>
              </a:r>
              <a:r>
                <a:rPr lang="en-US" altLang="zh-CN" dirty="0">
                  <a:solidFill>
                    <a:srgbClr val="FF0000"/>
                  </a:solidFill>
                </a:rPr>
                <a:t>=0</a:t>
              </a:r>
              <a:endParaRPr lang="zh-CN" altLang="en-US" dirty="0">
                <a:solidFill>
                  <a:srgbClr val="FF000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 </a:t>
            </a:r>
            <a:r>
              <a:rPr lang="zh-CN" altLang="en-US" dirty="0"/>
              <a:t>线性位置不变退化</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56</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graphicFrame>
        <p:nvGraphicFramePr>
          <p:cNvPr id="11" name="对象 10"/>
          <p:cNvGraphicFramePr/>
          <p:nvPr>
            <p:extLst>
              <p:ext uri="{D42A27DB-BD31-4B8C-83A1-F6EECF244321}">
                <p14:modId xmlns:p14="http://schemas.microsoft.com/office/powerpoint/2010/main" val="2623999178"/>
              </p:ext>
            </p:extLst>
          </p:nvPr>
        </p:nvGraphicFramePr>
        <p:xfrm>
          <a:off x="2816349" y="824736"/>
          <a:ext cx="3511302" cy="851039"/>
        </p:xfrm>
        <a:graphic>
          <a:graphicData uri="http://schemas.openxmlformats.org/presentationml/2006/ole">
            <mc:AlternateContent xmlns:mc="http://schemas.openxmlformats.org/markup-compatibility/2006">
              <mc:Choice xmlns:v="urn:schemas-microsoft-com:vml" Requires="v">
                <p:oleObj spid="_x0000_s29722" name="Equation" r:id="rId3" imgW="2666880" imgH="457200" progId="Equation.DSMT4">
                  <p:embed/>
                </p:oleObj>
              </mc:Choice>
              <mc:Fallback>
                <p:oleObj name="Equation" r:id="rId3" imgW="2666880" imgH="457200" progId="Equation.DSMT4">
                  <p:embed/>
                  <p:pic>
                    <p:nvPicPr>
                      <p:cNvPr id="11" name="对象 10"/>
                      <p:cNvPicPr/>
                      <p:nvPr/>
                    </p:nvPicPr>
                    <p:blipFill>
                      <a:blip r:embed="rId4"/>
                      <a:stretch>
                        <a:fillRect/>
                      </a:stretch>
                    </p:blipFill>
                    <p:spPr>
                      <a:xfrm>
                        <a:off x="2816349" y="824736"/>
                        <a:ext cx="3511302" cy="851039"/>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960B1A86-D0C7-4BEA-84FD-0F5EAA38B59F}"/>
              </a:ext>
            </a:extLst>
          </p:cNvPr>
          <p:cNvGraphicFramePr/>
          <p:nvPr>
            <p:extLst>
              <p:ext uri="{D42A27DB-BD31-4B8C-83A1-F6EECF244321}">
                <p14:modId xmlns:p14="http://schemas.microsoft.com/office/powerpoint/2010/main" val="2844959874"/>
              </p:ext>
            </p:extLst>
          </p:nvPr>
        </p:nvGraphicFramePr>
        <p:xfrm>
          <a:off x="1947218" y="1821849"/>
          <a:ext cx="4752528" cy="851039"/>
        </p:xfrm>
        <a:graphic>
          <a:graphicData uri="http://schemas.openxmlformats.org/presentationml/2006/ole">
            <mc:AlternateContent xmlns:mc="http://schemas.openxmlformats.org/markup-compatibility/2006">
              <mc:Choice xmlns:v="urn:schemas-microsoft-com:vml" Requires="v">
                <p:oleObj spid="_x0000_s29723" name="Equation" r:id="rId5" imgW="3771720" imgH="482400" progId="Equation.DSMT4">
                  <p:embed/>
                </p:oleObj>
              </mc:Choice>
              <mc:Fallback>
                <p:oleObj name="Equation" r:id="rId5" imgW="3771720" imgH="482400" progId="Equation.DSMT4">
                  <p:embed/>
                  <p:pic>
                    <p:nvPicPr>
                      <p:cNvPr id="11" name="对象 10"/>
                      <p:cNvPicPr/>
                      <p:nvPr/>
                    </p:nvPicPr>
                    <p:blipFill>
                      <a:blip r:embed="rId6"/>
                      <a:stretch>
                        <a:fillRect/>
                      </a:stretch>
                    </p:blipFill>
                    <p:spPr>
                      <a:xfrm>
                        <a:off x="1947218" y="1821849"/>
                        <a:ext cx="4752528" cy="851039"/>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F2CEDD-B5BB-4FE7-A9A0-6F948266E0E1}"/>
              </a:ext>
            </a:extLst>
          </p:cNvPr>
          <p:cNvGraphicFramePr/>
          <p:nvPr>
            <p:extLst>
              <p:ext uri="{D42A27DB-BD31-4B8C-83A1-F6EECF244321}">
                <p14:modId xmlns:p14="http://schemas.microsoft.com/office/powerpoint/2010/main" val="867656631"/>
              </p:ext>
            </p:extLst>
          </p:nvPr>
        </p:nvGraphicFramePr>
        <p:xfrm>
          <a:off x="1924918" y="2852935"/>
          <a:ext cx="4703762" cy="806450"/>
        </p:xfrm>
        <a:graphic>
          <a:graphicData uri="http://schemas.openxmlformats.org/presentationml/2006/ole">
            <mc:AlternateContent xmlns:mc="http://schemas.openxmlformats.org/markup-compatibility/2006">
              <mc:Choice xmlns:v="urn:schemas-microsoft-com:vml" Requires="v">
                <p:oleObj spid="_x0000_s29724" name="Equation" r:id="rId7" imgW="3733560" imgH="457200" progId="Equation.DSMT4">
                  <p:embed/>
                </p:oleObj>
              </mc:Choice>
              <mc:Fallback>
                <p:oleObj name="Equation" r:id="rId7" imgW="3733560" imgH="457200" progId="Equation.DSMT4">
                  <p:embed/>
                  <p:pic>
                    <p:nvPicPr>
                      <p:cNvPr id="12" name="对象 11">
                        <a:extLst>
                          <a:ext uri="{FF2B5EF4-FFF2-40B4-BE49-F238E27FC236}">
                            <a16:creationId xmlns:a16="http://schemas.microsoft.com/office/drawing/2014/main" id="{960B1A86-D0C7-4BEA-84FD-0F5EAA38B59F}"/>
                          </a:ext>
                        </a:extLst>
                      </p:cNvPr>
                      <p:cNvPicPr/>
                      <p:nvPr/>
                    </p:nvPicPr>
                    <p:blipFill>
                      <a:blip r:embed="rId8"/>
                      <a:stretch>
                        <a:fillRect/>
                      </a:stretch>
                    </p:blipFill>
                    <p:spPr>
                      <a:xfrm>
                        <a:off x="1924918" y="2852935"/>
                        <a:ext cx="4703762" cy="8064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22F5744-E792-4ACA-B690-DFBE6F15D158}"/>
              </a:ext>
            </a:extLst>
          </p:cNvPr>
          <p:cNvGraphicFramePr/>
          <p:nvPr>
            <p:extLst>
              <p:ext uri="{D42A27DB-BD31-4B8C-83A1-F6EECF244321}">
                <p14:modId xmlns:p14="http://schemas.microsoft.com/office/powerpoint/2010/main" val="465336041"/>
              </p:ext>
            </p:extLst>
          </p:nvPr>
        </p:nvGraphicFramePr>
        <p:xfrm>
          <a:off x="1995984" y="3839432"/>
          <a:ext cx="4703762" cy="806450"/>
        </p:xfrm>
        <a:graphic>
          <a:graphicData uri="http://schemas.openxmlformats.org/presentationml/2006/ole">
            <mc:AlternateContent xmlns:mc="http://schemas.openxmlformats.org/markup-compatibility/2006">
              <mc:Choice xmlns:v="urn:schemas-microsoft-com:vml" Requires="v">
                <p:oleObj spid="_x0000_s29725" name="Equation" r:id="rId9" imgW="3733560" imgH="457200" progId="Equation.DSMT4">
                  <p:embed/>
                </p:oleObj>
              </mc:Choice>
              <mc:Fallback>
                <p:oleObj name="Equation" r:id="rId9" imgW="3733560" imgH="457200" progId="Equation.DSMT4">
                  <p:embed/>
                  <p:pic>
                    <p:nvPicPr>
                      <p:cNvPr id="14" name="对象 13">
                        <a:extLst>
                          <a:ext uri="{FF2B5EF4-FFF2-40B4-BE49-F238E27FC236}">
                            <a16:creationId xmlns:a16="http://schemas.microsoft.com/office/drawing/2014/main" id="{99F2CEDD-B5BB-4FE7-A9A0-6F948266E0E1}"/>
                          </a:ext>
                        </a:extLst>
                      </p:cNvPr>
                      <p:cNvPicPr/>
                      <p:nvPr/>
                    </p:nvPicPr>
                    <p:blipFill>
                      <a:blip r:embed="rId10"/>
                      <a:stretch>
                        <a:fillRect/>
                      </a:stretch>
                    </p:blipFill>
                    <p:spPr>
                      <a:xfrm>
                        <a:off x="1995984" y="3839432"/>
                        <a:ext cx="4703762" cy="806450"/>
                      </a:xfrm>
                      <a:prstGeom prst="rect">
                        <a:avLst/>
                      </a:prstGeom>
                    </p:spPr>
                  </p:pic>
                </p:oleObj>
              </mc:Fallback>
            </mc:AlternateContent>
          </a:graphicData>
        </a:graphic>
      </p:graphicFrame>
      <p:grpSp>
        <p:nvGrpSpPr>
          <p:cNvPr id="2" name="组合 1">
            <a:extLst>
              <a:ext uri="{FF2B5EF4-FFF2-40B4-BE49-F238E27FC236}">
                <a16:creationId xmlns:a16="http://schemas.microsoft.com/office/drawing/2014/main" id="{106FFD5F-E2D6-4110-B848-92ED09C1E861}"/>
              </a:ext>
            </a:extLst>
          </p:cNvPr>
          <p:cNvGrpSpPr/>
          <p:nvPr/>
        </p:nvGrpSpPr>
        <p:grpSpPr>
          <a:xfrm>
            <a:off x="4743475" y="3971092"/>
            <a:ext cx="3831839" cy="1039503"/>
            <a:chOff x="4743475" y="3971092"/>
            <a:chExt cx="3831839" cy="1039503"/>
          </a:xfrm>
        </p:grpSpPr>
        <p:sp>
          <p:nvSpPr>
            <p:cNvPr id="9" name="矩形 8">
              <a:extLst>
                <a:ext uri="{FF2B5EF4-FFF2-40B4-BE49-F238E27FC236}">
                  <a16:creationId xmlns:a16="http://schemas.microsoft.com/office/drawing/2014/main" id="{BA41EBF5-D437-4B0F-AA7E-289331EFBBD5}"/>
                </a:ext>
              </a:extLst>
            </p:cNvPr>
            <p:cNvSpPr/>
            <p:nvPr/>
          </p:nvSpPr>
          <p:spPr bwMode="auto">
            <a:xfrm>
              <a:off x="4743475" y="3971092"/>
              <a:ext cx="1484709" cy="538028"/>
            </a:xfrm>
            <a:prstGeom prst="rect">
              <a:avLst/>
            </a:prstGeom>
            <a:noFill/>
            <a:ln w="19050">
              <a:solidFill>
                <a:srgbClr val="FF0000"/>
              </a:solidFill>
              <a:prstDash val="sysDash"/>
              <a:round/>
            </a:ln>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03371E0-F738-4266-BCAC-8C68D158A85A}"/>
                    </a:ext>
                  </a:extLst>
                </p:cNvPr>
                <p:cNvSpPr txBox="1"/>
                <p:nvPr/>
              </p:nvSpPr>
              <p:spPr>
                <a:xfrm>
                  <a:off x="5471516" y="4641263"/>
                  <a:ext cx="3103798" cy="369332"/>
                </a:xfrm>
                <a:prstGeom prst="rect">
                  <a:avLst/>
                </a:prstGeom>
                <a:noFill/>
              </p:spPr>
              <p:txBody>
                <a:bodyPr wrap="non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H</a:t>
                  </a:r>
                  <a:r>
                    <a:rPr lang="zh-CN" altLang="en-US" dirty="0">
                      <a:solidFill>
                        <a:srgbClr val="FF0000"/>
                      </a:solidFill>
                      <a:latin typeface="微软雅黑" panose="020B0503020204020204" pitchFamily="34" charset="-122"/>
                      <a:ea typeface="微软雅黑" panose="020B0503020204020204" pitchFamily="34" charset="-122"/>
                    </a:rPr>
                    <a:t>的冲击响应 </a:t>
                  </a:r>
                  <a14:m>
                    <m:oMath xmlns:m="http://schemas.openxmlformats.org/officeDocument/2006/math">
                      <m:r>
                        <a:rPr lang="en-US" altLang="zh-CN" i="1" dirty="0" smtClean="0">
                          <a:solidFill>
                            <a:srgbClr val="FF0000"/>
                          </a:solidFill>
                          <a:latin typeface="Cambria Math" panose="02040503050406030204" pitchFamily="18" charset="0"/>
                          <a:ea typeface="微软雅黑" panose="020B0503020204020204" pitchFamily="34" charset="-122"/>
                        </a:rPr>
                        <m:t>h</m:t>
                      </m:r>
                      <m:r>
                        <a:rPr lang="en-US" altLang="zh-CN" i="1" dirty="0" smtClean="0">
                          <a:solidFill>
                            <a:srgbClr val="FF0000"/>
                          </a:solidFill>
                          <a:latin typeface="Cambria Math" panose="02040503050406030204" pitchFamily="18" charset="0"/>
                          <a:ea typeface="微软雅黑" panose="020B0503020204020204" pitchFamily="34" charset="-122"/>
                        </a:rPr>
                        <m:t>(</m:t>
                      </m:r>
                      <m:r>
                        <a:rPr lang="en-US" altLang="zh-CN" i="1" dirty="0" smtClean="0">
                          <a:solidFill>
                            <a:srgbClr val="FF0000"/>
                          </a:solidFill>
                          <a:latin typeface="Cambria Math" panose="02040503050406030204" pitchFamily="18" charset="0"/>
                          <a:ea typeface="微软雅黑" panose="020B0503020204020204" pitchFamily="34" charset="-122"/>
                        </a:rPr>
                        <m:t>𝑥</m:t>
                      </m:r>
                      <m:r>
                        <a:rPr lang="en-US" altLang="zh-CN" b="0" i="1" dirty="0" smtClean="0">
                          <a:solidFill>
                            <a:srgbClr val="FF0000"/>
                          </a:solidFill>
                          <a:latin typeface="Cambria Math" panose="02040503050406030204" pitchFamily="18" charset="0"/>
                          <a:ea typeface="微软雅黑" panose="020B0503020204020204" pitchFamily="34" charset="-122"/>
                        </a:rPr>
                        <m:t>−</m:t>
                      </m:r>
                      <m:r>
                        <a:rPr lang="zh-CN" altLang="en-US" b="0" i="1" dirty="0" smtClean="0">
                          <a:solidFill>
                            <a:srgbClr val="FF0000"/>
                          </a:solidFill>
                          <a:latin typeface="Cambria Math" panose="02040503050406030204" pitchFamily="18" charset="0"/>
                          <a:ea typeface="微软雅黑" panose="020B0503020204020204" pitchFamily="34" charset="-122"/>
                        </a:rPr>
                        <m:t>𝛼</m:t>
                      </m:r>
                      <m:r>
                        <a:rPr lang="en-US" altLang="zh-CN" b="0" i="1" dirty="0" smtClean="0">
                          <a:solidFill>
                            <a:srgbClr val="FF0000"/>
                          </a:solidFill>
                          <a:latin typeface="Cambria Math" panose="02040503050406030204" pitchFamily="18" charset="0"/>
                          <a:ea typeface="微软雅黑" panose="020B0503020204020204" pitchFamily="34" charset="-122"/>
                        </a:rPr>
                        <m:t>,</m:t>
                      </m:r>
                      <m:r>
                        <a:rPr lang="en-US" altLang="zh-CN" b="0" i="1" dirty="0" smtClean="0">
                          <a:solidFill>
                            <a:srgbClr val="FF0000"/>
                          </a:solidFill>
                          <a:latin typeface="Cambria Math" panose="02040503050406030204" pitchFamily="18" charset="0"/>
                          <a:ea typeface="微软雅黑" panose="020B0503020204020204" pitchFamily="34" charset="-122"/>
                        </a:rPr>
                        <m:t>𝑦</m:t>
                      </m:r>
                      <m:r>
                        <a:rPr lang="en-US" altLang="zh-CN" b="0" i="1" dirty="0" smtClean="0">
                          <a:solidFill>
                            <a:srgbClr val="FF0000"/>
                          </a:solidFill>
                          <a:latin typeface="Cambria Math" panose="02040503050406030204" pitchFamily="18" charset="0"/>
                          <a:ea typeface="微软雅黑" panose="020B0503020204020204" pitchFamily="34" charset="-122"/>
                        </a:rPr>
                        <m:t>−</m:t>
                      </m:r>
                      <m:r>
                        <a:rPr lang="zh-CN" altLang="en-US" b="0" i="1" dirty="0" smtClean="0">
                          <a:solidFill>
                            <a:srgbClr val="FF0000"/>
                          </a:solidFill>
                          <a:latin typeface="Cambria Math" panose="02040503050406030204" pitchFamily="18" charset="0"/>
                          <a:ea typeface="微软雅黑" panose="020B0503020204020204" pitchFamily="34" charset="-122"/>
                        </a:rPr>
                        <m:t>𝛽</m:t>
                      </m:r>
                      <m:r>
                        <a:rPr lang="en-US" altLang="zh-CN" i="1" dirty="0" smtClean="0">
                          <a:solidFill>
                            <a:srgbClr val="FF0000"/>
                          </a:solidFill>
                          <a:latin typeface="Cambria Math" panose="02040503050406030204" pitchFamily="18" charset="0"/>
                          <a:ea typeface="微软雅黑" panose="020B0503020204020204" pitchFamily="34" charset="-122"/>
                        </a:rPr>
                        <m:t>)</m:t>
                      </m:r>
                    </m:oMath>
                  </a14:m>
                  <a:endParaRPr lang="zh-CN" altLang="en-US"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603371E0-F738-4266-BCAC-8C68D158A85A}"/>
                    </a:ext>
                  </a:extLst>
                </p:cNvPr>
                <p:cNvSpPr txBox="1">
                  <a:spLocks noRot="1" noChangeAspect="1" noMove="1" noResize="1" noEditPoints="1" noAdjustHandles="1" noChangeArrowheads="1" noChangeShapeType="1" noTextEdit="1"/>
                </p:cNvSpPr>
                <p:nvPr/>
              </p:nvSpPr>
              <p:spPr>
                <a:xfrm>
                  <a:off x="5471516" y="4641263"/>
                  <a:ext cx="3103798" cy="369332"/>
                </a:xfrm>
                <a:prstGeom prst="rect">
                  <a:avLst/>
                </a:prstGeom>
                <a:blipFill>
                  <a:blip r:embed="rId11"/>
                  <a:stretch>
                    <a:fillRect l="-1768" t="-8197" b="-2459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5611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 </a:t>
            </a:r>
            <a:r>
              <a:rPr lang="zh-CN" altLang="en-US" dirty="0"/>
              <a:t>线性位置不变退化</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57</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5" name="文本框 4"/>
          <p:cNvSpPr txBox="1"/>
          <p:nvPr/>
        </p:nvSpPr>
        <p:spPr>
          <a:xfrm>
            <a:off x="611505" y="814529"/>
            <a:ext cx="7748270" cy="4690066"/>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因此，如果退化模型为</a:t>
            </a: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线性和位置不变</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的，则：</a:t>
            </a:r>
          </a:p>
          <a:p>
            <a:pPr algn="just" eaLnBrk="1" latinLnBrk="1">
              <a:lnSpc>
                <a:spcPct val="160000"/>
              </a:lnSpc>
              <a:spcBef>
                <a:spcPts val="0"/>
              </a:spcBef>
              <a:buClr>
                <a:srgbClr val="FF0000"/>
              </a:buClr>
              <a:buSzTx/>
              <a:buFont typeface="Wingdings" panose="05000000000000000000" charset="0"/>
            </a:pP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ℎ(</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𝑥−𝛼</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𝑦−𝛽</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为系统   </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的冲激响应（点扩散函数）。</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a:p>
            <a:pPr marL="914400" lvl="2" indent="457200" algn="just" eaLnBrk="1" latinLnBrk="1">
              <a:lnSpc>
                <a:spcPct val="200000"/>
              </a:lnSpc>
              <a:spcBef>
                <a:spcPts val="0"/>
              </a:spcBef>
              <a:buClr>
                <a:srgbClr val="FF0000"/>
              </a:buClr>
              <a:buSzTx/>
              <a:buFont typeface="Wingdings" panose="05000000000000000000" charset="0"/>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即：</a:t>
            </a:r>
          </a:p>
          <a:p>
            <a:pPr marL="914400" lvl="2" indent="457200" algn="just" eaLnBrk="1" latinLnBrk="1">
              <a:lnSpc>
                <a:spcPct val="200000"/>
              </a:lnSpc>
              <a:spcBef>
                <a:spcPts val="0"/>
              </a:spcBef>
              <a:buClr>
                <a:srgbClr val="FF0000"/>
              </a:buClr>
              <a:buSzTx/>
              <a:buFont typeface="Wingdings" panose="05000000000000000000" charset="0"/>
            </a:pP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eaLnBrk="1" latinLnBrk="1">
              <a:lnSpc>
                <a:spcPct val="160000"/>
              </a:lnSpc>
              <a:spcBef>
                <a:spcPts val="0"/>
              </a:spcBef>
              <a:buClr>
                <a:srgbClr val="FF0000"/>
              </a:buClr>
              <a:buSzTx/>
              <a:buFont typeface="Wingdings" panose="05000000000000000000" charset="0"/>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由于退化建模为卷积，复原视图找到相反过程滤波器</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图像去卷积</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”用于表示线性图像复原，而用于复原处理的滤波器称为”</a:t>
            </a: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去卷积滤波器</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p>
          <a:p>
            <a:pPr indent="457200" algn="just" eaLnBrk="1" latinLnBrk="1">
              <a:lnSpc>
                <a:spcPct val="160000"/>
              </a:lnSpc>
              <a:spcBef>
                <a:spcPts val="0"/>
              </a:spcBef>
              <a:buClr>
                <a:srgbClr val="FF0000"/>
              </a:buClr>
              <a:buSzTx/>
              <a:buFont typeface="Wingdings" panose="05000000000000000000" charset="0"/>
            </a:pPr>
            <a:r>
              <a:rPr dirty="0" err="1">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许多退化类型可以近似表示为线性的位置不变过程</a:t>
            </a: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；而</a:t>
            </a:r>
            <a:r>
              <a:rPr dirty="0" err="1">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非线性的与位置有关的技术难以求解</a:t>
            </a: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rPr>
              <a:t>。</a:t>
            </a: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对象 7"/>
          <p:cNvGraphicFramePr/>
          <p:nvPr>
            <p:extLst>
              <p:ext uri="{D42A27DB-BD31-4B8C-83A1-F6EECF244321}">
                <p14:modId xmlns:p14="http://schemas.microsoft.com/office/powerpoint/2010/main" val="2454654881"/>
              </p:ext>
            </p:extLst>
          </p:nvPr>
        </p:nvGraphicFramePr>
        <p:xfrm>
          <a:off x="1195070" y="1497152"/>
          <a:ext cx="7164705" cy="552450"/>
        </p:xfrm>
        <a:graphic>
          <a:graphicData uri="http://schemas.openxmlformats.org/presentationml/2006/ole">
            <mc:AlternateContent xmlns:mc="http://schemas.openxmlformats.org/markup-compatibility/2006">
              <mc:Choice xmlns:v="urn:schemas-microsoft-com:vml" Requires="v">
                <p:oleObj spid="_x0000_s30746" r:id="rId3" imgW="3314700" imgH="330200" progId="Equation.DSMT4">
                  <p:embed/>
                </p:oleObj>
              </mc:Choice>
              <mc:Fallback>
                <p:oleObj r:id="rId3" imgW="3314700" imgH="330200" progId="Equation.DSMT4">
                  <p:embed/>
                  <p:pic>
                    <p:nvPicPr>
                      <p:cNvPr id="0" name="图片 11"/>
                      <p:cNvPicPr/>
                      <p:nvPr/>
                    </p:nvPicPr>
                    <p:blipFill>
                      <a:blip r:embed="rId4"/>
                      <a:stretch>
                        <a:fillRect/>
                      </a:stretch>
                    </p:blipFill>
                    <p:spPr>
                      <a:xfrm>
                        <a:off x="1195070" y="1497152"/>
                        <a:ext cx="7164705" cy="552450"/>
                      </a:xfrm>
                      <a:prstGeom prst="rect">
                        <a:avLst/>
                      </a:prstGeom>
                    </p:spPr>
                  </p:pic>
                </p:oleObj>
              </mc:Fallback>
            </mc:AlternateContent>
          </a:graphicData>
        </a:graphic>
      </p:graphicFrame>
      <p:graphicFrame>
        <p:nvGraphicFramePr>
          <p:cNvPr id="17" name="对象 16"/>
          <p:cNvGraphicFramePr/>
          <p:nvPr>
            <p:extLst>
              <p:ext uri="{D42A27DB-BD31-4B8C-83A1-F6EECF244321}">
                <p14:modId xmlns:p14="http://schemas.microsoft.com/office/powerpoint/2010/main" val="1933072747"/>
              </p:ext>
            </p:extLst>
          </p:nvPr>
        </p:nvGraphicFramePr>
        <p:xfrm>
          <a:off x="3635896" y="2270646"/>
          <a:ext cx="278130" cy="306070"/>
        </p:xfrm>
        <a:graphic>
          <a:graphicData uri="http://schemas.openxmlformats.org/presentationml/2006/ole">
            <mc:AlternateContent xmlns:mc="http://schemas.openxmlformats.org/markup-compatibility/2006">
              <mc:Choice xmlns:v="urn:schemas-microsoft-com:vml" Requires="v">
                <p:oleObj spid="_x0000_s30747" r:id="rId5" imgW="229870" imgH="266700" progId="Equation.DSMT4">
                  <p:embed/>
                </p:oleObj>
              </mc:Choice>
              <mc:Fallback>
                <p:oleObj r:id="rId5" imgW="229870" imgH="266700" progId="Equation.DSMT4">
                  <p:embed/>
                  <p:pic>
                    <p:nvPicPr>
                      <p:cNvPr id="0" name="图片 5"/>
                      <p:cNvPicPr/>
                      <p:nvPr/>
                    </p:nvPicPr>
                    <p:blipFill>
                      <a:blip r:embed="rId6"/>
                      <a:stretch>
                        <a:fillRect/>
                      </a:stretch>
                    </p:blipFill>
                    <p:spPr>
                      <a:xfrm>
                        <a:off x="3635896" y="2270646"/>
                        <a:ext cx="278130" cy="306070"/>
                      </a:xfrm>
                      <a:prstGeom prst="rect">
                        <a:avLst/>
                      </a:prstGeom>
                    </p:spPr>
                  </p:pic>
                </p:oleObj>
              </mc:Fallback>
            </mc:AlternateContent>
          </a:graphicData>
        </a:graphic>
      </p:graphicFrame>
      <p:grpSp>
        <p:nvGrpSpPr>
          <p:cNvPr id="2" name="组合 1">
            <a:extLst>
              <a:ext uri="{FF2B5EF4-FFF2-40B4-BE49-F238E27FC236}">
                <a16:creationId xmlns:a16="http://schemas.microsoft.com/office/drawing/2014/main" id="{BFF12E30-EEC6-4012-B93B-0555B5D20421}"/>
              </a:ext>
            </a:extLst>
          </p:cNvPr>
          <p:cNvGrpSpPr/>
          <p:nvPr/>
        </p:nvGrpSpPr>
        <p:grpSpPr>
          <a:xfrm>
            <a:off x="2915285" y="2853690"/>
            <a:ext cx="3148965" cy="786130"/>
            <a:chOff x="2915285" y="2853690"/>
            <a:chExt cx="3148965" cy="786130"/>
          </a:xfrm>
        </p:grpSpPr>
        <p:graphicFrame>
          <p:nvGraphicFramePr>
            <p:cNvPr id="19" name="对象 18"/>
            <p:cNvGraphicFramePr/>
            <p:nvPr>
              <p:extLst>
                <p:ext uri="{D42A27DB-BD31-4B8C-83A1-F6EECF244321}">
                  <p14:modId xmlns:p14="http://schemas.microsoft.com/office/powerpoint/2010/main" val="61317042"/>
                </p:ext>
              </p:extLst>
            </p:nvPr>
          </p:nvGraphicFramePr>
          <p:xfrm>
            <a:off x="2915285" y="2853690"/>
            <a:ext cx="3148965" cy="290830"/>
          </p:xfrm>
          <a:graphic>
            <a:graphicData uri="http://schemas.openxmlformats.org/presentationml/2006/ole">
              <mc:AlternateContent xmlns:mc="http://schemas.openxmlformats.org/markup-compatibility/2006">
                <mc:Choice xmlns:v="urn:schemas-microsoft-com:vml" Requires="v">
                  <p:oleObj spid="_x0000_s30748" r:id="rId7" imgW="1917065" imgH="203200" progId="Equation.DSMT4">
                    <p:embed/>
                  </p:oleObj>
                </mc:Choice>
                <mc:Fallback>
                  <p:oleObj r:id="rId7" imgW="1917065" imgH="203200" progId="Equation.DSMT4">
                    <p:embed/>
                    <p:pic>
                      <p:nvPicPr>
                        <p:cNvPr id="0" name="图片 15"/>
                        <p:cNvPicPr/>
                        <p:nvPr/>
                      </p:nvPicPr>
                      <p:blipFill>
                        <a:blip r:embed="rId8"/>
                        <a:stretch>
                          <a:fillRect/>
                        </a:stretch>
                      </p:blipFill>
                      <p:spPr>
                        <a:xfrm>
                          <a:off x="2915285" y="2853690"/>
                          <a:ext cx="3148965" cy="290830"/>
                        </a:xfrm>
                        <a:prstGeom prst="rect">
                          <a:avLst/>
                        </a:prstGeom>
                      </p:spPr>
                    </p:pic>
                  </p:oleObj>
                </mc:Fallback>
              </mc:AlternateContent>
            </a:graphicData>
          </a:graphic>
        </p:graphicFrame>
        <p:graphicFrame>
          <p:nvGraphicFramePr>
            <p:cNvPr id="21" name="对象 20"/>
            <p:cNvGraphicFramePr/>
            <p:nvPr>
              <p:extLst>
                <p:ext uri="{D42A27DB-BD31-4B8C-83A1-F6EECF244321}">
                  <p14:modId xmlns:p14="http://schemas.microsoft.com/office/powerpoint/2010/main" val="1709238944"/>
                </p:ext>
              </p:extLst>
            </p:nvPr>
          </p:nvGraphicFramePr>
          <p:xfrm>
            <a:off x="2966720" y="3348990"/>
            <a:ext cx="3046095" cy="290830"/>
          </p:xfrm>
          <a:graphic>
            <a:graphicData uri="http://schemas.openxmlformats.org/presentationml/2006/ole">
              <mc:AlternateContent xmlns:mc="http://schemas.openxmlformats.org/markup-compatibility/2006">
                <mc:Choice xmlns:v="urn:schemas-microsoft-com:vml" Requires="v">
                  <p:oleObj spid="_x0000_s30749" name="Equation" r:id="rId9" imgW="1854200" imgH="203200" progId="Equation.DSMT4">
                    <p:embed/>
                  </p:oleObj>
                </mc:Choice>
                <mc:Fallback>
                  <p:oleObj name="Equation" r:id="rId9" imgW="1854200" imgH="203200" progId="Equation.DSMT4">
                    <p:embed/>
                    <p:pic>
                      <p:nvPicPr>
                        <p:cNvPr id="0" name="图片 15"/>
                        <p:cNvPicPr/>
                        <p:nvPr/>
                      </p:nvPicPr>
                      <p:blipFill>
                        <a:blip r:embed="rId10"/>
                        <a:stretch>
                          <a:fillRect/>
                        </a:stretch>
                      </p:blipFill>
                      <p:spPr>
                        <a:xfrm>
                          <a:off x="2966720" y="3348990"/>
                          <a:ext cx="3046095" cy="290830"/>
                        </a:xfrm>
                        <a:prstGeom prst="rect">
                          <a:avLst/>
                        </a:prstGeom>
                      </p:spPr>
                    </p:pic>
                  </p:oleObj>
                </mc:Fallback>
              </mc:AlternateContent>
            </a:graphicData>
          </a:graphic>
        </p:graphicFrame>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dirty="0">
                <a:latin typeface="Times New Roman" panose="02020603050405020304" pitchFamily="18" charset="0"/>
                <a:ea typeface="+mn-ea"/>
                <a:cs typeface="+mn-cs"/>
              </a:rPr>
              <a:t>图像退化</a:t>
            </a:r>
            <a:r>
              <a:rPr lang="en-US" altLang="zh-CN" sz="2400" dirty="0">
                <a:latin typeface="Times New Roman" panose="02020603050405020304" pitchFamily="18" charset="0"/>
                <a:ea typeface="+mn-ea"/>
                <a:cs typeface="+mn-cs"/>
              </a:rPr>
              <a:t>/</a:t>
            </a:r>
            <a:r>
              <a:rPr lang="zh-CN" altLang="en-US" sz="2400"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dirty="0"/>
              <a:t>噪声模型</a:t>
            </a:r>
          </a:p>
          <a:p>
            <a:pPr marL="514350" indent="-514350">
              <a:buFont typeface="Arial" panose="020B0604020202020204" pitchFamily="34" charset="0"/>
              <a:buAutoNum type="arabicPeriod"/>
            </a:pPr>
            <a:r>
              <a:rPr lang="zh-CN" altLang="en-US" sz="2400" dirty="0"/>
              <a:t>只存在噪声的复原</a:t>
            </a:r>
            <a:r>
              <a:rPr lang="en-US" altLang="zh-CN" sz="2400" dirty="0"/>
              <a:t>——</a:t>
            </a:r>
            <a:r>
              <a:rPr lang="zh-CN" altLang="en-US" sz="2400" dirty="0"/>
              <a:t>空间滤波</a:t>
            </a:r>
          </a:p>
          <a:p>
            <a:pPr marL="514350" indent="-514350">
              <a:buFont typeface="Arial" panose="020B0604020202020204" pitchFamily="34" charset="0"/>
              <a:buAutoNum type="arabicPeriod"/>
            </a:pPr>
            <a:r>
              <a:rPr lang="zh-CN" altLang="en-US" sz="2400" dirty="0"/>
              <a:t>使用频率域滤波降低周期噪声</a:t>
            </a:r>
          </a:p>
          <a:p>
            <a:pPr marL="514350" indent="-514350">
              <a:buFont typeface="Arial" panose="020B0604020202020204" pitchFamily="34" charset="0"/>
              <a:buAutoNum type="arabicPeriod"/>
            </a:pPr>
            <a:r>
              <a:rPr lang="zh-CN" altLang="en-US" sz="2400" dirty="0"/>
              <a:t>线性位置不变退化</a:t>
            </a:r>
          </a:p>
          <a:p>
            <a:pPr marL="514350" indent="-514350">
              <a:buFont typeface="Arial" panose="020B0604020202020204" pitchFamily="34" charset="0"/>
              <a:buAutoNum type="arabicPeriod"/>
            </a:pPr>
            <a:r>
              <a:rPr lang="zh-CN" altLang="en-US" sz="2400" b="1" dirty="0"/>
              <a:t>估计退化函数</a:t>
            </a:r>
          </a:p>
          <a:p>
            <a:pPr marL="514350" indent="-514350">
              <a:buFont typeface="Arial" panose="020B0604020202020204" pitchFamily="34" charset="0"/>
              <a:buAutoNum type="arabicPeriod"/>
            </a:pPr>
            <a:r>
              <a:rPr lang="zh-CN" altLang="en-US" sz="2400" dirty="0"/>
              <a:t>逆滤波</a:t>
            </a:r>
          </a:p>
          <a:p>
            <a:pPr marL="514350" indent="-514350">
              <a:buFont typeface="Arial" panose="020B0604020202020204" pitchFamily="34" charset="0"/>
              <a:buAutoNum type="arabicPeriod"/>
            </a:pPr>
            <a:r>
              <a:rPr lang="zh-CN" altLang="en-US" sz="2400" dirty="0"/>
              <a:t>最小均方误差（维纳）滤波</a:t>
            </a:r>
          </a:p>
          <a:p>
            <a:pPr marL="514350" indent="-514350">
              <a:buFont typeface="Arial" panose="020B0604020202020204" pitchFamily="34" charset="0"/>
              <a:buAutoNum type="arabicPeriod"/>
            </a:pPr>
            <a:r>
              <a:rPr lang="zh-CN" altLang="en-US" sz="2400" dirty="0"/>
              <a:t>约束最小二乘方滤波</a:t>
            </a:r>
          </a:p>
          <a:p>
            <a:pPr marL="514350" indent="-514350">
              <a:buFont typeface="Arial" panose="020B0604020202020204" pitchFamily="34" charset="0"/>
              <a:buAutoNum type="arabicPeriod"/>
            </a:pPr>
            <a:r>
              <a:rPr lang="zh-CN" altLang="en-US" sz="2400" dirty="0"/>
              <a:t>几何均值滤波</a:t>
            </a:r>
          </a:p>
          <a:p>
            <a:pPr marL="514350" indent="-514350">
              <a:buFont typeface="Arial" panose="020B0604020202020204" pitchFamily="34" charset="0"/>
              <a:buAutoNum type="arabicPeriod"/>
            </a:pPr>
            <a:r>
              <a:rPr lang="zh-CN" altLang="en-US" sz="2400" dirty="0"/>
              <a:t>由投影重建图像</a:t>
            </a:r>
            <a:endParaRPr lang="en-US" altLang="zh-CN" sz="2400"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58</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6. </a:t>
            </a:r>
            <a:r>
              <a:rPr lang="zh-CN" altLang="en-US" dirty="0">
                <a:sym typeface="+mn-ea"/>
              </a:rPr>
              <a:t>估计退化函数</a:t>
            </a:r>
            <a:endParaRPr lang="zh-CN" altLang="en-US" dirty="0"/>
          </a:p>
        </p:txBody>
      </p:sp>
      <p:sp>
        <p:nvSpPr>
          <p:cNvPr id="5" name="文本框 4"/>
          <p:cNvSpPr txBox="1"/>
          <p:nvPr/>
        </p:nvSpPr>
        <p:spPr>
          <a:xfrm>
            <a:off x="492760" y="1052736"/>
            <a:ext cx="8158480" cy="4460240"/>
          </a:xfrm>
          <a:prstGeom prst="rect">
            <a:avLst/>
          </a:prstGeom>
          <a:noFill/>
        </p:spPr>
        <p:txBody>
          <a:bodyPr wrap="square" rtlCol="0" anchor="t">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估计图像复原中所用退化函数的方法主要有三种：</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80000"/>
              </a:lnSpc>
              <a:buClr>
                <a:srgbClr val="C00000"/>
              </a:buClr>
              <a:buFont typeface="Wingdings" panose="05000000000000000000" charset="0"/>
              <a:buChar char="ü"/>
            </a:pPr>
            <a:r>
              <a:rPr lang="zh-CN" altLang="en-US" sz="2000" kern="0" dirty="0">
                <a:solidFill>
                  <a:schemeClr val="tx2"/>
                </a:solidFill>
                <a:uFillTx/>
                <a:latin typeface="微软雅黑" panose="020B0503020204020204" pitchFamily="34" charset="-122"/>
                <a:ea typeface="微软雅黑" panose="020B0503020204020204" pitchFamily="34" charset="-122"/>
                <a:cs typeface="微软雅黑" panose="020B0503020204020204" pitchFamily="34" charset="-122"/>
              </a:rPr>
              <a:t>观察法</a:t>
            </a:r>
          </a:p>
          <a:p>
            <a:pPr marL="285750" indent="-285750">
              <a:lnSpc>
                <a:spcPct val="180000"/>
              </a:lnSpc>
              <a:buClr>
                <a:srgbClr val="C00000"/>
              </a:buClr>
              <a:buFont typeface="Wingdings" panose="05000000000000000000" charset="0"/>
              <a:buChar char="ü"/>
            </a:pPr>
            <a:r>
              <a:rPr lang="zh-CN" altLang="en-US" sz="2000" kern="0" dirty="0">
                <a:solidFill>
                  <a:schemeClr val="tx2"/>
                </a:solidFill>
                <a:uFillTx/>
                <a:latin typeface="微软雅黑" panose="020B0503020204020204" pitchFamily="34" charset="-122"/>
                <a:ea typeface="微软雅黑" panose="020B0503020204020204" pitchFamily="34" charset="-122"/>
                <a:cs typeface="微软雅黑" panose="020B0503020204020204" pitchFamily="34" charset="-122"/>
              </a:rPr>
              <a:t>试验法</a:t>
            </a:r>
          </a:p>
          <a:p>
            <a:pPr marL="285750" indent="-285750">
              <a:lnSpc>
                <a:spcPct val="180000"/>
              </a:lnSpc>
              <a:buClr>
                <a:srgbClr val="C00000"/>
              </a:buClr>
              <a:buFont typeface="Wingdings" panose="05000000000000000000" charset="0"/>
              <a:buChar char="ü"/>
            </a:pPr>
            <a:r>
              <a:rPr lang="zh-CN" altLang="en-US" sz="2000" kern="0" dirty="0">
                <a:solidFill>
                  <a:schemeClr val="tx2"/>
                </a:solidFill>
                <a:uFillTx/>
                <a:latin typeface="微软雅黑" panose="020B0503020204020204" pitchFamily="34" charset="-122"/>
                <a:ea typeface="微软雅黑" panose="020B0503020204020204" pitchFamily="34" charset="-122"/>
                <a:cs typeface="微软雅黑" panose="020B0503020204020204" pitchFamily="34" charset="-122"/>
              </a:rPr>
              <a:t>数学建模法</a:t>
            </a:r>
          </a:p>
          <a:p>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利用这三种方法之一估计的退化函数来复原图像的过程，有时称为盲去卷积，目的是强调真正的退化函数</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很少完全已知</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的事实。</a:t>
            </a:r>
          </a:p>
          <a:p>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灯片编号占位符 3">
            <a:extLst>
              <a:ext uri="{FF2B5EF4-FFF2-40B4-BE49-F238E27FC236}">
                <a16:creationId xmlns:a16="http://schemas.microsoft.com/office/drawing/2014/main" id="{9B8BA9DE-438E-4477-A3B0-CB48D8449BE6}"/>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59</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 </a:t>
            </a:r>
            <a:r>
              <a:rPr lang="zh-CN" altLang="en-US" dirty="0"/>
              <a:t>一些重要的噪声概率密度函数（</a:t>
            </a:r>
            <a:r>
              <a:rPr lang="en-US" altLang="zh-CN" dirty="0"/>
              <a:t>PDF</a:t>
            </a:r>
            <a:r>
              <a:rPr lang="zh-CN" altLang="en-US" dirty="0"/>
              <a:t>）</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6</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2"/>
          <a:srcRect b="47878"/>
          <a:stretch>
            <a:fillRect/>
          </a:stretch>
        </p:blipFill>
        <p:spPr>
          <a:xfrm>
            <a:off x="755015" y="836295"/>
            <a:ext cx="7153910" cy="2448560"/>
          </a:xfrm>
          <a:prstGeom prst="rect">
            <a:avLst/>
          </a:prstGeom>
        </p:spPr>
      </p:pic>
      <p:pic>
        <p:nvPicPr>
          <p:cNvPr id="6" name="图片 5"/>
          <p:cNvPicPr>
            <a:picLocks noChangeAspect="1"/>
          </p:cNvPicPr>
          <p:nvPr/>
        </p:nvPicPr>
        <p:blipFill>
          <a:blip r:embed="rId2"/>
          <a:srcRect t="52122" b="8029"/>
          <a:stretch>
            <a:fillRect/>
          </a:stretch>
        </p:blipFill>
        <p:spPr>
          <a:xfrm>
            <a:off x="755015" y="3860800"/>
            <a:ext cx="7153910" cy="1871980"/>
          </a:xfrm>
          <a:prstGeom prst="rect">
            <a:avLst/>
          </a:prstGeom>
        </p:spPr>
      </p:pic>
      <p:sp>
        <p:nvSpPr>
          <p:cNvPr id="7" name="文本框 6"/>
          <p:cNvSpPr txBox="1"/>
          <p:nvPr/>
        </p:nvSpPr>
        <p:spPr>
          <a:xfrm>
            <a:off x="1259205" y="3284855"/>
            <a:ext cx="7258685" cy="2862322"/>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）高斯噪声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）瑞利噪声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）爱尔兰（伽马）噪声</a:t>
            </a: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）指数噪声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）均匀噪声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）脉冲噪声(椒盐噪声)</a:t>
            </a: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6. </a:t>
            </a:r>
            <a:r>
              <a:rPr lang="zh-CN" altLang="en-US" dirty="0">
                <a:sym typeface="+mn-ea"/>
              </a:rPr>
              <a:t>估计退化函数</a:t>
            </a:r>
            <a:endParaRPr lang="zh-CN" altLang="en-US" dirty="0"/>
          </a:p>
        </p:txBody>
      </p:sp>
      <p:sp>
        <p:nvSpPr>
          <p:cNvPr id="2" name="文本框 1"/>
          <p:cNvSpPr txBox="1"/>
          <p:nvPr/>
        </p:nvSpPr>
        <p:spPr>
          <a:xfrm>
            <a:off x="612140" y="765175"/>
            <a:ext cx="7892415" cy="5520870"/>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lang="zh-CN" altLang="en-US" sz="1800" b="1"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rPr>
              <a:t>观察法估计</a:t>
            </a:r>
            <a:r>
              <a:rPr lang="zh-CN" altLang="en-US" b="1" kern="0" dirty="0">
                <a:solidFill>
                  <a:schemeClr val="tx1"/>
                </a:solidFill>
                <a:latin typeface="Times New Roman" panose="02020603050405020304" pitchFamily="18" charset="0"/>
                <a:ea typeface="微软雅黑" panose="020B0503020204020204" pitchFamily="34" charset="-122"/>
                <a:cs typeface="微软雅黑" panose="020B0503020204020204" pitchFamily="34" charset="-122"/>
              </a:rPr>
              <a:t>：收集图像自身的信息来估计退化函数</a:t>
            </a:r>
            <a:endParaRPr lang="zh-CN" altLang="en-US" b="1"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l">
              <a:lnSpc>
                <a:spcPct val="180000"/>
              </a:lnSpc>
              <a:spcBef>
                <a:spcPts val="0"/>
              </a:spcBef>
              <a:buClr>
                <a:srgbClr val="C00000"/>
              </a:buClr>
              <a:buSzTx/>
              <a:buFont typeface="Wingdings" panose="05000000000000000000" charset="0"/>
            </a:pPr>
            <a:r>
              <a:rPr lang="zh-CN" altLang="en-US" sz="1800"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例如：对于模糊图像，令</a:t>
            </a:r>
            <a:r>
              <a:rPr lang="en-US" altLang="zh-CN" sz="1800" i="1"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             </a:t>
            </a:r>
            <a:r>
              <a:rPr lang="zh-CN" altLang="en-US" sz="1800"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表示观察子图像，令</a:t>
            </a:r>
            <a:r>
              <a:rPr lang="en-US" altLang="zh-CN" sz="1800"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              </a:t>
            </a:r>
            <a:r>
              <a:rPr lang="zh-CN" altLang="en-US" sz="1800"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表示处理后的子图像，</a:t>
            </a:r>
            <a:r>
              <a:rPr lang="en-US" altLang="zh-CN" sz="1800"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a:t>
            </a:r>
            <a:r>
              <a:rPr lang="zh-CN" altLang="en-US" sz="1800"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即原图像在该区域的估计，尽可能做到清晰图像)。</a:t>
            </a:r>
            <a:r>
              <a:rPr lang="zh-CN" altLang="en-US" sz="1800" kern="0" dirty="0">
                <a:solidFill>
                  <a:schemeClr val="tx2">
                    <a:lumMod val="60000"/>
                    <a:lumOff val="40000"/>
                  </a:schemeClr>
                </a:solidFill>
                <a:uFillTx/>
                <a:latin typeface="Times New Roman" panose="02020603050405020304" pitchFamily="18" charset="0"/>
                <a:ea typeface="微软雅黑" panose="020B0503020204020204" pitchFamily="34" charset="-122"/>
                <a:cs typeface="微软雅黑" panose="020B0503020204020204" pitchFamily="34" charset="-122"/>
              </a:rPr>
              <a:t>然后，假设噪声的影响由于选择了一个强信号区域（如高对比度的区域）而可以忽略</a:t>
            </a:r>
            <a:r>
              <a:rPr lang="zh-CN" altLang="en-US" sz="1800"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，则</a:t>
            </a:r>
            <a:r>
              <a:rPr lang="en-US" altLang="zh-CN" sz="1800"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a:t>
            </a:r>
            <a:endParaRPr lang="zh-CN" altLang="en-US" sz="1800"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en-US" kern="0"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en-US" kern="0"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en-US" kern="0"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en-US" kern="0"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r>
              <a:rPr lang="zh-CN" altLang="en-US" kern="0" dirty="0">
                <a:latin typeface="Times New Roman" panose="02020603050405020304" pitchFamily="18" charset="0"/>
                <a:ea typeface="微软雅黑" panose="020B0503020204020204" pitchFamily="34" charset="-122"/>
                <a:cs typeface="微软雅黑" panose="020B0503020204020204" pitchFamily="34" charset="-122"/>
              </a:rPr>
              <a:t>可</a:t>
            </a:r>
            <a:r>
              <a:rPr kern="0" dirty="0" err="1">
                <a:latin typeface="Times New Roman" panose="02020603050405020304" pitchFamily="18" charset="0"/>
                <a:ea typeface="微软雅黑" panose="020B0503020204020204" pitchFamily="34" charset="-122"/>
                <a:cs typeface="微软雅黑" panose="020B0503020204020204" pitchFamily="34" charset="-122"/>
              </a:rPr>
              <a:t>根据</a:t>
            </a:r>
            <a:r>
              <a:rPr lang="zh-CN" altLang="en-US" kern="0" dirty="0">
                <a:latin typeface="Times New Roman" panose="02020603050405020304" pitchFamily="18" charset="0"/>
                <a:ea typeface="微软雅黑" panose="020B0503020204020204" pitchFamily="34" charset="-122"/>
                <a:cs typeface="微软雅黑" panose="020B0503020204020204" pitchFamily="34" charset="-122"/>
              </a:rPr>
              <a:t>该函数的特性（形状等）及</a:t>
            </a:r>
            <a:r>
              <a:rPr kern="0" dirty="0" err="1">
                <a:latin typeface="Times New Roman" panose="02020603050405020304" pitchFamily="18" charset="0"/>
                <a:ea typeface="微软雅黑" panose="020B0503020204020204" pitchFamily="34" charset="-122"/>
                <a:cs typeface="微软雅黑" panose="020B0503020204020204" pitchFamily="34" charset="-122"/>
              </a:rPr>
              <a:t>位置不变的假设</a:t>
            </a:r>
            <a:r>
              <a:rPr lang="zh-CN" altLang="en-US" kern="0" dirty="0">
                <a:latin typeface="Times New Roman" panose="02020603050405020304" pitchFamily="18" charset="0"/>
                <a:ea typeface="微软雅黑" panose="020B0503020204020204" pitchFamily="34" charset="-122"/>
                <a:cs typeface="微软雅黑" panose="020B0503020204020204" pitchFamily="34" charset="-122"/>
              </a:rPr>
              <a:t>，</a:t>
            </a:r>
            <a:r>
              <a:rPr kern="0" dirty="0">
                <a:latin typeface="Times New Roman" panose="02020603050405020304" pitchFamily="18" charset="0"/>
                <a:ea typeface="微软雅黑" panose="020B0503020204020204" pitchFamily="34" charset="-122"/>
                <a:cs typeface="微软雅黑" panose="020B0503020204020204" pitchFamily="34" charset="-122"/>
              </a:rPr>
              <a:t>来</a:t>
            </a:r>
            <a:r>
              <a:rPr lang="zh-CN" altLang="en-US" kern="0" dirty="0">
                <a:latin typeface="Times New Roman" panose="02020603050405020304" pitchFamily="18" charset="0"/>
                <a:ea typeface="微软雅黑" panose="020B0503020204020204" pitchFamily="34" charset="-122"/>
                <a:cs typeface="微软雅黑" panose="020B0503020204020204" pitchFamily="34" charset="-122"/>
              </a:rPr>
              <a:t>估计出更大尺度下</a:t>
            </a:r>
            <a:endParaRPr lang="en-US" altLang="zh-CN" kern="0"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r>
              <a:rPr kern="0" dirty="0" err="1">
                <a:latin typeface="Times New Roman" panose="02020603050405020304" pitchFamily="18" charset="0"/>
                <a:ea typeface="微软雅黑" panose="020B0503020204020204" pitchFamily="34" charset="-122"/>
                <a:cs typeface="微软雅黑" panose="020B0503020204020204" pitchFamily="34" charset="-122"/>
              </a:rPr>
              <a:t>的退化函数</a:t>
            </a:r>
            <a:r>
              <a:rPr lang="en-US" kern="0" dirty="0">
                <a:latin typeface="Times New Roman" panose="02020603050405020304" pitchFamily="18" charset="0"/>
                <a:ea typeface="微软雅黑" panose="020B0503020204020204" pitchFamily="34" charset="-122"/>
                <a:cs typeface="微软雅黑" panose="020B0503020204020204" pitchFamily="34" charset="-122"/>
              </a:rPr>
              <a:t>               </a:t>
            </a:r>
            <a:endParaRPr kern="0" dirty="0">
              <a:latin typeface="Times New Roman" panose="02020603050405020304" pitchFamily="18" charset="0"/>
              <a:ea typeface="微软雅黑" panose="020B0503020204020204" pitchFamily="34" charset="-122"/>
              <a:cs typeface="微软雅黑" panose="020B0503020204020204" pitchFamily="34" charset="-122"/>
            </a:endParaRPr>
          </a:p>
        </p:txBody>
      </p:sp>
      <p:graphicFrame>
        <p:nvGraphicFramePr>
          <p:cNvPr id="5" name="对象 4"/>
          <p:cNvGraphicFramePr/>
          <p:nvPr/>
        </p:nvGraphicFramePr>
        <p:xfrm>
          <a:off x="3275965" y="1411605"/>
          <a:ext cx="645160" cy="332105"/>
        </p:xfrm>
        <a:graphic>
          <a:graphicData uri="http://schemas.openxmlformats.org/presentationml/2006/ole">
            <mc:AlternateContent xmlns:mc="http://schemas.openxmlformats.org/markup-compatibility/2006">
              <mc:Choice xmlns:v="urn:schemas-microsoft-com:vml" Requires="v">
                <p:oleObj spid="_x0000_s31782" r:id="rId3" imgW="520700" imgH="228600" progId="Equation.DSMT4">
                  <p:embed/>
                </p:oleObj>
              </mc:Choice>
              <mc:Fallback>
                <p:oleObj r:id="rId3" imgW="520700" imgH="228600" progId="Equation.DSMT4">
                  <p:embed/>
                  <p:pic>
                    <p:nvPicPr>
                      <p:cNvPr id="0" name="图片 15"/>
                      <p:cNvPicPr/>
                      <p:nvPr/>
                    </p:nvPicPr>
                    <p:blipFill>
                      <a:blip r:embed="rId4"/>
                      <a:stretch>
                        <a:fillRect/>
                      </a:stretch>
                    </p:blipFill>
                    <p:spPr>
                      <a:xfrm>
                        <a:off x="3275965" y="1411605"/>
                        <a:ext cx="645160" cy="332105"/>
                      </a:xfrm>
                      <a:prstGeom prst="rect">
                        <a:avLst/>
                      </a:prstGeom>
                    </p:spPr>
                  </p:pic>
                </p:oleObj>
              </mc:Fallback>
            </mc:AlternateContent>
          </a:graphicData>
        </a:graphic>
      </p:graphicFrame>
      <p:graphicFrame>
        <p:nvGraphicFramePr>
          <p:cNvPr id="8" name="对象 7"/>
          <p:cNvGraphicFramePr/>
          <p:nvPr/>
        </p:nvGraphicFramePr>
        <p:xfrm>
          <a:off x="6083935" y="1372870"/>
          <a:ext cx="668020" cy="370840"/>
        </p:xfrm>
        <a:graphic>
          <a:graphicData uri="http://schemas.openxmlformats.org/presentationml/2006/ole">
            <mc:AlternateContent xmlns:mc="http://schemas.openxmlformats.org/markup-compatibility/2006">
              <mc:Choice xmlns:v="urn:schemas-microsoft-com:vml" Requires="v">
                <p:oleObj spid="_x0000_s31783" r:id="rId5" imgW="508000" imgH="254000" progId="Equation.DSMT4">
                  <p:embed/>
                </p:oleObj>
              </mc:Choice>
              <mc:Fallback>
                <p:oleObj r:id="rId5" imgW="508000" imgH="254000" progId="Equation.DSMT4">
                  <p:embed/>
                  <p:pic>
                    <p:nvPicPr>
                      <p:cNvPr id="0" name="图片 15"/>
                      <p:cNvPicPr/>
                      <p:nvPr/>
                    </p:nvPicPr>
                    <p:blipFill>
                      <a:blip r:embed="rId6"/>
                      <a:stretch>
                        <a:fillRect/>
                      </a:stretch>
                    </p:blipFill>
                    <p:spPr>
                      <a:xfrm>
                        <a:off x="6083935" y="1372870"/>
                        <a:ext cx="668020" cy="370840"/>
                      </a:xfrm>
                      <a:prstGeom prst="rect">
                        <a:avLst/>
                      </a:prstGeom>
                    </p:spPr>
                  </p:pic>
                </p:oleObj>
              </mc:Fallback>
            </mc:AlternateContent>
          </a:graphicData>
        </a:graphic>
      </p:graphicFrame>
      <p:graphicFrame>
        <p:nvGraphicFramePr>
          <p:cNvPr id="10" name="对象 9"/>
          <p:cNvGraphicFramePr/>
          <p:nvPr>
            <p:extLst>
              <p:ext uri="{D42A27DB-BD31-4B8C-83A1-F6EECF244321}">
                <p14:modId xmlns:p14="http://schemas.microsoft.com/office/powerpoint/2010/main" val="1850077448"/>
              </p:ext>
            </p:extLst>
          </p:nvPr>
        </p:nvGraphicFramePr>
        <p:xfrm>
          <a:off x="3491880" y="4101750"/>
          <a:ext cx="2020814" cy="761663"/>
        </p:xfrm>
        <a:graphic>
          <a:graphicData uri="http://schemas.openxmlformats.org/presentationml/2006/ole">
            <mc:AlternateContent xmlns:mc="http://schemas.openxmlformats.org/markup-compatibility/2006">
              <mc:Choice xmlns:v="urn:schemas-microsoft-com:vml" Requires="v">
                <p:oleObj spid="_x0000_s31784" r:id="rId7" imgW="1181100" imgH="444500" progId="Equation.DSMT4">
                  <p:embed/>
                </p:oleObj>
              </mc:Choice>
              <mc:Fallback>
                <p:oleObj r:id="rId7" imgW="1181100" imgH="444500" progId="Equation.DSMT4">
                  <p:embed/>
                  <p:pic>
                    <p:nvPicPr>
                      <p:cNvPr id="0" name="图片 15"/>
                      <p:cNvPicPr/>
                      <p:nvPr/>
                    </p:nvPicPr>
                    <p:blipFill>
                      <a:blip r:embed="rId8"/>
                      <a:stretch>
                        <a:fillRect/>
                      </a:stretch>
                    </p:blipFill>
                    <p:spPr>
                      <a:xfrm>
                        <a:off x="3491880" y="4101750"/>
                        <a:ext cx="2020814" cy="761663"/>
                      </a:xfrm>
                      <a:prstGeom prst="rect">
                        <a:avLst/>
                      </a:prstGeom>
                    </p:spPr>
                  </p:pic>
                </p:oleObj>
              </mc:Fallback>
            </mc:AlternateContent>
          </a:graphicData>
        </a:graphic>
      </p:graphicFrame>
      <p:graphicFrame>
        <p:nvGraphicFramePr>
          <p:cNvPr id="14" name="对象 13"/>
          <p:cNvGraphicFramePr/>
          <p:nvPr>
            <p:extLst>
              <p:ext uri="{D42A27DB-BD31-4B8C-83A1-F6EECF244321}">
                <p14:modId xmlns:p14="http://schemas.microsoft.com/office/powerpoint/2010/main" val="1081456418"/>
              </p:ext>
            </p:extLst>
          </p:nvPr>
        </p:nvGraphicFramePr>
        <p:xfrm>
          <a:off x="1850921" y="5924232"/>
          <a:ext cx="814705" cy="337185"/>
        </p:xfrm>
        <a:graphic>
          <a:graphicData uri="http://schemas.openxmlformats.org/presentationml/2006/ole">
            <mc:AlternateContent xmlns:mc="http://schemas.openxmlformats.org/markup-compatibility/2006">
              <mc:Choice xmlns:v="urn:schemas-microsoft-com:vml" Requires="v">
                <p:oleObj spid="_x0000_s31785" r:id="rId9" imgW="495300" imgH="203200" progId="Equation.DSMT4">
                  <p:embed/>
                </p:oleObj>
              </mc:Choice>
              <mc:Fallback>
                <p:oleObj r:id="rId9" imgW="495300" imgH="203200" progId="Equation.DSMT4">
                  <p:embed/>
                  <p:pic>
                    <p:nvPicPr>
                      <p:cNvPr id="0" name="图片 12"/>
                      <p:cNvPicPr/>
                      <p:nvPr/>
                    </p:nvPicPr>
                    <p:blipFill>
                      <a:blip r:embed="rId10"/>
                      <a:stretch>
                        <a:fillRect/>
                      </a:stretch>
                    </p:blipFill>
                    <p:spPr>
                      <a:xfrm>
                        <a:off x="1850921" y="5924232"/>
                        <a:ext cx="814705" cy="337185"/>
                      </a:xfrm>
                      <a:prstGeom prst="rect">
                        <a:avLst/>
                      </a:prstGeom>
                    </p:spPr>
                  </p:pic>
                </p:oleObj>
              </mc:Fallback>
            </mc:AlternateContent>
          </a:graphicData>
        </a:graphic>
      </p:graphicFrame>
      <p:sp>
        <p:nvSpPr>
          <p:cNvPr id="12" name="灯片编号占位符 3">
            <a:extLst>
              <a:ext uri="{FF2B5EF4-FFF2-40B4-BE49-F238E27FC236}">
                <a16:creationId xmlns:a16="http://schemas.microsoft.com/office/drawing/2014/main" id="{85F9F121-05EA-4742-A702-EF6F474F4FF3}"/>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60</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graphicFrame>
        <p:nvGraphicFramePr>
          <p:cNvPr id="15" name="对象 14">
            <a:extLst>
              <a:ext uri="{FF2B5EF4-FFF2-40B4-BE49-F238E27FC236}">
                <a16:creationId xmlns:a16="http://schemas.microsoft.com/office/drawing/2014/main" id="{E611FA08-EF7B-4F46-A984-710EC964CF7C}"/>
              </a:ext>
            </a:extLst>
          </p:cNvPr>
          <p:cNvGraphicFramePr/>
          <p:nvPr>
            <p:extLst>
              <p:ext uri="{D42A27DB-BD31-4B8C-83A1-F6EECF244321}">
                <p14:modId xmlns:p14="http://schemas.microsoft.com/office/powerpoint/2010/main" val="206010414"/>
              </p:ext>
            </p:extLst>
          </p:nvPr>
        </p:nvGraphicFramePr>
        <p:xfrm>
          <a:off x="1125116" y="3249308"/>
          <a:ext cx="3046095" cy="290830"/>
        </p:xfrm>
        <a:graphic>
          <a:graphicData uri="http://schemas.openxmlformats.org/presentationml/2006/ole">
            <mc:AlternateContent xmlns:mc="http://schemas.openxmlformats.org/markup-compatibility/2006">
              <mc:Choice xmlns:v="urn:schemas-microsoft-com:vml" Requires="v">
                <p:oleObj spid="_x0000_s31786" name="Equation" r:id="rId11" imgW="1854200" imgH="203200" progId="Equation.DSMT4">
                  <p:embed/>
                </p:oleObj>
              </mc:Choice>
              <mc:Fallback>
                <p:oleObj name="Equation" r:id="rId11" imgW="1854200" imgH="203200" progId="Equation.DSMT4">
                  <p:embed/>
                  <p:pic>
                    <p:nvPicPr>
                      <p:cNvPr id="21" name="对象 20"/>
                      <p:cNvPicPr/>
                      <p:nvPr/>
                    </p:nvPicPr>
                    <p:blipFill>
                      <a:blip r:embed="rId12"/>
                      <a:stretch>
                        <a:fillRect/>
                      </a:stretch>
                    </p:blipFill>
                    <p:spPr>
                      <a:xfrm>
                        <a:off x="1125116" y="3249308"/>
                        <a:ext cx="3046095" cy="290830"/>
                      </a:xfrm>
                      <a:prstGeom prst="rect">
                        <a:avLst/>
                      </a:prstGeom>
                    </p:spPr>
                  </p:pic>
                </p:oleObj>
              </mc:Fallback>
            </mc:AlternateContent>
          </a:graphicData>
        </a:graphic>
      </p:graphicFrame>
      <p:grpSp>
        <p:nvGrpSpPr>
          <p:cNvPr id="17" name="组合 16">
            <a:extLst>
              <a:ext uri="{FF2B5EF4-FFF2-40B4-BE49-F238E27FC236}">
                <a16:creationId xmlns:a16="http://schemas.microsoft.com/office/drawing/2014/main" id="{61CC7AAB-1F82-4281-A56A-D6EE295C9957}"/>
              </a:ext>
            </a:extLst>
          </p:cNvPr>
          <p:cNvGrpSpPr/>
          <p:nvPr/>
        </p:nvGrpSpPr>
        <p:grpSpPr>
          <a:xfrm>
            <a:off x="3419871" y="2834045"/>
            <a:ext cx="751339" cy="738971"/>
            <a:chOff x="3419871" y="2834045"/>
            <a:chExt cx="751339" cy="738971"/>
          </a:xfrm>
        </p:grpSpPr>
        <p:sp>
          <p:nvSpPr>
            <p:cNvPr id="6" name="矩形: 圆角 5">
              <a:extLst>
                <a:ext uri="{FF2B5EF4-FFF2-40B4-BE49-F238E27FC236}">
                  <a16:creationId xmlns:a16="http://schemas.microsoft.com/office/drawing/2014/main" id="{64BF8590-79BA-42C7-B200-3F2B0DD0FDD5}"/>
                </a:ext>
              </a:extLst>
            </p:cNvPr>
            <p:cNvSpPr/>
            <p:nvPr/>
          </p:nvSpPr>
          <p:spPr bwMode="auto">
            <a:xfrm>
              <a:off x="3419871" y="3140968"/>
              <a:ext cx="751339" cy="432048"/>
            </a:xfrm>
            <a:prstGeom prst="roundRect">
              <a:avLst/>
            </a:prstGeom>
            <a:noFill/>
            <a:ln w="19050">
              <a:solidFill>
                <a:schemeClr val="tx2">
                  <a:lumMod val="60000"/>
                  <a:lumOff val="40000"/>
                </a:schemeClr>
              </a:solidFill>
              <a:prstDash val="sysDash"/>
              <a:round/>
            </a:ln>
          </p:spPr>
          <p:txBody>
            <a:bodyPr rtlCol="0" anchor="ctr"/>
            <a:lstStyle/>
            <a:p>
              <a:pPr algn="ctr"/>
              <a:endParaRPr lang="zh-CN" altLang="en-US"/>
            </a:p>
          </p:txBody>
        </p:sp>
        <p:sp>
          <p:nvSpPr>
            <p:cNvPr id="7" name="文本框 6">
              <a:extLst>
                <a:ext uri="{FF2B5EF4-FFF2-40B4-BE49-F238E27FC236}">
                  <a16:creationId xmlns:a16="http://schemas.microsoft.com/office/drawing/2014/main" id="{CF3C2F3D-A01E-46BD-AC4B-4A8958EAD6B4}"/>
                </a:ext>
              </a:extLst>
            </p:cNvPr>
            <p:cNvSpPr txBox="1"/>
            <p:nvPr/>
          </p:nvSpPr>
          <p:spPr>
            <a:xfrm>
              <a:off x="3647757" y="2834045"/>
              <a:ext cx="447558" cy="369332"/>
            </a:xfrm>
            <a:prstGeom prst="rect">
              <a:avLst/>
            </a:prstGeom>
            <a:noFill/>
          </p:spPr>
          <p:txBody>
            <a:bodyPr wrap="none" rtlCol="0">
              <a:spAutoFit/>
            </a:bodyPr>
            <a:lstStyle/>
            <a:p>
              <a:r>
                <a:rPr lang="en-US" altLang="zh-CN" b="1" dirty="0">
                  <a:solidFill>
                    <a:schemeClr val="tx2">
                      <a:lumMod val="60000"/>
                      <a:lumOff val="40000"/>
                    </a:schemeClr>
                  </a:solidFill>
                </a:rPr>
                <a:t>=0</a:t>
              </a:r>
              <a:endParaRPr lang="zh-CN" altLang="en-US" b="1" dirty="0">
                <a:solidFill>
                  <a:schemeClr val="tx2">
                    <a:lumMod val="60000"/>
                    <a:lumOff val="40000"/>
                  </a:schemeClr>
                </a:solidFill>
              </a:endParaRPr>
            </a:p>
          </p:txBody>
        </p:sp>
      </p:grpSp>
      <p:graphicFrame>
        <p:nvGraphicFramePr>
          <p:cNvPr id="16" name="对象 15">
            <a:extLst>
              <a:ext uri="{FF2B5EF4-FFF2-40B4-BE49-F238E27FC236}">
                <a16:creationId xmlns:a16="http://schemas.microsoft.com/office/drawing/2014/main" id="{D264853F-1ED0-481A-BDC3-6531A2CF0A21}"/>
              </a:ext>
            </a:extLst>
          </p:cNvPr>
          <p:cNvGraphicFramePr/>
          <p:nvPr>
            <p:extLst>
              <p:ext uri="{D42A27DB-BD31-4B8C-83A1-F6EECF244321}">
                <p14:modId xmlns:p14="http://schemas.microsoft.com/office/powerpoint/2010/main" val="4208955129"/>
              </p:ext>
            </p:extLst>
          </p:nvPr>
        </p:nvGraphicFramePr>
        <p:xfrm>
          <a:off x="5302720" y="3056954"/>
          <a:ext cx="1668463" cy="600075"/>
        </p:xfrm>
        <a:graphic>
          <a:graphicData uri="http://schemas.openxmlformats.org/presentationml/2006/ole">
            <mc:AlternateContent xmlns:mc="http://schemas.openxmlformats.org/markup-compatibility/2006">
              <mc:Choice xmlns:v="urn:schemas-microsoft-com:vml" Requires="v">
                <p:oleObj spid="_x0000_s31787" name="Equation" r:id="rId13" imgW="1015920" imgH="419040" progId="Equation.DSMT4">
                  <p:embed/>
                </p:oleObj>
              </mc:Choice>
              <mc:Fallback>
                <p:oleObj name="Equation" r:id="rId13" imgW="1015920" imgH="419040" progId="Equation.DSMT4">
                  <p:embed/>
                  <p:pic>
                    <p:nvPicPr>
                      <p:cNvPr id="15" name="对象 14">
                        <a:extLst>
                          <a:ext uri="{FF2B5EF4-FFF2-40B4-BE49-F238E27FC236}">
                            <a16:creationId xmlns:a16="http://schemas.microsoft.com/office/drawing/2014/main" id="{E611FA08-EF7B-4F46-A984-710EC964CF7C}"/>
                          </a:ext>
                        </a:extLst>
                      </p:cNvPr>
                      <p:cNvPicPr/>
                      <p:nvPr/>
                    </p:nvPicPr>
                    <p:blipFill>
                      <a:blip r:embed="rId14"/>
                      <a:stretch>
                        <a:fillRect/>
                      </a:stretch>
                    </p:blipFill>
                    <p:spPr>
                      <a:xfrm>
                        <a:off x="5302720" y="3056954"/>
                        <a:ext cx="1668463" cy="600075"/>
                      </a:xfrm>
                      <a:prstGeom prst="rect">
                        <a:avLst/>
                      </a:prstGeom>
                    </p:spPr>
                  </p:pic>
                </p:oleObj>
              </mc:Fallback>
            </mc:AlternateContent>
          </a:graphicData>
        </a:graphic>
      </p:graphicFrame>
      <p:sp>
        <p:nvSpPr>
          <p:cNvPr id="9" name="箭头: 右 8">
            <a:extLst>
              <a:ext uri="{FF2B5EF4-FFF2-40B4-BE49-F238E27FC236}">
                <a16:creationId xmlns:a16="http://schemas.microsoft.com/office/drawing/2014/main" id="{7E8A6F6B-4C86-4F35-A4C9-2B32ACB7C0EF}"/>
              </a:ext>
            </a:extLst>
          </p:cNvPr>
          <p:cNvSpPr/>
          <p:nvPr/>
        </p:nvSpPr>
        <p:spPr bwMode="auto">
          <a:xfrm>
            <a:off x="4399626" y="3203377"/>
            <a:ext cx="676960" cy="288032"/>
          </a:xfrm>
          <a:prstGeom prst="rightArrow">
            <a:avLst/>
          </a:prstGeom>
          <a:noFill/>
          <a:ln w="19050">
            <a:solidFill>
              <a:schemeClr val="tx2"/>
            </a:solidFill>
            <a:round/>
          </a:ln>
        </p:spPr>
        <p:txBody>
          <a:bodyPr rtlCol="0" anchor="ctr"/>
          <a:lstStyle/>
          <a:p>
            <a:pPr algn="ctr"/>
            <a:endParaRPr lang="zh-CN" altLang="en-US"/>
          </a:p>
        </p:txBody>
      </p:sp>
      <p:grpSp>
        <p:nvGrpSpPr>
          <p:cNvPr id="18" name="组合 17">
            <a:extLst>
              <a:ext uri="{FF2B5EF4-FFF2-40B4-BE49-F238E27FC236}">
                <a16:creationId xmlns:a16="http://schemas.microsoft.com/office/drawing/2014/main" id="{5C19FF81-E3A0-49AC-9BE0-0A241D9134A1}"/>
              </a:ext>
            </a:extLst>
          </p:cNvPr>
          <p:cNvGrpSpPr/>
          <p:nvPr/>
        </p:nvGrpSpPr>
        <p:grpSpPr>
          <a:xfrm>
            <a:off x="4646296" y="3990458"/>
            <a:ext cx="2925780" cy="432048"/>
            <a:chOff x="3419871" y="3140968"/>
            <a:chExt cx="2925780" cy="432048"/>
          </a:xfrm>
        </p:grpSpPr>
        <p:sp>
          <p:nvSpPr>
            <p:cNvPr id="19" name="矩形: 圆角 18">
              <a:extLst>
                <a:ext uri="{FF2B5EF4-FFF2-40B4-BE49-F238E27FC236}">
                  <a16:creationId xmlns:a16="http://schemas.microsoft.com/office/drawing/2014/main" id="{D6717055-2CC0-4A2C-B040-3ACE19C342A1}"/>
                </a:ext>
              </a:extLst>
            </p:cNvPr>
            <p:cNvSpPr/>
            <p:nvPr/>
          </p:nvSpPr>
          <p:spPr bwMode="auto">
            <a:xfrm>
              <a:off x="3419871" y="3140968"/>
              <a:ext cx="866398" cy="432048"/>
            </a:xfrm>
            <a:prstGeom prst="roundRect">
              <a:avLst/>
            </a:prstGeom>
            <a:noFill/>
            <a:ln w="19050">
              <a:solidFill>
                <a:schemeClr val="tx2">
                  <a:lumMod val="60000"/>
                  <a:lumOff val="40000"/>
                </a:schemeClr>
              </a:solidFill>
              <a:prstDash val="sysDash"/>
              <a:round/>
            </a:ln>
          </p:spPr>
          <p:txBody>
            <a:bodyPr rtlCol="0" anchor="ctr"/>
            <a:lstStyle/>
            <a:p>
              <a:pPr algn="ctr"/>
              <a:endParaRPr lang="zh-CN" altLang="en-US"/>
            </a:p>
          </p:txBody>
        </p:sp>
        <p:sp>
          <p:nvSpPr>
            <p:cNvPr id="20" name="文本框 19">
              <a:extLst>
                <a:ext uri="{FF2B5EF4-FFF2-40B4-BE49-F238E27FC236}">
                  <a16:creationId xmlns:a16="http://schemas.microsoft.com/office/drawing/2014/main" id="{37AEAC7B-64E7-4CD5-8A8A-6478045A8576}"/>
                </a:ext>
              </a:extLst>
            </p:cNvPr>
            <p:cNvSpPr txBox="1"/>
            <p:nvPr/>
          </p:nvSpPr>
          <p:spPr>
            <a:xfrm>
              <a:off x="4338370" y="3140968"/>
              <a:ext cx="2007281" cy="338554"/>
            </a:xfrm>
            <a:prstGeom prst="rect">
              <a:avLst/>
            </a:prstGeom>
            <a:noFill/>
          </p:spPr>
          <p:txBody>
            <a:bodyPr wrap="none" rtlCol="0">
              <a:spAutoFit/>
            </a:bodyPr>
            <a:lstStyle/>
            <a:p>
              <a:r>
                <a:rPr lang="zh-CN" altLang="en-US" sz="1600" kern="0" dirty="0">
                  <a:solidFill>
                    <a:schemeClr val="tx2">
                      <a:lumMod val="60000"/>
                      <a:lumOff val="40000"/>
                    </a:schemeClr>
                  </a:solidFill>
                  <a:latin typeface="Times New Roman" panose="02020603050405020304" pitchFamily="18" charset="0"/>
                  <a:ea typeface="微软雅黑" panose="020B0503020204020204" pitchFamily="34" charset="-122"/>
                </a:rPr>
                <a:t>选定模糊子图的</a:t>
              </a:r>
              <a:r>
                <a:rPr lang="en-US" altLang="zh-CN" sz="1600" kern="0" dirty="0">
                  <a:solidFill>
                    <a:schemeClr val="tx2">
                      <a:lumMod val="60000"/>
                      <a:lumOff val="40000"/>
                    </a:schemeClr>
                  </a:solidFill>
                  <a:latin typeface="Times New Roman" panose="02020603050405020304" pitchFamily="18" charset="0"/>
                  <a:ea typeface="微软雅黑" panose="020B0503020204020204" pitchFamily="34" charset="-122"/>
                </a:rPr>
                <a:t>DFT</a:t>
              </a:r>
              <a:endParaRPr lang="zh-CN" altLang="en-US" sz="1600" kern="0" dirty="0">
                <a:solidFill>
                  <a:schemeClr val="tx2">
                    <a:lumMod val="60000"/>
                    <a:lumOff val="40000"/>
                  </a:schemeClr>
                </a:solidFill>
                <a:latin typeface="Times New Roman" panose="02020603050405020304" pitchFamily="18" charset="0"/>
                <a:ea typeface="微软雅黑" panose="020B0503020204020204" pitchFamily="34" charset="-122"/>
              </a:endParaRPr>
            </a:p>
          </p:txBody>
        </p:sp>
      </p:grpSp>
      <p:grpSp>
        <p:nvGrpSpPr>
          <p:cNvPr id="21" name="组合 20">
            <a:extLst>
              <a:ext uri="{FF2B5EF4-FFF2-40B4-BE49-F238E27FC236}">
                <a16:creationId xmlns:a16="http://schemas.microsoft.com/office/drawing/2014/main" id="{C9DD9511-B0B4-4375-8F15-D0F834C986A7}"/>
              </a:ext>
            </a:extLst>
          </p:cNvPr>
          <p:cNvGrpSpPr/>
          <p:nvPr/>
        </p:nvGrpSpPr>
        <p:grpSpPr>
          <a:xfrm>
            <a:off x="4646296" y="4485269"/>
            <a:ext cx="3130964" cy="434567"/>
            <a:chOff x="3267471" y="3483379"/>
            <a:chExt cx="3130964" cy="434567"/>
          </a:xfrm>
        </p:grpSpPr>
        <p:sp>
          <p:nvSpPr>
            <p:cNvPr id="22" name="矩形: 圆角 21">
              <a:extLst>
                <a:ext uri="{FF2B5EF4-FFF2-40B4-BE49-F238E27FC236}">
                  <a16:creationId xmlns:a16="http://schemas.microsoft.com/office/drawing/2014/main" id="{0F7623C5-BC33-4BCE-AD27-0E4C333E8A94}"/>
                </a:ext>
              </a:extLst>
            </p:cNvPr>
            <p:cNvSpPr/>
            <p:nvPr/>
          </p:nvSpPr>
          <p:spPr bwMode="auto">
            <a:xfrm>
              <a:off x="3267471" y="3483379"/>
              <a:ext cx="866398" cy="432048"/>
            </a:xfrm>
            <a:prstGeom prst="roundRect">
              <a:avLst/>
            </a:prstGeom>
            <a:noFill/>
            <a:ln w="19050">
              <a:solidFill>
                <a:schemeClr val="tx2">
                  <a:lumMod val="60000"/>
                  <a:lumOff val="40000"/>
                </a:schemeClr>
              </a:solidFill>
              <a:prstDash val="sysDash"/>
              <a:round/>
            </a:ln>
          </p:spPr>
          <p:txBody>
            <a:bodyPr rtlCol="0" anchor="ctr"/>
            <a:lstStyle/>
            <a:p>
              <a:pPr algn="ctr"/>
              <a:endParaRPr lang="zh-CN" altLang="en-US"/>
            </a:p>
          </p:txBody>
        </p:sp>
        <p:sp>
          <p:nvSpPr>
            <p:cNvPr id="23" name="文本框 22">
              <a:extLst>
                <a:ext uri="{FF2B5EF4-FFF2-40B4-BE49-F238E27FC236}">
                  <a16:creationId xmlns:a16="http://schemas.microsoft.com/office/drawing/2014/main" id="{205F7869-4E58-4F0F-ADB5-60A6CC7184F4}"/>
                </a:ext>
              </a:extLst>
            </p:cNvPr>
            <p:cNvSpPr txBox="1"/>
            <p:nvPr/>
          </p:nvSpPr>
          <p:spPr>
            <a:xfrm>
              <a:off x="4185970" y="3579392"/>
              <a:ext cx="2212465" cy="338554"/>
            </a:xfrm>
            <a:prstGeom prst="rect">
              <a:avLst/>
            </a:prstGeom>
            <a:noFill/>
          </p:spPr>
          <p:txBody>
            <a:bodyPr wrap="none" rtlCol="0">
              <a:spAutoFit/>
            </a:bodyPr>
            <a:lstStyle/>
            <a:p>
              <a:r>
                <a:rPr lang="zh-CN" altLang="en-US" sz="1600" kern="0" dirty="0">
                  <a:solidFill>
                    <a:schemeClr val="tx2">
                      <a:lumMod val="60000"/>
                      <a:lumOff val="40000"/>
                    </a:schemeClr>
                  </a:solidFill>
                  <a:latin typeface="Times New Roman" panose="02020603050405020304" pitchFamily="18" charset="0"/>
                  <a:ea typeface="微软雅黑" panose="020B0503020204020204" pitchFamily="34" charset="-122"/>
                </a:rPr>
                <a:t>处理后清晰子图的</a:t>
              </a:r>
              <a:r>
                <a:rPr lang="en-US" altLang="zh-CN" sz="1600" kern="0" dirty="0">
                  <a:solidFill>
                    <a:schemeClr val="tx2">
                      <a:lumMod val="60000"/>
                      <a:lumOff val="40000"/>
                    </a:schemeClr>
                  </a:solidFill>
                  <a:latin typeface="Times New Roman" panose="02020603050405020304" pitchFamily="18" charset="0"/>
                  <a:ea typeface="微软雅黑" panose="020B0503020204020204" pitchFamily="34" charset="-122"/>
                </a:rPr>
                <a:t>DFT</a:t>
              </a:r>
              <a:endParaRPr lang="zh-CN" altLang="en-US" sz="1600" kern="0" dirty="0">
                <a:solidFill>
                  <a:schemeClr val="tx2">
                    <a:lumMod val="60000"/>
                    <a:lumOff val="40000"/>
                  </a:schemeClr>
                </a:solidFill>
                <a:latin typeface="Times New Roman" panose="02020603050405020304" pitchFamily="18" charset="0"/>
                <a:ea typeface="微软雅黑" panose="020B0503020204020204"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6. </a:t>
            </a:r>
            <a:r>
              <a:rPr lang="zh-CN" altLang="en-US" dirty="0">
                <a:sym typeface="+mn-ea"/>
              </a:rPr>
              <a:t>估计退化函数</a:t>
            </a:r>
            <a:endParaRPr lang="zh-CN" altLang="en-US" dirty="0"/>
          </a:p>
        </p:txBody>
      </p:sp>
      <p:sp>
        <p:nvSpPr>
          <p:cNvPr id="2" name="文本框 1"/>
          <p:cNvSpPr txBox="1"/>
          <p:nvPr/>
        </p:nvSpPr>
        <p:spPr>
          <a:xfrm>
            <a:off x="436245" y="765175"/>
            <a:ext cx="8168005" cy="2356158"/>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lang="zh-CN" altLang="en-US" b="1"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rPr>
              <a:t>试验法估计</a:t>
            </a:r>
            <a:r>
              <a:rPr lang="zh-CN" altLang="en-US" b="1" kern="0" dirty="0">
                <a:solidFill>
                  <a:schemeClr val="tx1"/>
                </a:solidFill>
                <a:latin typeface="Times New Roman" panose="02020603050405020304" pitchFamily="18" charset="0"/>
                <a:ea typeface="微软雅黑" panose="020B0503020204020204" pitchFamily="34" charset="-122"/>
                <a:cs typeface="微软雅黑" panose="020B0503020204020204" pitchFamily="34" charset="-122"/>
              </a:rPr>
              <a:t>：使用与获取退化图像的设备相似的装置，得到准确的退化估计。</a:t>
            </a:r>
            <a:endParaRPr lang="en-US" altLang="zh-CN" b="1"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r>
              <a:rPr lang="zh-CN" altLang="en-US" sz="1800"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试验估计模型如下：</a:t>
            </a:r>
            <a:endParaRPr lang="zh-CN" altLang="en-US"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altLang="en-US"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kern="0" dirty="0">
              <a:latin typeface="Times New Roman" panose="02020603050405020304" pitchFamily="18" charset="0"/>
              <a:ea typeface="微软雅黑" panose="020B0503020204020204" pitchFamily="34" charset="-122"/>
              <a:cs typeface="微软雅黑" panose="020B0503020204020204" pitchFamily="34" charset="-122"/>
            </a:endParaRPr>
          </a:p>
          <a:p>
            <a:pPr indent="457200" algn="just" eaLnBrk="1" latinLnBrk="1">
              <a:lnSpc>
                <a:spcPct val="210000"/>
              </a:lnSpc>
              <a:spcBef>
                <a:spcPts val="0"/>
              </a:spcBef>
              <a:buClr>
                <a:srgbClr val="FF0000"/>
              </a:buClr>
              <a:buSzTx/>
              <a:buFont typeface="Wingdings" panose="05000000000000000000" charset="0"/>
            </a:pPr>
            <a:r>
              <a:rPr lang="zh-CN" kern="0" dirty="0">
                <a:latin typeface="Times New Roman" panose="02020603050405020304" pitchFamily="18" charset="0"/>
                <a:ea typeface="微软雅黑" panose="020B0503020204020204" pitchFamily="34" charset="-122"/>
                <a:cs typeface="微软雅黑" panose="020B0503020204020204" pitchFamily="34" charset="-122"/>
              </a:rPr>
              <a:t>由于冲激的傅里叶变换为常数</a:t>
            </a:r>
            <a:r>
              <a:rPr lang="en-US" altLang="zh-CN" kern="0" dirty="0">
                <a:latin typeface="Times New Roman" panose="02020603050405020304" pitchFamily="18" charset="0"/>
                <a:ea typeface="微软雅黑" panose="020B0503020204020204" pitchFamily="34" charset="-122"/>
                <a:cs typeface="微软雅黑" panose="020B0503020204020204" pitchFamily="34" charset="-122"/>
              </a:rPr>
              <a:t>A</a:t>
            </a:r>
            <a:r>
              <a:rPr lang="zh-CN" altLang="en-US" kern="0" dirty="0">
                <a:latin typeface="Times New Roman" panose="02020603050405020304" pitchFamily="18" charset="0"/>
                <a:ea typeface="微软雅黑" panose="020B0503020204020204" pitchFamily="34" charset="-122"/>
                <a:cs typeface="微软雅黑" panose="020B0503020204020204" pitchFamily="34" charset="-122"/>
              </a:rPr>
              <a:t>，可得：</a:t>
            </a:r>
            <a:r>
              <a:rPr lang="en-US" altLang="zh-CN" kern="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en-US" kern="0" dirty="0">
                <a:latin typeface="Times New Roman" panose="02020603050405020304" pitchFamily="18" charset="0"/>
                <a:ea typeface="微软雅黑" panose="020B0503020204020204" pitchFamily="34" charset="-122"/>
                <a:cs typeface="微软雅黑" panose="020B0503020204020204" pitchFamily="34" charset="-122"/>
              </a:rPr>
              <a:t>同样忽略噪声影响</a:t>
            </a:r>
            <a:r>
              <a:rPr lang="en-US" altLang="zh-CN" kern="0" dirty="0">
                <a:latin typeface="Times New Roman" panose="02020603050405020304" pitchFamily="18" charset="0"/>
                <a:ea typeface="微软雅黑" panose="020B0503020204020204" pitchFamily="34" charset="-122"/>
                <a:cs typeface="微软雅黑" panose="020B0503020204020204" pitchFamily="34" charset="-122"/>
              </a:rPr>
              <a:t>】</a:t>
            </a:r>
            <a:endParaRPr lang="zh-CN" altLang="en-US" kern="0" dirty="0">
              <a:latin typeface="Times New Roman" panose="02020603050405020304" pitchFamily="18" charset="0"/>
              <a:ea typeface="微软雅黑" panose="020B0503020204020204" pitchFamily="34" charset="-122"/>
              <a:cs typeface="微软雅黑" panose="020B0503020204020204" pitchFamily="34" charset="-122"/>
            </a:endParaRPr>
          </a:p>
        </p:txBody>
      </p:sp>
      <p:graphicFrame>
        <p:nvGraphicFramePr>
          <p:cNvPr id="10" name="对象 9"/>
          <p:cNvGraphicFramePr/>
          <p:nvPr/>
        </p:nvGraphicFramePr>
        <p:xfrm>
          <a:off x="3517265" y="3357245"/>
          <a:ext cx="1787525" cy="656590"/>
        </p:xfrm>
        <a:graphic>
          <a:graphicData uri="http://schemas.openxmlformats.org/presentationml/2006/ole">
            <mc:AlternateContent xmlns:mc="http://schemas.openxmlformats.org/markup-compatibility/2006">
              <mc:Choice xmlns:v="urn:schemas-microsoft-com:vml" Requires="v">
                <p:oleObj spid="_x0000_s32779" r:id="rId3" imgW="1091565" imgH="393700" progId="Equation.DSMT4">
                  <p:embed/>
                </p:oleObj>
              </mc:Choice>
              <mc:Fallback>
                <p:oleObj r:id="rId3" imgW="1091565" imgH="393700" progId="Equation.DSMT4">
                  <p:embed/>
                  <p:pic>
                    <p:nvPicPr>
                      <p:cNvPr id="0" name="图片 15"/>
                      <p:cNvPicPr/>
                      <p:nvPr/>
                    </p:nvPicPr>
                    <p:blipFill>
                      <a:blip r:embed="rId4"/>
                      <a:stretch>
                        <a:fillRect/>
                      </a:stretch>
                    </p:blipFill>
                    <p:spPr>
                      <a:xfrm>
                        <a:off x="3517265" y="3357245"/>
                        <a:ext cx="1787525" cy="656590"/>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2017394" y="1748537"/>
            <a:ext cx="5005705" cy="900430"/>
          </a:xfrm>
          <a:prstGeom prst="rect">
            <a:avLst/>
          </a:prstGeom>
        </p:spPr>
      </p:pic>
      <p:grpSp>
        <p:nvGrpSpPr>
          <p:cNvPr id="21" name="组合 20">
            <a:extLst>
              <a:ext uri="{FF2B5EF4-FFF2-40B4-BE49-F238E27FC236}">
                <a16:creationId xmlns:a16="http://schemas.microsoft.com/office/drawing/2014/main" id="{D630DC58-620E-43CF-BAA8-C3F4FF21E8A4}"/>
              </a:ext>
            </a:extLst>
          </p:cNvPr>
          <p:cNvGrpSpPr/>
          <p:nvPr/>
        </p:nvGrpSpPr>
        <p:grpSpPr>
          <a:xfrm>
            <a:off x="4712970" y="3736975"/>
            <a:ext cx="2551556" cy="420370"/>
            <a:chOff x="4712970" y="3736975"/>
            <a:chExt cx="2551556" cy="420370"/>
          </a:xfrm>
        </p:grpSpPr>
        <p:sp>
          <p:nvSpPr>
            <p:cNvPr id="11" name="文本框 10"/>
            <p:cNvSpPr txBox="1"/>
            <p:nvPr/>
          </p:nvSpPr>
          <p:spPr>
            <a:xfrm>
              <a:off x="5320156" y="3789045"/>
              <a:ext cx="1944370" cy="368300"/>
            </a:xfrm>
            <a:prstGeom prst="rect">
              <a:avLst/>
            </a:prstGeom>
            <a:noFill/>
          </p:spPr>
          <p:txBody>
            <a:bodyPr wrap="square" rtlCol="0">
              <a:spAutoFit/>
            </a:bodyPr>
            <a:lstStyle/>
            <a:p>
              <a:pPr algn="ct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rPr>
                <a:t>冲击强度的常量</a:t>
              </a:r>
            </a:p>
          </p:txBody>
        </p:sp>
        <p:sp>
          <p:nvSpPr>
            <p:cNvPr id="5" name="椭圆 4"/>
            <p:cNvSpPr/>
            <p:nvPr/>
          </p:nvSpPr>
          <p:spPr>
            <a:xfrm>
              <a:off x="4712970" y="3736975"/>
              <a:ext cx="422275" cy="360045"/>
            </a:xfrm>
            <a:prstGeom prst="ellipse">
              <a:avLst/>
            </a:prstGeom>
            <a:noFill/>
            <a:ln w="19050">
              <a:solidFill>
                <a:schemeClr val="tx2"/>
              </a:solidFill>
              <a:prstDash val="sysDash"/>
              <a:round/>
            </a:ln>
          </p:spPr>
          <p:txBody>
            <a:bodyPr/>
            <a:lstStyle/>
            <a:p>
              <a:endParaRPr lang="zh-CN" altLang="en-US"/>
            </a:p>
          </p:txBody>
        </p:sp>
      </p:grpSp>
      <p:grpSp>
        <p:nvGrpSpPr>
          <p:cNvPr id="20" name="组合 19">
            <a:extLst>
              <a:ext uri="{FF2B5EF4-FFF2-40B4-BE49-F238E27FC236}">
                <a16:creationId xmlns:a16="http://schemas.microsoft.com/office/drawing/2014/main" id="{E1C97BE2-873A-4077-90FD-8763FCA29AD3}"/>
              </a:ext>
            </a:extLst>
          </p:cNvPr>
          <p:cNvGrpSpPr/>
          <p:nvPr/>
        </p:nvGrpSpPr>
        <p:grpSpPr>
          <a:xfrm>
            <a:off x="4499610" y="3168507"/>
            <a:ext cx="2721495" cy="645160"/>
            <a:chOff x="4499610" y="3168507"/>
            <a:chExt cx="2721495" cy="645160"/>
          </a:xfrm>
        </p:grpSpPr>
        <p:sp>
          <p:nvSpPr>
            <p:cNvPr id="9" name="椭圆 8"/>
            <p:cNvSpPr/>
            <p:nvPr/>
          </p:nvSpPr>
          <p:spPr>
            <a:xfrm>
              <a:off x="4499610" y="3332480"/>
              <a:ext cx="872490" cy="360045"/>
            </a:xfrm>
            <a:prstGeom prst="ellipse">
              <a:avLst/>
            </a:prstGeom>
            <a:noFill/>
            <a:ln w="19050">
              <a:solidFill>
                <a:schemeClr val="tx2"/>
              </a:solidFill>
              <a:prstDash val="sysDash"/>
              <a:round/>
            </a:ln>
          </p:spPr>
          <p:txBody>
            <a:bodyPr/>
            <a:lstStyle/>
            <a:p>
              <a:endParaRPr lang="zh-CN" altLang="en-US"/>
            </a:p>
          </p:txBody>
        </p:sp>
        <p:sp>
          <p:nvSpPr>
            <p:cNvPr id="15" name="文本框 14"/>
            <p:cNvSpPr txBox="1"/>
            <p:nvPr/>
          </p:nvSpPr>
          <p:spPr>
            <a:xfrm>
              <a:off x="5276735" y="3168507"/>
              <a:ext cx="1944370" cy="645160"/>
            </a:xfrm>
            <a:prstGeom prst="rect">
              <a:avLst/>
            </a:prstGeom>
            <a:noFill/>
          </p:spPr>
          <p:txBody>
            <a:bodyPr wrap="square" rtlCol="0">
              <a:spAutoFit/>
            </a:bodyPr>
            <a:lstStyle/>
            <a:p>
              <a:pPr algn="ct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rPr>
                <a:t>观察图像的</a:t>
              </a:r>
            </a:p>
            <a:p>
              <a:pPr algn="ct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rPr>
                <a:t>傅里叶变换</a:t>
              </a:r>
            </a:p>
          </p:txBody>
        </p:sp>
      </p:grpSp>
      <p:sp>
        <p:nvSpPr>
          <p:cNvPr id="17" name="灯片编号占位符 3">
            <a:extLst>
              <a:ext uri="{FF2B5EF4-FFF2-40B4-BE49-F238E27FC236}">
                <a16:creationId xmlns:a16="http://schemas.microsoft.com/office/drawing/2014/main" id="{4B14E7B3-8D56-47D0-89DA-2633935C4FAF}"/>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61</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grpSp>
        <p:nvGrpSpPr>
          <p:cNvPr id="24" name="组合 23">
            <a:extLst>
              <a:ext uri="{FF2B5EF4-FFF2-40B4-BE49-F238E27FC236}">
                <a16:creationId xmlns:a16="http://schemas.microsoft.com/office/drawing/2014/main" id="{F53A8160-0BDC-445E-9802-715F3E93DA0A}"/>
              </a:ext>
            </a:extLst>
          </p:cNvPr>
          <p:cNvGrpSpPr/>
          <p:nvPr/>
        </p:nvGrpSpPr>
        <p:grpSpPr>
          <a:xfrm>
            <a:off x="683260" y="3789045"/>
            <a:ext cx="4348713" cy="2479068"/>
            <a:chOff x="683260" y="3789045"/>
            <a:chExt cx="4348713" cy="2479068"/>
          </a:xfrm>
        </p:grpSpPr>
        <p:sp>
          <p:nvSpPr>
            <p:cNvPr id="12" name="文本框 11"/>
            <p:cNvSpPr txBox="1"/>
            <p:nvPr/>
          </p:nvSpPr>
          <p:spPr>
            <a:xfrm>
              <a:off x="683260" y="3789045"/>
              <a:ext cx="1019175" cy="368300"/>
            </a:xfrm>
            <a:prstGeom prst="rect">
              <a:avLst/>
            </a:prstGeom>
            <a:noFill/>
          </p:spPr>
          <p:txBody>
            <a:bodyPr wrap="square" rtlCol="0" anchor="t">
              <a:spAutoFit/>
            </a:bodyPr>
            <a:lstStyle/>
            <a:p>
              <a:r>
                <a:rPr lang="zh-CN" altLang="en-US"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sym typeface="+mn-ea"/>
                </a:rPr>
                <a:t>示例：</a:t>
              </a:r>
            </a:p>
          </p:txBody>
        </p:sp>
        <p:grpSp>
          <p:nvGrpSpPr>
            <p:cNvPr id="22" name="组合 21">
              <a:extLst>
                <a:ext uri="{FF2B5EF4-FFF2-40B4-BE49-F238E27FC236}">
                  <a16:creationId xmlns:a16="http://schemas.microsoft.com/office/drawing/2014/main" id="{CA853B44-8A84-4C30-8D9E-16272633E4A9}"/>
                </a:ext>
              </a:extLst>
            </p:cNvPr>
            <p:cNvGrpSpPr/>
            <p:nvPr/>
          </p:nvGrpSpPr>
          <p:grpSpPr>
            <a:xfrm>
              <a:off x="1475656" y="4187904"/>
              <a:ext cx="3556317" cy="2080209"/>
              <a:chOff x="1475656" y="4187904"/>
              <a:chExt cx="3556317" cy="2080209"/>
            </a:xfrm>
          </p:grpSpPr>
          <p:pic>
            <p:nvPicPr>
              <p:cNvPr id="7" name="图片 6"/>
              <p:cNvPicPr>
                <a:picLocks noChangeAspect="1"/>
              </p:cNvPicPr>
              <p:nvPr/>
            </p:nvPicPr>
            <p:blipFill>
              <a:blip r:embed="rId6"/>
              <a:stretch>
                <a:fillRect/>
              </a:stretch>
            </p:blipFill>
            <p:spPr>
              <a:xfrm>
                <a:off x="1475656" y="4187904"/>
                <a:ext cx="3528695" cy="1792605"/>
              </a:xfrm>
              <a:prstGeom prst="rect">
                <a:avLst/>
              </a:prstGeom>
            </p:spPr>
          </p:pic>
          <p:sp>
            <p:nvSpPr>
              <p:cNvPr id="18" name="文本框 17">
                <a:extLst>
                  <a:ext uri="{FF2B5EF4-FFF2-40B4-BE49-F238E27FC236}">
                    <a16:creationId xmlns:a16="http://schemas.microsoft.com/office/drawing/2014/main" id="{D4792A12-7C5F-4D88-95A6-97DBAAED4784}"/>
                  </a:ext>
                </a:extLst>
              </p:cNvPr>
              <p:cNvSpPr txBox="1"/>
              <p:nvPr/>
            </p:nvSpPr>
            <p:spPr>
              <a:xfrm>
                <a:off x="1616942" y="5874672"/>
                <a:ext cx="3415031" cy="393441"/>
              </a:xfrm>
              <a:prstGeom prst="rect">
                <a:avLst/>
              </a:prstGeom>
              <a:noFill/>
            </p:spPr>
            <p:txBody>
              <a:bodyPr wrap="square">
                <a:spAutoFit/>
              </a:bodyPr>
              <a:lstStyle/>
              <a:p>
                <a:pPr>
                  <a:lnSpc>
                    <a:spcPct val="160000"/>
                  </a:lnSpc>
                </a:pPr>
                <a:r>
                  <a:rPr lang="zh-CN" altLang="en-US" sz="1400" b="1" kern="0" dirty="0">
                    <a:latin typeface="Times New Roman" panose="02020603050405020304" pitchFamily="18" charset="0"/>
                    <a:ea typeface="微软雅黑" panose="020B0503020204020204" pitchFamily="34" charset="-122"/>
                    <a:cs typeface="微软雅黑" panose="020B0503020204020204" pitchFamily="34" charset="-122"/>
                  </a:rPr>
                  <a:t>(a)一个亮冲激(已放大);</a:t>
                </a:r>
                <a:r>
                  <a:rPr lang="en-US" altLang="zh-CN" sz="1400" b="1" kern="0" dirty="0">
                    <a:latin typeface="Times New Roman" panose="02020603050405020304" pitchFamily="18" charset="0"/>
                    <a:ea typeface="微软雅黑" panose="020B0503020204020204" pitchFamily="34" charset="-122"/>
                    <a:cs typeface="微软雅黑" panose="020B0503020204020204" pitchFamily="34" charset="-122"/>
                  </a:rPr>
                  <a:t> </a:t>
                </a:r>
                <a:r>
                  <a:rPr lang="zh-CN" altLang="en-US" sz="1400" b="1" kern="0" dirty="0">
                    <a:latin typeface="Times New Roman" panose="02020603050405020304" pitchFamily="18" charset="0"/>
                    <a:ea typeface="微软雅黑" panose="020B0503020204020204" pitchFamily="34" charset="-122"/>
                    <a:cs typeface="微软雅黑" panose="020B0503020204020204" pitchFamily="34" charset="-122"/>
                  </a:rPr>
                  <a:t>(</a:t>
                </a:r>
                <a:r>
                  <a:rPr lang="en-US" altLang="zh-CN" sz="1400" b="1" kern="0" dirty="0">
                    <a:latin typeface="Times New Roman" panose="02020603050405020304" pitchFamily="18" charset="0"/>
                    <a:ea typeface="微软雅黑" panose="020B0503020204020204" pitchFamily="34" charset="-122"/>
                    <a:cs typeface="微软雅黑" panose="020B0503020204020204" pitchFamily="34" charset="-122"/>
                  </a:rPr>
                  <a:t>b</a:t>
                </a:r>
                <a:r>
                  <a:rPr lang="zh-CN" altLang="en-US" sz="1400" b="1" kern="0" dirty="0">
                    <a:latin typeface="Times New Roman" panose="02020603050405020304" pitchFamily="18" charset="0"/>
                    <a:ea typeface="微软雅黑" panose="020B0503020204020204" pitchFamily="34" charset="-122"/>
                    <a:cs typeface="微软雅黑" panose="020B0503020204020204" pitchFamily="34" charset="-122"/>
                  </a:rPr>
                  <a:t>)退化的冲激</a:t>
                </a:r>
              </a:p>
            </p:txBody>
          </p:sp>
        </p:grpSp>
      </p:grpSp>
      <p:grpSp>
        <p:nvGrpSpPr>
          <p:cNvPr id="16" name="组合 15">
            <a:extLst>
              <a:ext uri="{FF2B5EF4-FFF2-40B4-BE49-F238E27FC236}">
                <a16:creationId xmlns:a16="http://schemas.microsoft.com/office/drawing/2014/main" id="{28B4234F-B4AB-44FC-AB30-06C6E562B6BC}"/>
              </a:ext>
            </a:extLst>
          </p:cNvPr>
          <p:cNvGrpSpPr/>
          <p:nvPr/>
        </p:nvGrpSpPr>
        <p:grpSpPr>
          <a:xfrm>
            <a:off x="2134956" y="1559580"/>
            <a:ext cx="1107996" cy="573276"/>
            <a:chOff x="2134956" y="1559580"/>
            <a:chExt cx="1107996" cy="573276"/>
          </a:xfrm>
        </p:grpSpPr>
        <p:cxnSp>
          <p:nvCxnSpPr>
            <p:cNvPr id="8" name="直接箭头连接符 7">
              <a:extLst>
                <a:ext uri="{FF2B5EF4-FFF2-40B4-BE49-F238E27FC236}">
                  <a16:creationId xmlns:a16="http://schemas.microsoft.com/office/drawing/2014/main" id="{92515565-78F9-4501-8233-442C4345153E}"/>
                </a:ext>
              </a:extLst>
            </p:cNvPr>
            <p:cNvCxnSpPr>
              <a:cxnSpLocks/>
            </p:cNvCxnSpPr>
            <p:nvPr/>
          </p:nvCxnSpPr>
          <p:spPr>
            <a:xfrm>
              <a:off x="2627784" y="1844824"/>
              <a:ext cx="0"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F21582D-F9FE-4B93-876B-3846CC4D7B63}"/>
                </a:ext>
              </a:extLst>
            </p:cNvPr>
            <p:cNvSpPr txBox="1"/>
            <p:nvPr/>
          </p:nvSpPr>
          <p:spPr>
            <a:xfrm>
              <a:off x="2134956" y="1559580"/>
              <a:ext cx="1107996" cy="369332"/>
            </a:xfrm>
            <a:prstGeom prst="rect">
              <a:avLst/>
            </a:prstGeom>
            <a:noFill/>
          </p:spPr>
          <p:txBody>
            <a:bodyPr wrap="none" rtlCol="0">
              <a:spAutoFit/>
            </a:bodyPr>
            <a:lstStyle/>
            <a:p>
              <a:r>
                <a:rPr lang="zh-CN" altLang="en-US" dirty="0">
                  <a:solidFill>
                    <a:srgbClr val="FF0000"/>
                  </a:solidFill>
                </a:rPr>
                <a:t>模拟冲激</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6. </a:t>
            </a:r>
            <a:r>
              <a:rPr lang="zh-CN" altLang="en-US" dirty="0">
                <a:sym typeface="+mn-ea"/>
              </a:rPr>
              <a:t>估计退化函数</a:t>
            </a:r>
            <a:endParaRPr lang="zh-CN" altLang="en-US" dirty="0"/>
          </a:p>
        </p:txBody>
      </p:sp>
      <p:sp>
        <p:nvSpPr>
          <p:cNvPr id="2" name="文本框 1"/>
          <p:cNvSpPr txBox="1"/>
          <p:nvPr/>
        </p:nvSpPr>
        <p:spPr>
          <a:xfrm>
            <a:off x="579755" y="765175"/>
            <a:ext cx="7892415" cy="1912960"/>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lang="zh-CN" altLang="en-US" b="1"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rPr>
              <a:t>建模法估计</a:t>
            </a:r>
            <a:r>
              <a:rPr lang="zh-CN" altLang="en-US" b="1" kern="0" dirty="0">
                <a:solidFill>
                  <a:schemeClr val="tx1"/>
                </a:solidFill>
                <a:latin typeface="Times New Roman" panose="02020603050405020304" pitchFamily="18" charset="0"/>
                <a:ea typeface="微软雅黑" panose="020B0503020204020204" pitchFamily="34" charset="-122"/>
                <a:cs typeface="微软雅黑" panose="020B0503020204020204" pitchFamily="34" charset="-122"/>
              </a:rPr>
              <a:t>：建立退化模型，模型要把引起退化的环境因素考虑在内。</a:t>
            </a:r>
            <a:endParaRPr lang="en-US" altLang="zh-CN" b="1"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r>
              <a:rPr lang="zh-CN" altLang="en-US" sz="1800" kern="0" dirty="0">
                <a:solidFill>
                  <a:schemeClr val="tx1"/>
                </a:solidFill>
                <a:uFillTx/>
                <a:latin typeface="Times New Roman" panose="02020603050405020304" pitchFamily="18" charset="0"/>
                <a:ea typeface="微软雅黑" panose="020B0503020204020204" pitchFamily="34" charset="-122"/>
                <a:cs typeface="微软雅黑" panose="020B0503020204020204" pitchFamily="34" charset="-122"/>
              </a:rPr>
              <a:t>例如退化模型：</a:t>
            </a:r>
            <a:endParaRPr lang="zh-CN" altLang="en-US"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160000"/>
              </a:lnSpc>
              <a:spcBef>
                <a:spcPts val="0"/>
              </a:spcBef>
              <a:buClr>
                <a:srgbClr val="FF0000"/>
              </a:buClr>
              <a:buSzTx/>
              <a:buFont typeface="Wingdings" panose="05000000000000000000" charset="0"/>
            </a:pPr>
            <a:endParaRPr lang="zh-CN" kern="0" dirty="0">
              <a:latin typeface="Times New Roman" panose="02020603050405020304" pitchFamily="18" charset="0"/>
              <a:ea typeface="微软雅黑" panose="020B0503020204020204" pitchFamily="34" charset="-122"/>
              <a:cs typeface="微软雅黑" panose="020B0503020204020204" pitchFamily="34" charset="-122"/>
            </a:endParaRPr>
          </a:p>
          <a:p>
            <a:pPr algn="just" eaLnBrk="1" latinLnBrk="1">
              <a:lnSpc>
                <a:spcPct val="210000"/>
              </a:lnSpc>
              <a:spcBef>
                <a:spcPts val="0"/>
              </a:spcBef>
              <a:buClr>
                <a:srgbClr val="FF0000"/>
              </a:buClr>
              <a:buSzTx/>
              <a:buFont typeface="Wingdings" panose="05000000000000000000" charset="0"/>
            </a:pPr>
            <a:r>
              <a:rPr lang="zh-CN" kern="0" dirty="0">
                <a:latin typeface="Times New Roman" panose="02020603050405020304" pitchFamily="18" charset="0"/>
                <a:ea typeface="微软雅黑" panose="020B0503020204020204" pitchFamily="34" charset="-122"/>
                <a:cs typeface="微软雅黑" panose="020B0503020204020204" pitchFamily="34" charset="-122"/>
              </a:rPr>
              <a:t>就是基于大气湍流的物理特性而提出来的，其中</a:t>
            </a:r>
            <a:r>
              <a:rPr lang="zh-CN" i="1" kern="0" dirty="0">
                <a:latin typeface="Times New Roman" panose="02020603050405020304" pitchFamily="18" charset="0"/>
                <a:ea typeface="微软雅黑" panose="020B0503020204020204" pitchFamily="34" charset="-122"/>
                <a:cs typeface="微软雅黑" panose="020B0503020204020204" pitchFamily="34" charset="-122"/>
              </a:rPr>
              <a:t>k</a:t>
            </a:r>
            <a:r>
              <a:rPr lang="zh-CN" kern="0" dirty="0">
                <a:latin typeface="Times New Roman" panose="02020603050405020304" pitchFamily="18" charset="0"/>
                <a:ea typeface="微软雅黑" panose="020B0503020204020204" pitchFamily="34" charset="-122"/>
                <a:cs typeface="微软雅黑" panose="020B0503020204020204" pitchFamily="34" charset="-122"/>
              </a:rPr>
              <a:t>为常数与湍流特性相关。</a:t>
            </a:r>
          </a:p>
        </p:txBody>
      </p:sp>
      <p:graphicFrame>
        <p:nvGraphicFramePr>
          <p:cNvPr id="10" name="对象 9"/>
          <p:cNvGraphicFramePr/>
          <p:nvPr>
            <p:extLst>
              <p:ext uri="{D42A27DB-BD31-4B8C-83A1-F6EECF244321}">
                <p14:modId xmlns:p14="http://schemas.microsoft.com/office/powerpoint/2010/main" val="226433214"/>
              </p:ext>
            </p:extLst>
          </p:nvPr>
        </p:nvGraphicFramePr>
        <p:xfrm>
          <a:off x="3288666" y="1500654"/>
          <a:ext cx="2715260" cy="560705"/>
        </p:xfrm>
        <a:graphic>
          <a:graphicData uri="http://schemas.openxmlformats.org/presentationml/2006/ole">
            <mc:AlternateContent xmlns:mc="http://schemas.openxmlformats.org/markup-compatibility/2006">
              <mc:Choice xmlns:v="urn:schemas-microsoft-com:vml" Requires="v">
                <p:oleObj spid="_x0000_s33800" r:id="rId3" imgW="1231265" imgH="254000" progId="Equation.DSMT4">
                  <p:embed/>
                </p:oleObj>
              </mc:Choice>
              <mc:Fallback>
                <p:oleObj r:id="rId3" imgW="1231265" imgH="254000" progId="Equation.DSMT4">
                  <p:embed/>
                  <p:pic>
                    <p:nvPicPr>
                      <p:cNvPr id="0" name="图片 15"/>
                      <p:cNvPicPr/>
                      <p:nvPr/>
                    </p:nvPicPr>
                    <p:blipFill>
                      <a:blip r:embed="rId4"/>
                      <a:stretch>
                        <a:fillRect/>
                      </a:stretch>
                    </p:blipFill>
                    <p:spPr>
                      <a:xfrm>
                        <a:off x="3288666" y="1500654"/>
                        <a:ext cx="2715260" cy="560705"/>
                      </a:xfrm>
                      <a:prstGeom prst="rect">
                        <a:avLst/>
                      </a:prstGeom>
                    </p:spPr>
                  </p:pic>
                </p:oleObj>
              </mc:Fallback>
            </mc:AlternateContent>
          </a:graphicData>
        </a:graphic>
      </p:graphicFrame>
      <p:sp>
        <p:nvSpPr>
          <p:cNvPr id="12" name="文本框 11"/>
          <p:cNvSpPr txBox="1"/>
          <p:nvPr/>
        </p:nvSpPr>
        <p:spPr>
          <a:xfrm>
            <a:off x="611505" y="2852420"/>
            <a:ext cx="1019175" cy="368300"/>
          </a:xfrm>
          <a:prstGeom prst="rect">
            <a:avLst/>
          </a:prstGeom>
          <a:noFill/>
        </p:spPr>
        <p:txBody>
          <a:bodyPr wrap="square" rtlCol="0" anchor="t">
            <a:spAutoFit/>
          </a:bodyPr>
          <a:lstStyle/>
          <a:p>
            <a:r>
              <a:rPr lang="zh-CN" altLang="en-US" kern="0">
                <a:solidFill>
                  <a:schemeClr val="tx2"/>
                </a:solidFill>
                <a:latin typeface="Times New Roman" panose="02020603050405020304" pitchFamily="18" charset="0"/>
                <a:ea typeface="微软雅黑" panose="020B0503020204020204" pitchFamily="34" charset="-122"/>
                <a:cs typeface="微软雅黑" panose="020B0503020204020204" pitchFamily="34" charset="-122"/>
                <a:sym typeface="+mn-ea"/>
              </a:rPr>
              <a:t>示例：</a:t>
            </a:r>
          </a:p>
        </p:txBody>
      </p:sp>
      <mc:AlternateContent xmlns:mc="http://schemas.openxmlformats.org/markup-compatibility/2006" xmlns:a14="http://schemas.microsoft.com/office/drawing/2010/main">
        <mc:Choice Requires="a14">
          <p:sp>
            <p:nvSpPr>
              <p:cNvPr id="13" name="文本框 12"/>
              <p:cNvSpPr txBox="1"/>
              <p:nvPr/>
            </p:nvSpPr>
            <p:spPr>
              <a:xfrm>
                <a:off x="755015" y="5167630"/>
                <a:ext cx="7455535" cy="922688"/>
              </a:xfrm>
              <a:prstGeom prst="rect">
                <a:avLst/>
              </a:prstGeom>
              <a:noFill/>
            </p:spPr>
            <p:txBody>
              <a:bodyPr wrap="square" rtlCol="0" anchor="t">
                <a:spAutoFit/>
              </a:bodyPr>
              <a:lstStyle/>
              <a:p>
                <a:pPr>
                  <a:lnSpc>
                    <a:spcPct val="160000"/>
                  </a:lnSpc>
                </a:pPr>
                <a:r>
                  <a:rPr lang="zh-CN" altLang="en-US" sz="1800" kern="0" dirty="0">
                    <a:latin typeface="Times New Roman" panose="02020603050405020304" pitchFamily="18" charset="0"/>
                    <a:ea typeface="微软雅黑" panose="020B0503020204020204" pitchFamily="34" charset="-122"/>
                    <a:cs typeface="微软雅黑" panose="020B0503020204020204" pitchFamily="34" charset="-122"/>
                  </a:rPr>
                  <a:t>湍流建模:(a)不可见湍流;(b)剧烈湍流，k=0.0025;(c)中等湍流，k=0.001;</a:t>
                </a:r>
              </a:p>
              <a:p>
                <a:pPr>
                  <a:lnSpc>
                    <a:spcPct val="160000"/>
                  </a:lnSpc>
                </a:pPr>
                <a:r>
                  <a:rPr lang="zh-CN" altLang="en-US" sz="1800" kern="0" dirty="0">
                    <a:latin typeface="Times New Roman" panose="02020603050405020304" pitchFamily="18" charset="0"/>
                    <a:ea typeface="微软雅黑" panose="020B0503020204020204" pitchFamily="34" charset="-122"/>
                    <a:cs typeface="微软雅黑" panose="020B0503020204020204" pitchFamily="34" charset="-122"/>
                  </a:rPr>
                  <a:t>(d)轻微湍流,k=0.00025。所有图像的大小均为</a:t>
                </a:r>
                <a14:m>
                  <m:oMath xmlns:m="http://schemas.openxmlformats.org/officeDocument/2006/math">
                    <m:r>
                      <a:rPr lang="zh-CN" altLang="en-US" sz="1800" i="1" kern="0" dirty="0" smtClean="0">
                        <a:latin typeface="Cambria Math" panose="02040503050406030204" pitchFamily="18" charset="0"/>
                        <a:ea typeface="微软雅黑" panose="020B0503020204020204" pitchFamily="34" charset="-122"/>
                        <a:cs typeface="微软雅黑" panose="020B0503020204020204" pitchFamily="34" charset="-122"/>
                      </a:rPr>
                      <m:t>480</m:t>
                    </m:r>
                    <m:r>
                      <a:rPr lang="en-US" altLang="zh-CN" sz="1800" i="1" kern="0" dirty="0" smtClean="0">
                        <a:latin typeface="Cambria Math" panose="02040503050406030204" pitchFamily="18" charset="0"/>
                        <a:ea typeface="Cambria Math" panose="02040503050406030204" pitchFamily="18" charset="0"/>
                        <a:cs typeface="微软雅黑" panose="020B0503020204020204" pitchFamily="34" charset="-122"/>
                      </a:rPr>
                      <m:t>×</m:t>
                    </m:r>
                    <m:r>
                      <a:rPr lang="zh-CN" altLang="en-US" sz="1800" i="1" kern="0" dirty="0" smtClean="0">
                        <a:latin typeface="Cambria Math" panose="02040503050406030204" pitchFamily="18" charset="0"/>
                        <a:ea typeface="微软雅黑" panose="020B0503020204020204" pitchFamily="34" charset="-122"/>
                        <a:cs typeface="微软雅黑" panose="020B0503020204020204" pitchFamily="34" charset="-122"/>
                      </a:rPr>
                      <m:t>480</m:t>
                    </m:r>
                  </m:oMath>
                </a14:m>
                <a:r>
                  <a:rPr lang="zh-CN" altLang="en-US" sz="1800" kern="0" dirty="0">
                    <a:latin typeface="Times New Roman" panose="02020603050405020304" pitchFamily="18" charset="0"/>
                    <a:ea typeface="微软雅黑" panose="020B0503020204020204" pitchFamily="34" charset="-122"/>
                    <a:cs typeface="微软雅黑" panose="020B0503020204020204" pitchFamily="34" charset="-122"/>
                  </a:rPr>
                  <a:t>像素</a:t>
                </a:r>
              </a:p>
            </p:txBody>
          </p:sp>
        </mc:Choice>
        <mc:Fallback xmlns="">
          <p:sp>
            <p:nvSpPr>
              <p:cNvPr id="13" name="文本框 12"/>
              <p:cNvSpPr txBox="1">
                <a:spLocks noRot="1" noChangeAspect="1" noMove="1" noResize="1" noEditPoints="1" noAdjustHandles="1" noChangeArrowheads="1" noChangeShapeType="1" noTextEdit="1"/>
              </p:cNvSpPr>
              <p:nvPr/>
            </p:nvSpPr>
            <p:spPr>
              <a:xfrm>
                <a:off x="755015" y="5167630"/>
                <a:ext cx="7455535" cy="922688"/>
              </a:xfrm>
              <a:prstGeom prst="rect">
                <a:avLst/>
              </a:prstGeom>
              <a:blipFill>
                <a:blip r:embed="rId5"/>
                <a:stretch>
                  <a:fillRect l="-736" b="-9934"/>
                </a:stretch>
              </a:blipFill>
            </p:spPr>
            <p:txBody>
              <a:bodyPr/>
              <a:lstStyle/>
              <a:p>
                <a:r>
                  <a:rPr lang="zh-CN" altLang="en-US">
                    <a:noFill/>
                  </a:rPr>
                  <a:t> </a:t>
                </a:r>
              </a:p>
            </p:txBody>
          </p:sp>
        </mc:Fallback>
      </mc:AlternateContent>
      <p:pic>
        <p:nvPicPr>
          <p:cNvPr id="5" name="图片 4"/>
          <p:cNvPicPr>
            <a:picLocks noChangeAspect="1"/>
          </p:cNvPicPr>
          <p:nvPr/>
        </p:nvPicPr>
        <p:blipFill>
          <a:blip r:embed="rId6"/>
          <a:stretch>
            <a:fillRect/>
          </a:stretch>
        </p:blipFill>
        <p:spPr>
          <a:xfrm>
            <a:off x="900430" y="3284855"/>
            <a:ext cx="3639820" cy="1818640"/>
          </a:xfrm>
          <a:prstGeom prst="rect">
            <a:avLst/>
          </a:prstGeom>
        </p:spPr>
      </p:pic>
      <p:pic>
        <p:nvPicPr>
          <p:cNvPr id="8" name="图片 7"/>
          <p:cNvPicPr>
            <a:picLocks noChangeAspect="1"/>
          </p:cNvPicPr>
          <p:nvPr/>
        </p:nvPicPr>
        <p:blipFill>
          <a:blip r:embed="rId7"/>
          <a:stretch>
            <a:fillRect/>
          </a:stretch>
        </p:blipFill>
        <p:spPr>
          <a:xfrm>
            <a:off x="4540250" y="3284855"/>
            <a:ext cx="3636000" cy="1810419"/>
          </a:xfrm>
          <a:prstGeom prst="rect">
            <a:avLst/>
          </a:prstGeom>
        </p:spPr>
      </p:pic>
      <p:sp>
        <p:nvSpPr>
          <p:cNvPr id="11" name="灯片编号占位符 3">
            <a:extLst>
              <a:ext uri="{FF2B5EF4-FFF2-40B4-BE49-F238E27FC236}">
                <a16:creationId xmlns:a16="http://schemas.microsoft.com/office/drawing/2014/main" id="{F404A488-79F0-407E-8CCC-4957FB185F47}"/>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62</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6. </a:t>
            </a:r>
            <a:r>
              <a:rPr lang="zh-CN" altLang="en-US" dirty="0">
                <a:sym typeface="+mn-ea"/>
              </a:rPr>
              <a:t>运动导致的图像模糊</a:t>
            </a:r>
          </a:p>
        </p:txBody>
      </p:sp>
      <p:sp>
        <p:nvSpPr>
          <p:cNvPr id="2" name="文本框 1"/>
          <p:cNvSpPr txBox="1"/>
          <p:nvPr/>
        </p:nvSpPr>
        <p:spPr>
          <a:xfrm>
            <a:off x="539552" y="762794"/>
            <a:ext cx="7892415" cy="977265"/>
          </a:xfrm>
          <a:prstGeom prst="rect">
            <a:avLst/>
          </a:prstGeom>
          <a:noFill/>
        </p:spPr>
        <p:txBody>
          <a:bodyPr wrap="square" rtlCol="0" anchor="t">
            <a:spAutoFit/>
          </a:bodyPr>
          <a:lstStyle/>
          <a:p>
            <a:pPr algn="just" eaLnBrk="1" latinLnBrk="1">
              <a:lnSpc>
                <a:spcPct val="160000"/>
              </a:lnSpc>
              <a:spcBef>
                <a:spcPts val="0"/>
              </a:spcBef>
              <a:buClr>
                <a:srgbClr val="FF0000"/>
              </a:buClr>
              <a:buSzTx/>
              <a:buFont typeface="Wingdings" panose="05000000000000000000" charset="0"/>
            </a:pPr>
            <a:r>
              <a:rPr lang="zh-CN" altLang="en-US" sz="1800" kern="0" dirty="0">
                <a:solidFill>
                  <a:schemeClr val="tx2"/>
                </a:solidFill>
                <a:latin typeface="Times New Roman" panose="02020603050405020304" pitchFamily="18" charset="0"/>
                <a:ea typeface="微软雅黑" panose="020B0503020204020204" pitchFamily="34" charset="-122"/>
                <a:cs typeface="微软雅黑" panose="020B0503020204020204" pitchFamily="34" charset="-122"/>
              </a:rPr>
              <a:t>另外也可以从基本原理开始推导出退化模型，如匀速直线运动造成的模糊就可以运用数学推导出其退化函数。</a:t>
            </a:r>
          </a:p>
        </p:txBody>
      </p:sp>
      <p:graphicFrame>
        <p:nvGraphicFramePr>
          <p:cNvPr id="151559" name="Object 4"/>
          <p:cNvGraphicFramePr>
            <a:graphicFrameLocks noChangeAspect="1"/>
          </p:cNvGraphicFramePr>
          <p:nvPr>
            <p:extLst>
              <p:ext uri="{D42A27DB-BD31-4B8C-83A1-F6EECF244321}">
                <p14:modId xmlns:p14="http://schemas.microsoft.com/office/powerpoint/2010/main" val="3460568339"/>
              </p:ext>
            </p:extLst>
          </p:nvPr>
        </p:nvGraphicFramePr>
        <p:xfrm>
          <a:off x="2611719" y="2384427"/>
          <a:ext cx="4177030" cy="596900"/>
        </p:xfrm>
        <a:graphic>
          <a:graphicData uri="http://schemas.openxmlformats.org/presentationml/2006/ole">
            <mc:AlternateContent xmlns:mc="http://schemas.openxmlformats.org/markup-compatibility/2006">
              <mc:Choice xmlns:v="urn:schemas-microsoft-com:vml" Requires="v">
                <p:oleObj spid="_x0000_s34854" r:id="rId3" imgW="2171700" imgH="330200" progId="Equation.3">
                  <p:embed/>
                </p:oleObj>
              </mc:Choice>
              <mc:Fallback>
                <p:oleObj r:id="rId3" imgW="2171700" imgH="330200" progId="Equation.3">
                  <p:embed/>
                  <p:pic>
                    <p:nvPicPr>
                      <p:cNvPr id="0" name="图片 3159"/>
                      <p:cNvPicPr/>
                      <p:nvPr/>
                    </p:nvPicPr>
                    <p:blipFill>
                      <a:blip r:embed="rId4"/>
                      <a:stretch>
                        <a:fillRect/>
                      </a:stretch>
                    </p:blipFill>
                    <p:spPr>
                      <a:xfrm>
                        <a:off x="2611719" y="2384427"/>
                        <a:ext cx="4177030" cy="596900"/>
                      </a:xfrm>
                      <a:prstGeom prst="rect">
                        <a:avLst/>
                      </a:prstGeom>
                      <a:noFill/>
                      <a:ln w="38100">
                        <a:noFill/>
                        <a:miter/>
                      </a:ln>
                    </p:spPr>
                  </p:pic>
                </p:oleObj>
              </mc:Fallback>
            </mc:AlternateContent>
          </a:graphicData>
        </a:graphic>
      </p:graphicFrame>
      <p:grpSp>
        <p:nvGrpSpPr>
          <p:cNvPr id="5" name="组合 4">
            <a:extLst>
              <a:ext uri="{FF2B5EF4-FFF2-40B4-BE49-F238E27FC236}">
                <a16:creationId xmlns:a16="http://schemas.microsoft.com/office/drawing/2014/main" id="{D40703B8-700A-40BC-98E0-6DA3B90FEE58}"/>
              </a:ext>
            </a:extLst>
          </p:cNvPr>
          <p:cNvGrpSpPr/>
          <p:nvPr/>
        </p:nvGrpSpPr>
        <p:grpSpPr>
          <a:xfrm>
            <a:off x="694373" y="3070229"/>
            <a:ext cx="4890830" cy="369332"/>
            <a:chOff x="694373" y="3070229"/>
            <a:chExt cx="4890830" cy="369332"/>
          </a:xfrm>
        </p:grpSpPr>
        <p:sp>
          <p:nvSpPr>
            <p:cNvPr id="151560" name="Rectangle 5"/>
            <p:cNvSpPr/>
            <p:nvPr/>
          </p:nvSpPr>
          <p:spPr>
            <a:xfrm>
              <a:off x="1245553" y="3070229"/>
              <a:ext cx="4339650" cy="369332"/>
            </a:xfrm>
            <a:prstGeom prst="rect">
              <a:avLst/>
            </a:prstGeom>
            <a:noFill/>
            <a:ln w="9525">
              <a:noFill/>
            </a:ln>
          </p:spPr>
          <p:txBody>
            <a:bodyPr wrap="none">
              <a:spAutoFit/>
            </a:bodyPr>
            <a:lstStyle/>
            <a:p>
              <a:pPr algn="l">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    为运动模糊图像。对其做傅里叶变换：</a:t>
              </a:r>
            </a:p>
          </p:txBody>
        </p:sp>
        <p:graphicFrame>
          <p:nvGraphicFramePr>
            <p:cNvPr id="151561" name="Object 19"/>
            <p:cNvGraphicFramePr>
              <a:graphicFrameLocks noChangeAspect="1"/>
            </p:cNvGraphicFramePr>
            <p:nvPr>
              <p:extLst>
                <p:ext uri="{D42A27DB-BD31-4B8C-83A1-F6EECF244321}">
                  <p14:modId xmlns:p14="http://schemas.microsoft.com/office/powerpoint/2010/main" val="1879117669"/>
                </p:ext>
              </p:extLst>
            </p:nvPr>
          </p:nvGraphicFramePr>
          <p:xfrm>
            <a:off x="694373" y="3070546"/>
            <a:ext cx="767080" cy="332105"/>
          </p:xfrm>
          <a:graphic>
            <a:graphicData uri="http://schemas.openxmlformats.org/presentationml/2006/ole">
              <mc:AlternateContent xmlns:mc="http://schemas.openxmlformats.org/markup-compatibility/2006">
                <mc:Choice xmlns:v="urn:schemas-microsoft-com:vml" Requires="v">
                  <p:oleObj spid="_x0000_s34855" r:id="rId5" imgW="469900" imgH="203200" progId="Equation.DSMT4">
                    <p:embed/>
                  </p:oleObj>
                </mc:Choice>
                <mc:Fallback>
                  <p:oleObj r:id="rId5" imgW="469900" imgH="203200" progId="Equation.DSMT4">
                    <p:embed/>
                    <p:pic>
                      <p:nvPicPr>
                        <p:cNvPr id="0" name="图片 3157"/>
                        <p:cNvPicPr/>
                        <p:nvPr/>
                      </p:nvPicPr>
                      <p:blipFill>
                        <a:blip r:embed="rId6"/>
                        <a:stretch>
                          <a:fillRect/>
                        </a:stretch>
                      </p:blipFill>
                      <p:spPr>
                        <a:xfrm>
                          <a:off x="694373" y="3070546"/>
                          <a:ext cx="767080" cy="332105"/>
                        </a:xfrm>
                        <a:prstGeom prst="rect">
                          <a:avLst/>
                        </a:prstGeom>
                        <a:noFill/>
                        <a:ln w="38100">
                          <a:noFill/>
                          <a:miter/>
                        </a:ln>
                      </p:spPr>
                    </p:pic>
                  </p:oleObj>
                </mc:Fallback>
              </mc:AlternateContent>
            </a:graphicData>
          </a:graphic>
        </p:graphicFrame>
      </p:grpSp>
      <p:graphicFrame>
        <p:nvGraphicFramePr>
          <p:cNvPr id="151562" name="Object 3"/>
          <p:cNvGraphicFramePr>
            <a:graphicFrameLocks noChangeAspect="1"/>
          </p:cNvGraphicFramePr>
          <p:nvPr/>
        </p:nvGraphicFramePr>
        <p:xfrm>
          <a:off x="1979930" y="3517900"/>
          <a:ext cx="5351780" cy="2675890"/>
        </p:xfrm>
        <a:graphic>
          <a:graphicData uri="http://schemas.openxmlformats.org/presentationml/2006/ole">
            <mc:AlternateContent xmlns:mc="http://schemas.openxmlformats.org/markup-compatibility/2006">
              <mc:Choice xmlns:v="urn:schemas-microsoft-com:vml" Requires="v">
                <p:oleObj spid="_x0000_s34856" r:id="rId7" imgW="3479800" imgH="1701800" progId="Equation.3">
                  <p:embed/>
                </p:oleObj>
              </mc:Choice>
              <mc:Fallback>
                <p:oleObj r:id="rId7" imgW="3479800" imgH="1701800" progId="Equation.3">
                  <p:embed/>
                  <p:pic>
                    <p:nvPicPr>
                      <p:cNvPr id="0" name="图片 3161"/>
                      <p:cNvPicPr/>
                      <p:nvPr/>
                    </p:nvPicPr>
                    <p:blipFill>
                      <a:blip r:embed="rId8"/>
                      <a:stretch>
                        <a:fillRect/>
                      </a:stretch>
                    </p:blipFill>
                    <p:spPr>
                      <a:xfrm>
                        <a:off x="1979930" y="3517900"/>
                        <a:ext cx="5351780" cy="2675890"/>
                      </a:xfrm>
                      <a:prstGeom prst="rect">
                        <a:avLst/>
                      </a:prstGeom>
                      <a:noFill/>
                      <a:ln w="38100">
                        <a:noFill/>
                        <a:miter/>
                      </a:ln>
                    </p:spPr>
                  </p:pic>
                </p:oleObj>
              </mc:Fallback>
            </mc:AlternateContent>
          </a:graphicData>
        </a:graphic>
      </p:graphicFrame>
      <p:grpSp>
        <p:nvGrpSpPr>
          <p:cNvPr id="4" name="组合 3">
            <a:extLst>
              <a:ext uri="{FF2B5EF4-FFF2-40B4-BE49-F238E27FC236}">
                <a16:creationId xmlns:a16="http://schemas.microsoft.com/office/drawing/2014/main" id="{FE1CA577-A1F5-4DC9-BD98-70F3F664D811}"/>
              </a:ext>
            </a:extLst>
          </p:cNvPr>
          <p:cNvGrpSpPr/>
          <p:nvPr/>
        </p:nvGrpSpPr>
        <p:grpSpPr>
          <a:xfrm>
            <a:off x="599722" y="1740218"/>
            <a:ext cx="8201025" cy="645160"/>
            <a:chOff x="755576" y="1740218"/>
            <a:chExt cx="8201025" cy="645160"/>
          </a:xfrm>
        </p:grpSpPr>
        <p:sp>
          <p:nvSpPr>
            <p:cNvPr id="151555" name="矩形 2"/>
            <p:cNvSpPr/>
            <p:nvPr/>
          </p:nvSpPr>
          <p:spPr>
            <a:xfrm>
              <a:off x="755576" y="1740218"/>
              <a:ext cx="8201025" cy="64516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buClr>
                  <a:schemeClr val="tx1"/>
                </a:buClr>
                <a:buSzPct val="110000"/>
                <a:buNone/>
              </a:pPr>
              <a:r>
                <a:rPr lang="zh-CN" altLang="en-US" sz="1800" dirty="0">
                  <a:solidFill>
                    <a:schemeClr val="tx1"/>
                  </a:solidFill>
                  <a:uFillTx/>
                  <a:latin typeface="Times New Roman" panose="02020603050405020304" pitchFamily="18" charset="0"/>
                  <a:ea typeface="微软雅黑" panose="020B0503020204020204" pitchFamily="34" charset="-122"/>
                </a:rPr>
                <a:t>假设图像         </a:t>
              </a:r>
              <a:r>
                <a:rPr lang="en-US" altLang="zh-CN" sz="1800" dirty="0">
                  <a:solidFill>
                    <a:schemeClr val="tx1"/>
                  </a:solidFill>
                  <a:uFillTx/>
                  <a:latin typeface="Times New Roman" panose="02020603050405020304" pitchFamily="18" charset="0"/>
                  <a:ea typeface="微软雅黑" panose="020B0503020204020204" pitchFamily="34" charset="-122"/>
                </a:rPr>
                <a:t>    </a:t>
              </a:r>
              <a:r>
                <a:rPr lang="zh-CN" altLang="en-US" sz="1800" dirty="0">
                  <a:solidFill>
                    <a:schemeClr val="tx1"/>
                  </a:solidFill>
                  <a:uFillTx/>
                  <a:latin typeface="Times New Roman" panose="02020603050405020304" pitchFamily="18" charset="0"/>
                  <a:ea typeface="微软雅黑" panose="020B0503020204020204" pitchFamily="34" charset="-122"/>
                </a:rPr>
                <a:t>进行平面运动</a:t>
              </a:r>
              <a:r>
                <a:rPr lang="en-US" altLang="zh-CN" sz="1800" dirty="0">
                  <a:solidFill>
                    <a:schemeClr val="tx1"/>
                  </a:solidFill>
                  <a:uFillTx/>
                  <a:latin typeface="Times New Roman" panose="02020603050405020304" pitchFamily="18" charset="0"/>
                  <a:ea typeface="微软雅黑" panose="020B0503020204020204" pitchFamily="34" charset="-122"/>
                </a:rPr>
                <a:t>,         </a:t>
              </a:r>
              <a:r>
                <a:rPr lang="zh-CN" altLang="en-US" sz="1800" dirty="0">
                  <a:solidFill>
                    <a:schemeClr val="tx1"/>
                  </a:solidFill>
                  <a:uFillTx/>
                  <a:latin typeface="Times New Roman" panose="02020603050405020304" pitchFamily="18" charset="0"/>
                  <a:ea typeface="微软雅黑" panose="020B0503020204020204" pitchFamily="34" charset="-122"/>
                </a:rPr>
                <a:t>和</a:t>
              </a:r>
              <a:r>
                <a:rPr lang="en-US" altLang="zh-CN" sz="1800" dirty="0">
                  <a:solidFill>
                    <a:schemeClr val="tx1"/>
                  </a:solidFill>
                  <a:uFillTx/>
                  <a:latin typeface="Times New Roman" panose="02020603050405020304" pitchFamily="18" charset="0"/>
                  <a:ea typeface="微软雅黑" panose="020B0503020204020204" pitchFamily="34" charset="-122"/>
                </a:rPr>
                <a:t>  </a:t>
              </a:r>
              <a:r>
                <a:rPr lang="zh-CN" altLang="en-US" sz="1800" dirty="0">
                  <a:solidFill>
                    <a:schemeClr val="tx1"/>
                  </a:solidFill>
                  <a:uFillTx/>
                  <a:latin typeface="Times New Roman" panose="02020603050405020304" pitchFamily="18" charset="0"/>
                  <a:ea typeface="微软雅黑" panose="020B0503020204020204" pitchFamily="34" charset="-122"/>
                </a:rPr>
                <a:t>        分别是</a:t>
              </a:r>
              <a:r>
                <a:rPr lang="en-US" altLang="zh-CN" sz="1800" i="1" dirty="0">
                  <a:solidFill>
                    <a:schemeClr val="tx1"/>
                  </a:solidFill>
                  <a:uFillTx/>
                  <a:latin typeface="Times New Roman" panose="02020603050405020304" pitchFamily="18" charset="0"/>
                  <a:ea typeface="微软雅黑" panose="020B0503020204020204" pitchFamily="34" charset="-122"/>
                </a:rPr>
                <a:t>x</a:t>
              </a:r>
              <a:r>
                <a:rPr lang="zh-CN" altLang="en-US" sz="1800" dirty="0">
                  <a:solidFill>
                    <a:schemeClr val="tx1"/>
                  </a:solidFill>
                  <a:uFillTx/>
                  <a:latin typeface="Times New Roman" panose="02020603050405020304" pitchFamily="18" charset="0"/>
                  <a:ea typeface="微软雅黑" panose="020B0503020204020204" pitchFamily="34" charset="-122"/>
                </a:rPr>
                <a:t>和</a:t>
              </a:r>
              <a:r>
                <a:rPr lang="en-US" altLang="zh-CN" sz="1800" i="1" dirty="0">
                  <a:solidFill>
                    <a:schemeClr val="tx1"/>
                  </a:solidFill>
                  <a:uFillTx/>
                  <a:latin typeface="Times New Roman" panose="02020603050405020304" pitchFamily="18" charset="0"/>
                  <a:ea typeface="微软雅黑" panose="020B0503020204020204" pitchFamily="34" charset="-122"/>
                </a:rPr>
                <a:t>y</a:t>
              </a:r>
              <a:r>
                <a:rPr lang="zh-CN" altLang="en-US" sz="1800" dirty="0">
                  <a:solidFill>
                    <a:schemeClr val="tx1"/>
                  </a:solidFill>
                  <a:uFillTx/>
                  <a:latin typeface="Times New Roman" panose="02020603050405020304" pitchFamily="18" charset="0"/>
                  <a:ea typeface="微软雅黑" panose="020B0503020204020204" pitchFamily="34" charset="-122"/>
                </a:rPr>
                <a:t>方向上的运动速度。图像系统曝光时间为</a:t>
              </a:r>
              <a:r>
                <a:rPr lang="en-US" altLang="zh-CN" sz="1800" i="1" dirty="0">
                  <a:solidFill>
                    <a:schemeClr val="tx1"/>
                  </a:solidFill>
                  <a:uFillTx/>
                  <a:latin typeface="Times New Roman" panose="02020603050405020304" pitchFamily="18" charset="0"/>
                  <a:ea typeface="微软雅黑" panose="020B0503020204020204" pitchFamily="34" charset="-122"/>
                </a:rPr>
                <a:t>T</a:t>
              </a:r>
              <a:r>
                <a:rPr lang="en-US" altLang="zh-CN" sz="1800" dirty="0">
                  <a:solidFill>
                    <a:schemeClr val="tx1"/>
                  </a:solidFill>
                  <a:uFillTx/>
                  <a:latin typeface="Times New Roman" panose="02020603050405020304" pitchFamily="18" charset="0"/>
                  <a:ea typeface="微软雅黑" panose="020B0503020204020204" pitchFamily="34" charset="-122"/>
                </a:rPr>
                <a:t>,</a:t>
              </a:r>
              <a:r>
                <a:rPr lang="zh-CN" altLang="en-US" sz="1800" dirty="0">
                  <a:solidFill>
                    <a:schemeClr val="tx1"/>
                  </a:solidFill>
                  <a:uFillTx/>
                  <a:latin typeface="Times New Roman" panose="02020603050405020304" pitchFamily="18" charset="0"/>
                  <a:ea typeface="微软雅黑" panose="020B0503020204020204" pitchFamily="34" charset="-122"/>
                </a:rPr>
                <a:t>则</a:t>
              </a:r>
            </a:p>
          </p:txBody>
        </p:sp>
        <p:graphicFrame>
          <p:nvGraphicFramePr>
            <p:cNvPr id="151556" name="Object 16"/>
            <p:cNvGraphicFramePr>
              <a:graphicFrameLocks noChangeAspect="1"/>
            </p:cNvGraphicFramePr>
            <p:nvPr>
              <p:extLst>
                <p:ext uri="{D42A27DB-BD31-4B8C-83A1-F6EECF244321}">
                  <p14:modId xmlns:p14="http://schemas.microsoft.com/office/powerpoint/2010/main" val="513996728"/>
                </p:ext>
              </p:extLst>
            </p:nvPr>
          </p:nvGraphicFramePr>
          <p:xfrm>
            <a:off x="1835785" y="1799590"/>
            <a:ext cx="619760" cy="260985"/>
          </p:xfrm>
          <a:graphic>
            <a:graphicData uri="http://schemas.openxmlformats.org/presentationml/2006/ole">
              <mc:AlternateContent xmlns:mc="http://schemas.openxmlformats.org/markup-compatibility/2006">
                <mc:Choice xmlns:v="urn:schemas-microsoft-com:vml" Requires="v">
                  <p:oleObj spid="_x0000_s34857" r:id="rId9" imgW="482600" imgH="203200" progId="Equation.DSMT4">
                    <p:embed/>
                  </p:oleObj>
                </mc:Choice>
                <mc:Fallback>
                  <p:oleObj r:id="rId9" imgW="482600" imgH="203200" progId="Equation.DSMT4">
                    <p:embed/>
                    <p:pic>
                      <p:nvPicPr>
                        <p:cNvPr id="0" name="图片 3153"/>
                        <p:cNvPicPr/>
                        <p:nvPr/>
                      </p:nvPicPr>
                      <p:blipFill>
                        <a:blip r:embed="rId10"/>
                        <a:stretch>
                          <a:fillRect/>
                        </a:stretch>
                      </p:blipFill>
                      <p:spPr>
                        <a:xfrm>
                          <a:off x="1835785" y="1799590"/>
                          <a:ext cx="619760" cy="260985"/>
                        </a:xfrm>
                        <a:prstGeom prst="rect">
                          <a:avLst/>
                        </a:prstGeom>
                        <a:noFill/>
                        <a:ln w="38100">
                          <a:noFill/>
                          <a:miter/>
                        </a:ln>
                      </p:spPr>
                    </p:pic>
                  </p:oleObj>
                </mc:Fallback>
              </mc:AlternateContent>
            </a:graphicData>
          </a:graphic>
        </p:graphicFrame>
        <p:graphicFrame>
          <p:nvGraphicFramePr>
            <p:cNvPr id="151557" name="Object 10"/>
            <p:cNvGraphicFramePr>
              <a:graphicFrameLocks noChangeAspect="1"/>
            </p:cNvGraphicFramePr>
            <p:nvPr>
              <p:extLst>
                <p:ext uri="{D42A27DB-BD31-4B8C-83A1-F6EECF244321}">
                  <p14:modId xmlns:p14="http://schemas.microsoft.com/office/powerpoint/2010/main" val="2752229296"/>
                </p:ext>
              </p:extLst>
            </p:nvPr>
          </p:nvGraphicFramePr>
          <p:xfrm>
            <a:off x="3996055" y="1799590"/>
            <a:ext cx="456565" cy="311785"/>
          </p:xfrm>
          <a:graphic>
            <a:graphicData uri="http://schemas.openxmlformats.org/presentationml/2006/ole">
              <mc:AlternateContent xmlns:mc="http://schemas.openxmlformats.org/markup-compatibility/2006">
                <mc:Choice xmlns:v="urn:schemas-microsoft-com:vml" Requires="v">
                  <p:oleObj spid="_x0000_s34858" r:id="rId11" imgW="342900" imgH="228600" progId="Equation.3">
                    <p:embed/>
                  </p:oleObj>
                </mc:Choice>
                <mc:Fallback>
                  <p:oleObj r:id="rId11" imgW="342900" imgH="228600" progId="Equation.3">
                    <p:embed/>
                    <p:pic>
                      <p:nvPicPr>
                        <p:cNvPr id="0" name="图片 3152"/>
                        <p:cNvPicPr/>
                        <p:nvPr/>
                      </p:nvPicPr>
                      <p:blipFill>
                        <a:blip r:embed="rId12"/>
                        <a:stretch>
                          <a:fillRect/>
                        </a:stretch>
                      </p:blipFill>
                      <p:spPr>
                        <a:xfrm>
                          <a:off x="3996055" y="1799590"/>
                          <a:ext cx="456565" cy="311785"/>
                        </a:xfrm>
                        <a:prstGeom prst="rect">
                          <a:avLst/>
                        </a:prstGeom>
                        <a:noFill/>
                        <a:ln w="38100">
                          <a:noFill/>
                          <a:miter/>
                        </a:ln>
                      </p:spPr>
                    </p:pic>
                  </p:oleObj>
                </mc:Fallback>
              </mc:AlternateContent>
            </a:graphicData>
          </a:graphic>
        </p:graphicFrame>
        <p:graphicFrame>
          <p:nvGraphicFramePr>
            <p:cNvPr id="151558" name="Object 14"/>
            <p:cNvGraphicFramePr>
              <a:graphicFrameLocks noChangeAspect="1"/>
            </p:cNvGraphicFramePr>
            <p:nvPr>
              <p:extLst>
                <p:ext uri="{D42A27DB-BD31-4B8C-83A1-F6EECF244321}">
                  <p14:modId xmlns:p14="http://schemas.microsoft.com/office/powerpoint/2010/main" val="2917178234"/>
                </p:ext>
              </p:extLst>
            </p:nvPr>
          </p:nvGraphicFramePr>
          <p:xfrm>
            <a:off x="4716145" y="1774825"/>
            <a:ext cx="492760" cy="336550"/>
          </p:xfrm>
          <a:graphic>
            <a:graphicData uri="http://schemas.openxmlformats.org/presentationml/2006/ole">
              <mc:AlternateContent xmlns:mc="http://schemas.openxmlformats.org/markup-compatibility/2006">
                <mc:Choice xmlns:v="urn:schemas-microsoft-com:vml" Requires="v">
                  <p:oleObj spid="_x0000_s34859" r:id="rId13" imgW="342900" imgH="228600" progId="Equation.3">
                    <p:embed/>
                  </p:oleObj>
                </mc:Choice>
                <mc:Fallback>
                  <p:oleObj r:id="rId13" imgW="342900" imgH="228600" progId="Equation.3">
                    <p:embed/>
                    <p:pic>
                      <p:nvPicPr>
                        <p:cNvPr id="0" name="图片 3156"/>
                        <p:cNvPicPr/>
                        <p:nvPr/>
                      </p:nvPicPr>
                      <p:blipFill>
                        <a:blip r:embed="rId14"/>
                        <a:stretch>
                          <a:fillRect/>
                        </a:stretch>
                      </p:blipFill>
                      <p:spPr>
                        <a:xfrm>
                          <a:off x="4716145" y="1774825"/>
                          <a:ext cx="492760" cy="336550"/>
                        </a:xfrm>
                        <a:prstGeom prst="rect">
                          <a:avLst/>
                        </a:prstGeom>
                        <a:noFill/>
                        <a:ln w="38100">
                          <a:noFill/>
                          <a:miter/>
                        </a:ln>
                      </p:spPr>
                    </p:pic>
                  </p:oleObj>
                </mc:Fallback>
              </mc:AlternateContent>
            </a:graphicData>
          </a:graphic>
        </p:graphicFrame>
      </p:grpSp>
      <p:sp>
        <p:nvSpPr>
          <p:cNvPr id="13" name="灯片编号占位符 3">
            <a:extLst>
              <a:ext uri="{FF2B5EF4-FFF2-40B4-BE49-F238E27FC236}">
                <a16:creationId xmlns:a16="http://schemas.microsoft.com/office/drawing/2014/main" id="{DADA50D0-E903-4666-9216-A1052CCF262C}"/>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63</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01625" y="44765"/>
            <a:ext cx="8540750" cy="619108"/>
          </a:xfrm>
        </p:spPr>
        <p:txBody>
          <a:bodyPr/>
          <a:lstStyle/>
          <a:p>
            <a:r>
              <a:rPr lang="en-US" altLang="zh-CN" dirty="0">
                <a:sym typeface="+mn-ea"/>
              </a:rPr>
              <a:t>6. </a:t>
            </a:r>
            <a:r>
              <a:rPr lang="zh-CN" altLang="en-US" dirty="0">
                <a:sym typeface="+mn-ea"/>
              </a:rPr>
              <a:t>运动导致的图像模糊</a:t>
            </a:r>
            <a:endParaRPr lang="zh-CN" altLang="en-US" dirty="0"/>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64</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539552" y="5293677"/>
                <a:ext cx="7920741" cy="3683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algn="l">
                  <a:spcBef>
                    <a:spcPct val="20000"/>
                  </a:spcBef>
                  <a:buNone/>
                </a:pPr>
                <a:r>
                  <a:rPr lang="zh-CN" altLang="en-US" sz="1800" dirty="0">
                    <a:solidFill>
                      <a:schemeClr val="tx2"/>
                    </a:solidFill>
                    <a:uFillTx/>
                    <a:latin typeface="Times New Roman" panose="02020603050405020304" pitchFamily="18" charset="0"/>
                    <a:ea typeface="微软雅黑" panose="020B0503020204020204" pitchFamily="34" charset="-122"/>
                  </a:rPr>
                  <a:t>事实中运动速度和曝光时间经常不知道，需要尝试不同的</a:t>
                </a:r>
                <a14:m>
                  <m:oMath xmlns:m="http://schemas.openxmlformats.org/officeDocument/2006/math">
                    <m:r>
                      <a:rPr lang="zh-CN" altLang="en-US" sz="1800" i="1" dirty="0" smtClean="0">
                        <a:solidFill>
                          <a:schemeClr val="tx2"/>
                        </a:solidFill>
                        <a:uFillTx/>
                        <a:latin typeface="Cambria Math" panose="02040503050406030204" pitchFamily="18" charset="0"/>
                        <a:ea typeface="微软雅黑" panose="020B0503020204020204" pitchFamily="34" charset="-122"/>
                      </a:rPr>
                      <m:t>𝑎</m:t>
                    </m:r>
                    <m:r>
                      <a:rPr lang="zh-CN" altLang="en-US" sz="1800" i="1" dirty="0" smtClean="0">
                        <a:solidFill>
                          <a:schemeClr val="tx2"/>
                        </a:solidFill>
                        <a:uFillTx/>
                        <a:latin typeface="Cambria Math" panose="02040503050406030204" pitchFamily="18" charset="0"/>
                        <a:ea typeface="微软雅黑" panose="020B0503020204020204" pitchFamily="34" charset="-122"/>
                      </a:rPr>
                      <m:t>,</m:t>
                    </m:r>
                    <m:r>
                      <a:rPr lang="zh-CN" altLang="en-US" sz="1800" i="1" dirty="0" smtClean="0">
                        <a:solidFill>
                          <a:schemeClr val="tx2"/>
                        </a:solidFill>
                        <a:uFillTx/>
                        <a:latin typeface="Cambria Math" panose="02040503050406030204" pitchFamily="18" charset="0"/>
                        <a:ea typeface="微软雅黑" panose="020B0503020204020204" pitchFamily="34" charset="-122"/>
                      </a:rPr>
                      <m:t>𝑏</m:t>
                    </m:r>
                    <m:r>
                      <a:rPr lang="zh-CN" altLang="en-US" sz="1800" i="1" dirty="0" smtClean="0">
                        <a:solidFill>
                          <a:schemeClr val="tx2"/>
                        </a:solidFill>
                        <a:uFillTx/>
                        <a:latin typeface="Cambria Math" panose="02040503050406030204" pitchFamily="18" charset="0"/>
                        <a:ea typeface="微软雅黑" panose="020B0503020204020204" pitchFamily="34" charset="-122"/>
                      </a:rPr>
                      <m:t>,</m:t>
                    </m:r>
                    <m:r>
                      <a:rPr lang="zh-CN" altLang="en-US" sz="1800" i="1" dirty="0" smtClean="0">
                        <a:solidFill>
                          <a:schemeClr val="tx2"/>
                        </a:solidFill>
                        <a:uFillTx/>
                        <a:latin typeface="Cambria Math" panose="02040503050406030204" pitchFamily="18" charset="0"/>
                        <a:ea typeface="微软雅黑" panose="020B0503020204020204" pitchFamily="34" charset="-122"/>
                      </a:rPr>
                      <m:t>𝑇</m:t>
                    </m:r>
                  </m:oMath>
                </a14:m>
                <a:endParaRPr lang="zh-CN" altLang="en-US" sz="1800" dirty="0">
                  <a:solidFill>
                    <a:schemeClr val="tx2"/>
                  </a:solidFill>
                  <a:uFillTx/>
                  <a:latin typeface="Times New Roman" panose="02020603050405020304" pitchFamily="18" charset="0"/>
                  <a:ea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39552" y="5293677"/>
                <a:ext cx="7920741" cy="368300"/>
              </a:xfrm>
              <a:prstGeom prst="rect">
                <a:avLst/>
              </a:prstGeom>
              <a:blipFill>
                <a:blip r:embed="rId3"/>
                <a:stretch>
                  <a:fillRect l="-693" t="-8197" b="-24590"/>
                </a:stretch>
              </a:blipFill>
              <a:ln w="9525">
                <a:noFill/>
              </a:ln>
            </p:spPr>
            <p:txBody>
              <a:bodyPr/>
              <a:lstStyle/>
              <a:p>
                <a:r>
                  <a:rPr lang="zh-CN" altLang="en-US">
                    <a:noFill/>
                  </a:rPr>
                  <a:t> </a:t>
                </a:r>
              </a:p>
            </p:txBody>
          </p:sp>
        </mc:Fallback>
      </mc:AlternateContent>
      <p:graphicFrame>
        <p:nvGraphicFramePr>
          <p:cNvPr id="153603" name="Object 3"/>
          <p:cNvGraphicFramePr>
            <a:graphicFrameLocks noChangeAspect="1"/>
          </p:cNvGraphicFramePr>
          <p:nvPr/>
        </p:nvGraphicFramePr>
        <p:xfrm>
          <a:off x="1475740" y="1196340"/>
          <a:ext cx="3374390" cy="565785"/>
        </p:xfrm>
        <a:graphic>
          <a:graphicData uri="http://schemas.openxmlformats.org/presentationml/2006/ole">
            <mc:AlternateContent xmlns:mc="http://schemas.openxmlformats.org/markup-compatibility/2006">
              <mc:Choice xmlns:v="urn:schemas-microsoft-com:vml" Requires="v">
                <p:oleObj spid="_x0000_s35872" r:id="rId4" imgW="1803400" imgH="330200" progId="Equation.3">
                  <p:embed/>
                </p:oleObj>
              </mc:Choice>
              <mc:Fallback>
                <p:oleObj r:id="rId4" imgW="1803400" imgH="330200" progId="Equation.3">
                  <p:embed/>
                  <p:pic>
                    <p:nvPicPr>
                      <p:cNvPr id="0" name="图片 3154"/>
                      <p:cNvPicPr/>
                      <p:nvPr/>
                    </p:nvPicPr>
                    <p:blipFill>
                      <a:blip r:embed="rId5"/>
                      <a:stretch>
                        <a:fillRect/>
                      </a:stretch>
                    </p:blipFill>
                    <p:spPr>
                      <a:xfrm>
                        <a:off x="1475740" y="1196340"/>
                        <a:ext cx="3374390" cy="565785"/>
                      </a:xfrm>
                      <a:prstGeom prst="rect">
                        <a:avLst/>
                      </a:prstGeom>
                      <a:noFill/>
                      <a:ln w="38100">
                        <a:noFill/>
                        <a:miter/>
                      </a:ln>
                    </p:spPr>
                  </p:pic>
                </p:oleObj>
              </mc:Fallback>
            </mc:AlternateContent>
          </a:graphicData>
        </a:graphic>
      </p:graphicFrame>
      <p:graphicFrame>
        <p:nvGraphicFramePr>
          <p:cNvPr id="153604" name="Object 4"/>
          <p:cNvGraphicFramePr>
            <a:graphicFrameLocks noChangeAspect="1"/>
          </p:cNvGraphicFramePr>
          <p:nvPr/>
        </p:nvGraphicFramePr>
        <p:xfrm>
          <a:off x="1557020" y="764540"/>
          <a:ext cx="3081020" cy="391795"/>
        </p:xfrm>
        <a:graphic>
          <a:graphicData uri="http://schemas.openxmlformats.org/presentationml/2006/ole">
            <mc:AlternateContent xmlns:mc="http://schemas.openxmlformats.org/markup-compatibility/2006">
              <mc:Choice xmlns:v="urn:schemas-microsoft-com:vml" Requires="v">
                <p:oleObj spid="_x0000_s35873" r:id="rId6" imgW="1497965" imgH="203200" progId="Equation.3">
                  <p:embed/>
                </p:oleObj>
              </mc:Choice>
              <mc:Fallback>
                <p:oleObj r:id="rId6" imgW="1497965" imgH="203200" progId="Equation.3">
                  <p:embed/>
                  <p:pic>
                    <p:nvPicPr>
                      <p:cNvPr id="0" name="图片 3155"/>
                      <p:cNvPicPr/>
                      <p:nvPr/>
                    </p:nvPicPr>
                    <p:blipFill>
                      <a:blip r:embed="rId7"/>
                      <a:stretch>
                        <a:fillRect/>
                      </a:stretch>
                    </p:blipFill>
                    <p:spPr>
                      <a:xfrm>
                        <a:off x="1557020" y="764540"/>
                        <a:ext cx="3081020" cy="391795"/>
                      </a:xfrm>
                      <a:prstGeom prst="rect">
                        <a:avLst/>
                      </a:prstGeom>
                      <a:noFill/>
                      <a:ln w="38100">
                        <a:noFill/>
                        <a:miter/>
                      </a:ln>
                    </p:spPr>
                  </p:pic>
                </p:oleObj>
              </mc:Fallback>
            </mc:AlternateContent>
          </a:graphicData>
        </a:graphic>
      </p:graphicFrame>
      <p:sp>
        <p:nvSpPr>
          <p:cNvPr id="153605" name="Rectangle 8"/>
          <p:cNvSpPr/>
          <p:nvPr/>
        </p:nvSpPr>
        <p:spPr>
          <a:xfrm>
            <a:off x="755650" y="1268730"/>
            <a:ext cx="411480" cy="368300"/>
          </a:xfrm>
          <a:prstGeom prst="rect">
            <a:avLst/>
          </a:prstGeom>
          <a:noFill/>
          <a:ln w="9525">
            <a:noFill/>
          </a:ln>
        </p:spPr>
        <p:txBody>
          <a:bodyPr wrap="none">
            <a:spAutoFit/>
          </a:bodyPr>
          <a:lstStyle/>
          <a:p>
            <a:pPr algn="l">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则</a:t>
            </a:r>
          </a:p>
        </p:txBody>
      </p:sp>
      <p:sp>
        <p:nvSpPr>
          <p:cNvPr id="153606" name="Rectangle 9"/>
          <p:cNvSpPr/>
          <p:nvPr/>
        </p:nvSpPr>
        <p:spPr>
          <a:xfrm>
            <a:off x="755650" y="764540"/>
            <a:ext cx="411480" cy="368300"/>
          </a:xfrm>
          <a:prstGeom prst="rect">
            <a:avLst/>
          </a:prstGeom>
          <a:noFill/>
          <a:ln w="9525">
            <a:noFill/>
          </a:ln>
        </p:spPr>
        <p:txBody>
          <a:bodyPr wrap="none">
            <a:spAutoFit/>
          </a:bodyPr>
          <a:lstStyle/>
          <a:p>
            <a:pPr algn="l">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令</a:t>
            </a:r>
          </a:p>
        </p:txBody>
      </p:sp>
      <p:grpSp>
        <p:nvGrpSpPr>
          <p:cNvPr id="5" name="组合 4">
            <a:extLst>
              <a:ext uri="{FF2B5EF4-FFF2-40B4-BE49-F238E27FC236}">
                <a16:creationId xmlns:a16="http://schemas.microsoft.com/office/drawing/2014/main" id="{76C5D516-0F27-4FE5-B2C8-C8649770DEB9}"/>
              </a:ext>
            </a:extLst>
          </p:cNvPr>
          <p:cNvGrpSpPr/>
          <p:nvPr/>
        </p:nvGrpSpPr>
        <p:grpSpPr>
          <a:xfrm>
            <a:off x="755650" y="1910830"/>
            <a:ext cx="6844030" cy="718388"/>
            <a:chOff x="755650" y="1910830"/>
            <a:chExt cx="6844030" cy="718388"/>
          </a:xfrm>
        </p:grpSpPr>
        <p:sp>
          <p:nvSpPr>
            <p:cNvPr id="153607" name="Rectangle 10"/>
            <p:cNvSpPr/>
            <p:nvPr/>
          </p:nvSpPr>
          <p:spPr>
            <a:xfrm>
              <a:off x="755650" y="1928813"/>
              <a:ext cx="6844030" cy="700405"/>
            </a:xfrm>
            <a:prstGeom prst="rect">
              <a:avLst/>
            </a:prstGeom>
            <a:noFill/>
            <a:ln w="9525">
              <a:noFill/>
            </a:ln>
          </p:spPr>
          <p:txBody>
            <a:bodyPr wrap="square">
              <a:spAutoFit/>
            </a:bodyPr>
            <a:lstStyle/>
            <a:p>
              <a:pPr algn="l">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如果图像在</a:t>
              </a:r>
              <a:r>
                <a:rPr lang="zh-CN" altLang="en-US" sz="1800" i="1" dirty="0">
                  <a:uFillTx/>
                  <a:latin typeface="Times New Roman" panose="02020603050405020304" pitchFamily="18" charset="0"/>
                  <a:ea typeface="微软雅黑" panose="020B0503020204020204" pitchFamily="34" charset="-122"/>
                </a:rPr>
                <a:t>x</a:t>
              </a:r>
              <a:r>
                <a:rPr lang="zh-CN" altLang="en-US" sz="1800" dirty="0">
                  <a:uFillTx/>
                  <a:latin typeface="Times New Roman" panose="02020603050405020304" pitchFamily="18" charset="0"/>
                  <a:ea typeface="微软雅黑" panose="020B0503020204020204" pitchFamily="34" charset="-122"/>
                </a:rPr>
                <a:t>和</a:t>
              </a:r>
              <a:r>
                <a:rPr lang="zh-CN" altLang="en-US" sz="1800" i="1" dirty="0">
                  <a:uFillTx/>
                  <a:latin typeface="Times New Roman" panose="02020603050405020304" pitchFamily="18" charset="0"/>
                  <a:ea typeface="微软雅黑" panose="020B0503020204020204" pitchFamily="34" charset="-122"/>
                </a:rPr>
                <a:t>y</a:t>
              </a:r>
              <a:r>
                <a:rPr lang="zh-CN" altLang="en-US" sz="1800" dirty="0">
                  <a:uFillTx/>
                  <a:latin typeface="Times New Roman" panose="02020603050405020304" pitchFamily="18" charset="0"/>
                  <a:ea typeface="微软雅黑" panose="020B0503020204020204" pitchFamily="34" charset="-122"/>
                </a:rPr>
                <a:t>方向上分别以                </a:t>
              </a:r>
              <a:r>
                <a:rPr lang="en-US" altLang="zh-CN" sz="1800" dirty="0">
                  <a:uFillTx/>
                  <a:latin typeface="Times New Roman" panose="02020603050405020304" pitchFamily="18" charset="0"/>
                  <a:ea typeface="微软雅黑" panose="020B0503020204020204" pitchFamily="34" charset="-122"/>
                </a:rPr>
                <a:t>            </a:t>
              </a:r>
              <a:r>
                <a:rPr lang="zh-CN" altLang="en-US" sz="1800" dirty="0">
                  <a:uFillTx/>
                  <a:latin typeface="Times New Roman" panose="02020603050405020304" pitchFamily="18" charset="0"/>
                  <a:ea typeface="微软雅黑" panose="020B0503020204020204" pitchFamily="34" charset="-122"/>
                </a:rPr>
                <a:t>和</a:t>
              </a:r>
            </a:p>
            <a:p>
              <a:pPr algn="l">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做均匀直线运动，则当</a:t>
              </a:r>
              <a:r>
                <a:rPr lang="zh-CN" altLang="en-US" sz="1800" i="1" dirty="0">
                  <a:uFillTx/>
                  <a:latin typeface="Times New Roman" panose="02020603050405020304" pitchFamily="18" charset="0"/>
                  <a:ea typeface="微软雅黑" panose="020B0503020204020204" pitchFamily="34" charset="-122"/>
                </a:rPr>
                <a:t>t</a:t>
              </a:r>
              <a:r>
                <a:rPr lang="zh-CN" altLang="en-US" sz="1800" dirty="0">
                  <a:uFillTx/>
                  <a:latin typeface="Times New Roman" panose="02020603050405020304" pitchFamily="18" charset="0"/>
                  <a:ea typeface="微软雅黑" panose="020B0503020204020204" pitchFamily="34" charset="-122"/>
                </a:rPr>
                <a:t>=</a:t>
              </a:r>
              <a:r>
                <a:rPr lang="zh-CN" altLang="en-US" sz="1800" i="1" dirty="0">
                  <a:uFillTx/>
                  <a:latin typeface="Times New Roman" panose="02020603050405020304" pitchFamily="18" charset="0"/>
                  <a:ea typeface="微软雅黑" panose="020B0503020204020204" pitchFamily="34" charset="-122"/>
                </a:rPr>
                <a:t>T</a:t>
              </a:r>
              <a:r>
                <a:rPr lang="zh-CN" altLang="en-US" sz="1800" dirty="0">
                  <a:uFillTx/>
                  <a:latin typeface="Times New Roman" panose="02020603050405020304" pitchFamily="18" charset="0"/>
                  <a:ea typeface="微软雅黑" panose="020B0503020204020204" pitchFamily="34" charset="-122"/>
                </a:rPr>
                <a:t>时</a:t>
              </a:r>
            </a:p>
          </p:txBody>
        </p:sp>
        <p:graphicFrame>
          <p:nvGraphicFramePr>
            <p:cNvPr id="153608" name="Object 11"/>
            <p:cNvGraphicFramePr>
              <a:graphicFrameLocks noChangeAspect="1"/>
            </p:cNvGraphicFramePr>
            <p:nvPr>
              <p:extLst>
                <p:ext uri="{D42A27DB-BD31-4B8C-83A1-F6EECF244321}">
                  <p14:modId xmlns:p14="http://schemas.microsoft.com/office/powerpoint/2010/main" val="2979112336"/>
                </p:ext>
              </p:extLst>
            </p:nvPr>
          </p:nvGraphicFramePr>
          <p:xfrm>
            <a:off x="3966527" y="1910830"/>
            <a:ext cx="1210945" cy="410210"/>
          </p:xfrm>
          <a:graphic>
            <a:graphicData uri="http://schemas.openxmlformats.org/presentationml/2006/ole">
              <mc:AlternateContent xmlns:mc="http://schemas.openxmlformats.org/markup-compatibility/2006">
                <mc:Choice xmlns:v="urn:schemas-microsoft-com:vml" Requires="v">
                  <p:oleObj spid="_x0000_s35874" r:id="rId8" imgW="800100" imgH="228600" progId="Equation.3">
                    <p:embed/>
                  </p:oleObj>
                </mc:Choice>
                <mc:Fallback>
                  <p:oleObj r:id="rId8" imgW="800100" imgH="228600" progId="Equation.3">
                    <p:embed/>
                    <p:pic>
                      <p:nvPicPr>
                        <p:cNvPr id="0" name="图片 3160"/>
                        <p:cNvPicPr/>
                        <p:nvPr/>
                      </p:nvPicPr>
                      <p:blipFill>
                        <a:blip r:embed="rId9"/>
                        <a:stretch>
                          <a:fillRect/>
                        </a:stretch>
                      </p:blipFill>
                      <p:spPr>
                        <a:xfrm>
                          <a:off x="3966527" y="1910830"/>
                          <a:ext cx="1210945" cy="410210"/>
                        </a:xfrm>
                        <a:prstGeom prst="rect">
                          <a:avLst/>
                        </a:prstGeom>
                        <a:noFill/>
                        <a:ln w="38100">
                          <a:noFill/>
                          <a:miter/>
                        </a:ln>
                      </p:spPr>
                    </p:pic>
                  </p:oleObj>
                </mc:Fallback>
              </mc:AlternateContent>
            </a:graphicData>
          </a:graphic>
        </p:graphicFrame>
        <p:graphicFrame>
          <p:nvGraphicFramePr>
            <p:cNvPr id="153609" name="Object 12"/>
            <p:cNvGraphicFramePr>
              <a:graphicFrameLocks noChangeAspect="1"/>
            </p:cNvGraphicFramePr>
            <p:nvPr>
              <p:extLst>
                <p:ext uri="{D42A27DB-BD31-4B8C-83A1-F6EECF244321}">
                  <p14:modId xmlns:p14="http://schemas.microsoft.com/office/powerpoint/2010/main" val="1488449522"/>
                </p:ext>
              </p:extLst>
            </p:nvPr>
          </p:nvGraphicFramePr>
          <p:xfrm>
            <a:off x="5813583" y="1913370"/>
            <a:ext cx="1149985" cy="407670"/>
          </p:xfrm>
          <a:graphic>
            <a:graphicData uri="http://schemas.openxmlformats.org/presentationml/2006/ole">
              <mc:AlternateContent xmlns:mc="http://schemas.openxmlformats.org/markup-compatibility/2006">
                <mc:Choice xmlns:v="urn:schemas-microsoft-com:vml" Requires="v">
                  <p:oleObj spid="_x0000_s35875" r:id="rId10" imgW="812165" imgH="228600" progId="Equation.3">
                    <p:embed/>
                  </p:oleObj>
                </mc:Choice>
                <mc:Fallback>
                  <p:oleObj r:id="rId10" imgW="812165" imgH="228600" progId="Equation.3">
                    <p:embed/>
                    <p:pic>
                      <p:nvPicPr>
                        <p:cNvPr id="0" name="图片 3158"/>
                        <p:cNvPicPr/>
                        <p:nvPr/>
                      </p:nvPicPr>
                      <p:blipFill>
                        <a:blip r:embed="rId11"/>
                        <a:stretch>
                          <a:fillRect/>
                        </a:stretch>
                      </p:blipFill>
                      <p:spPr>
                        <a:xfrm>
                          <a:off x="5813583" y="1913370"/>
                          <a:ext cx="1149985" cy="407670"/>
                        </a:xfrm>
                        <a:prstGeom prst="rect">
                          <a:avLst/>
                        </a:prstGeom>
                        <a:noFill/>
                        <a:ln w="38100">
                          <a:noFill/>
                          <a:miter/>
                        </a:ln>
                      </p:spPr>
                    </p:pic>
                  </p:oleObj>
                </mc:Fallback>
              </mc:AlternateContent>
            </a:graphicData>
          </a:graphic>
        </p:graphicFrame>
      </p:grpSp>
      <p:graphicFrame>
        <p:nvGraphicFramePr>
          <p:cNvPr id="153610" name="Object 16"/>
          <p:cNvGraphicFramePr>
            <a:graphicFrameLocks noChangeAspect="1"/>
          </p:cNvGraphicFramePr>
          <p:nvPr/>
        </p:nvGraphicFramePr>
        <p:xfrm>
          <a:off x="1691640" y="2852420"/>
          <a:ext cx="5908040" cy="2218055"/>
        </p:xfrm>
        <a:graphic>
          <a:graphicData uri="http://schemas.openxmlformats.org/presentationml/2006/ole">
            <mc:AlternateContent xmlns:mc="http://schemas.openxmlformats.org/markup-compatibility/2006">
              <mc:Choice xmlns:v="urn:schemas-microsoft-com:vml" Requires="v">
                <p:oleObj spid="_x0000_s35876" r:id="rId12" imgW="2730500" imgH="1117600" progId="Equation.3">
                  <p:embed/>
                </p:oleObj>
              </mc:Choice>
              <mc:Fallback>
                <p:oleObj r:id="rId12" imgW="2730500" imgH="1117600" progId="Equation.3">
                  <p:embed/>
                  <p:pic>
                    <p:nvPicPr>
                      <p:cNvPr id="0" name="图片 3162"/>
                      <p:cNvPicPr/>
                      <p:nvPr/>
                    </p:nvPicPr>
                    <p:blipFill>
                      <a:blip r:embed="rId13"/>
                      <a:stretch>
                        <a:fillRect/>
                      </a:stretch>
                    </p:blipFill>
                    <p:spPr>
                      <a:xfrm>
                        <a:off x="1691640" y="2852420"/>
                        <a:ext cx="5908040" cy="2218055"/>
                      </a:xfrm>
                      <a:prstGeom prst="rect">
                        <a:avLst/>
                      </a:prstGeom>
                      <a:noFill/>
                      <a:ln w="38100">
                        <a:noFill/>
                        <a:miter/>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6. </a:t>
            </a:r>
            <a:r>
              <a:rPr lang="zh-CN" altLang="en-US" dirty="0">
                <a:sym typeface="+mn-ea"/>
              </a:rPr>
              <a:t>运动导致的图像模糊</a:t>
            </a:r>
            <a:endParaRPr lang="zh-CN" altLang="en-US" dirty="0"/>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65</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2"/>
          <a:stretch>
            <a:fillRect/>
          </a:stretch>
        </p:blipFill>
        <p:spPr>
          <a:xfrm>
            <a:off x="1187450" y="980440"/>
            <a:ext cx="6630670" cy="341122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403350" y="4725035"/>
                <a:ext cx="6553026" cy="784189"/>
              </a:xfrm>
              <a:prstGeom prst="rect">
                <a:avLst/>
              </a:prstGeom>
              <a:noFill/>
            </p:spPr>
            <p:txBody>
              <a:bodyPr wrap="square" rtlCol="0" anchor="t">
                <a:spAutoFit/>
              </a:bodyPr>
              <a:lstStyle/>
              <a:p>
                <a:pPr algn="l">
                  <a:lnSpc>
                    <a:spcPct val="12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(a)原图像;</a:t>
                </a:r>
              </a:p>
              <a:p>
                <a:pPr algn="l">
                  <a:lnSpc>
                    <a:spcPct val="12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(b)使用上述函数(</a:t>
                </a:r>
                <a14:m>
                  <m:oMath xmlns:m="http://schemas.openxmlformats.org/officeDocument/2006/math">
                    <m:r>
                      <a:rPr lang="zh-CN" altLang="en-US" sz="1800" i="1" dirty="0" smtClean="0">
                        <a:uFillTx/>
                        <a:latin typeface="Cambria Math" panose="02040503050406030204" pitchFamily="18" charset="0"/>
                        <a:ea typeface="微软雅黑" panose="020B0503020204020204" pitchFamily="34" charset="-122"/>
                      </a:rPr>
                      <m:t>𝑎</m:t>
                    </m:r>
                    <m:r>
                      <a:rPr lang="zh-CN" altLang="en-US" sz="1800" i="1" dirty="0" smtClean="0">
                        <a:uFillTx/>
                        <a:latin typeface="Cambria Math" panose="02040503050406030204" pitchFamily="18" charset="0"/>
                        <a:ea typeface="微软雅黑" panose="020B0503020204020204" pitchFamily="34" charset="-122"/>
                      </a:rPr>
                      <m:t>=</m:t>
                    </m:r>
                    <m:r>
                      <a:rPr lang="zh-CN" altLang="en-US" sz="1800" i="1" dirty="0" smtClean="0">
                        <a:uFillTx/>
                        <a:latin typeface="Cambria Math" panose="02040503050406030204" pitchFamily="18" charset="0"/>
                        <a:ea typeface="微软雅黑" panose="020B0503020204020204" pitchFamily="34" charset="-122"/>
                      </a:rPr>
                      <m:t>𝑏</m:t>
                    </m:r>
                    <m:r>
                      <a:rPr lang="zh-CN" altLang="en-US" sz="1800" i="1" dirty="0" smtClean="0">
                        <a:uFillTx/>
                        <a:latin typeface="Cambria Math" panose="02040503050406030204" pitchFamily="18" charset="0"/>
                        <a:ea typeface="微软雅黑" panose="020B0503020204020204" pitchFamily="34" charset="-122"/>
                      </a:rPr>
                      <m:t>=0.1</m:t>
                    </m:r>
                  </m:oMath>
                </a14:m>
                <a:r>
                  <a:rPr lang="zh-CN" altLang="en-US" sz="1800" dirty="0">
                    <a:uFillTx/>
                    <a:latin typeface="Times New Roman" panose="02020603050405020304" pitchFamily="18" charset="0"/>
                    <a:ea typeface="微软雅黑" panose="020B0503020204020204" pitchFamily="34" charset="-122"/>
                  </a:rPr>
                  <a:t>和</a:t>
                </a:r>
                <a14:m>
                  <m:oMath xmlns:m="http://schemas.openxmlformats.org/officeDocument/2006/math">
                    <m:r>
                      <a:rPr lang="zh-CN" altLang="en-US" sz="1800" i="1" dirty="0" smtClean="0">
                        <a:uFillTx/>
                        <a:latin typeface="Cambria Math" panose="02040503050406030204" pitchFamily="18" charset="0"/>
                        <a:ea typeface="微软雅黑" panose="020B0503020204020204" pitchFamily="34" charset="-122"/>
                      </a:rPr>
                      <m:t>𝑇</m:t>
                    </m:r>
                    <m:r>
                      <a:rPr lang="zh-CN" altLang="en-US" sz="1800" i="1" dirty="0" smtClean="0">
                        <a:uFillTx/>
                        <a:latin typeface="Cambria Math" panose="02040503050406030204" pitchFamily="18" charset="0"/>
                        <a:ea typeface="微软雅黑" panose="020B0503020204020204" pitchFamily="34" charset="-122"/>
                      </a:rPr>
                      <m:t>=1</m:t>
                    </m:r>
                  </m:oMath>
                </a14:m>
                <a:r>
                  <a:rPr lang="zh-CN" altLang="en-US" sz="1800" dirty="0">
                    <a:uFillTx/>
                    <a:latin typeface="Times New Roman" panose="02020603050405020304" pitchFamily="18" charset="0"/>
                    <a:ea typeface="微软雅黑" panose="020B0503020204020204" pitchFamily="34" charset="-122"/>
                  </a:rPr>
                  <a:t>)模糊图像后的结果</a:t>
                </a:r>
              </a:p>
            </p:txBody>
          </p:sp>
        </mc:Choice>
        <mc:Fallback xmlns="">
          <p:sp>
            <p:nvSpPr>
              <p:cNvPr id="6" name="文本框 5"/>
              <p:cNvSpPr txBox="1">
                <a:spLocks noRot="1" noChangeAspect="1" noMove="1" noResize="1" noEditPoints="1" noAdjustHandles="1" noChangeArrowheads="1" noChangeShapeType="1" noTextEdit="1"/>
              </p:cNvSpPr>
              <p:nvPr/>
            </p:nvSpPr>
            <p:spPr>
              <a:xfrm>
                <a:off x="1403350" y="4725035"/>
                <a:ext cx="6553026" cy="784189"/>
              </a:xfrm>
              <a:prstGeom prst="rect">
                <a:avLst/>
              </a:prstGeom>
              <a:blipFill>
                <a:blip r:embed="rId3"/>
                <a:stretch>
                  <a:fillRect l="-744" b="-11628"/>
                </a:stretch>
              </a:blipFill>
            </p:spPr>
            <p:txBody>
              <a:bodyPr/>
              <a:lstStyle/>
              <a:p>
                <a:r>
                  <a:rPr lang="zh-CN" altLang="en-US">
                    <a:noFill/>
                  </a:rPr>
                  <a:t> </a:t>
                </a:r>
              </a:p>
            </p:txBody>
          </p:sp>
        </mc:Fallback>
      </mc:AlternateContent>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dirty="0">
                <a:latin typeface="Times New Roman" panose="02020603050405020304" pitchFamily="18" charset="0"/>
                <a:ea typeface="+mn-ea"/>
                <a:cs typeface="+mn-cs"/>
              </a:rPr>
              <a:t>图像退化</a:t>
            </a:r>
            <a:r>
              <a:rPr lang="en-US" altLang="zh-CN" sz="2400" dirty="0">
                <a:latin typeface="Times New Roman" panose="02020603050405020304" pitchFamily="18" charset="0"/>
                <a:ea typeface="+mn-ea"/>
                <a:cs typeface="+mn-cs"/>
              </a:rPr>
              <a:t>/</a:t>
            </a:r>
            <a:r>
              <a:rPr lang="zh-CN" altLang="en-US" sz="2400"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dirty="0"/>
              <a:t>噪声模型</a:t>
            </a:r>
          </a:p>
          <a:p>
            <a:pPr marL="514350" indent="-514350">
              <a:buFont typeface="Arial" panose="020B0604020202020204" pitchFamily="34" charset="0"/>
              <a:buAutoNum type="arabicPeriod"/>
            </a:pPr>
            <a:r>
              <a:rPr lang="zh-CN" altLang="en-US" sz="2400" dirty="0"/>
              <a:t>只存在噪声的复原</a:t>
            </a:r>
            <a:r>
              <a:rPr lang="en-US" altLang="zh-CN" sz="2400" dirty="0"/>
              <a:t>——</a:t>
            </a:r>
            <a:r>
              <a:rPr lang="zh-CN" altLang="en-US" sz="2400" dirty="0"/>
              <a:t>空间滤波</a:t>
            </a:r>
          </a:p>
          <a:p>
            <a:pPr marL="514350" indent="-514350">
              <a:buFont typeface="Arial" panose="020B0604020202020204" pitchFamily="34" charset="0"/>
              <a:buAutoNum type="arabicPeriod"/>
            </a:pPr>
            <a:r>
              <a:rPr lang="zh-CN" altLang="en-US" sz="2400" dirty="0"/>
              <a:t>使用频率域滤波降低周期噪声</a:t>
            </a:r>
          </a:p>
          <a:p>
            <a:pPr marL="514350" indent="-514350">
              <a:buFont typeface="Arial" panose="020B0604020202020204" pitchFamily="34" charset="0"/>
              <a:buAutoNum type="arabicPeriod"/>
            </a:pPr>
            <a:r>
              <a:rPr lang="zh-CN" altLang="en-US" sz="2400" dirty="0"/>
              <a:t>线性位置不变退化</a:t>
            </a:r>
          </a:p>
          <a:p>
            <a:pPr marL="514350" indent="-514350">
              <a:buFont typeface="Arial" panose="020B0604020202020204" pitchFamily="34" charset="0"/>
              <a:buAutoNum type="arabicPeriod"/>
            </a:pPr>
            <a:r>
              <a:rPr lang="zh-CN" altLang="en-US" sz="2400" dirty="0"/>
              <a:t>估计退化函数</a:t>
            </a:r>
          </a:p>
          <a:p>
            <a:pPr marL="514350" indent="-514350">
              <a:buFont typeface="Arial" panose="020B0604020202020204" pitchFamily="34" charset="0"/>
              <a:buAutoNum type="arabicPeriod"/>
            </a:pPr>
            <a:r>
              <a:rPr lang="zh-CN" altLang="en-US" sz="2400" b="1" dirty="0"/>
              <a:t>逆滤波</a:t>
            </a:r>
          </a:p>
          <a:p>
            <a:pPr marL="514350" indent="-514350">
              <a:buFont typeface="Arial" panose="020B0604020202020204" pitchFamily="34" charset="0"/>
              <a:buAutoNum type="arabicPeriod"/>
            </a:pPr>
            <a:r>
              <a:rPr lang="zh-CN" altLang="en-US" sz="2400" dirty="0"/>
              <a:t>最小均方误差（维纳）滤波</a:t>
            </a:r>
          </a:p>
          <a:p>
            <a:pPr marL="514350" indent="-514350">
              <a:buFont typeface="Arial" panose="020B0604020202020204" pitchFamily="34" charset="0"/>
              <a:buAutoNum type="arabicPeriod"/>
            </a:pPr>
            <a:r>
              <a:rPr lang="zh-CN" altLang="en-US" sz="2400" dirty="0"/>
              <a:t>约束最小二乘方滤波</a:t>
            </a:r>
          </a:p>
          <a:p>
            <a:pPr marL="514350" indent="-514350">
              <a:buFont typeface="Arial" panose="020B0604020202020204" pitchFamily="34" charset="0"/>
              <a:buAutoNum type="arabicPeriod"/>
            </a:pPr>
            <a:r>
              <a:rPr lang="zh-CN" altLang="en-US" sz="2400" dirty="0"/>
              <a:t>几何均值滤波</a:t>
            </a:r>
          </a:p>
          <a:p>
            <a:pPr marL="514350" indent="-514350">
              <a:buFont typeface="Arial" panose="020B0604020202020204" pitchFamily="34" charset="0"/>
              <a:buAutoNum type="arabicPeriod"/>
            </a:pPr>
            <a:r>
              <a:rPr lang="zh-CN" altLang="en-US" sz="2400" dirty="0"/>
              <a:t>由投影重建图像</a:t>
            </a:r>
            <a:endParaRPr lang="en-US" altLang="zh-CN" sz="2400"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66</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7. </a:t>
            </a:r>
            <a:r>
              <a:rPr lang="zh-CN" altLang="en-US" dirty="0"/>
              <a:t>逆滤波</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67</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183302" name="Rectangle 6"/>
          <p:cNvSpPr>
            <a:spLocks noChangeArrowheads="1"/>
          </p:cNvSpPr>
          <p:nvPr/>
        </p:nvSpPr>
        <p:spPr bwMode="auto">
          <a:xfrm>
            <a:off x="206532" y="948221"/>
            <a:ext cx="8392478" cy="400110"/>
          </a:xfrm>
          <a:prstGeom prst="rect">
            <a:avLst/>
          </a:prstGeom>
          <a:noFill/>
          <a:ln w="9525">
            <a:noFill/>
            <a:miter lim="800000"/>
          </a:ln>
        </p:spPr>
        <p:txBody>
          <a:bodyPr wrap="square" anchor="ctr">
            <a:spAutoFit/>
          </a:bodyPr>
          <a:lstStyle/>
          <a:p>
            <a:pPr marL="0" marR="0" lvl="0" indent="457200" algn="l" defTabSz="914400" rtl="0" fontAlgn="base" latinLnBrk="0">
              <a:lnSpc>
                <a:spcPct val="100000"/>
              </a:lnSpc>
              <a:spcBef>
                <a:spcPct val="20000"/>
              </a:spcBef>
              <a:buClr>
                <a:schemeClr val="tx1"/>
              </a:buClr>
              <a:buSzPct val="110000"/>
              <a:buFont typeface="Wingdings" panose="05000000000000000000" pitchFamily="2" charset="2"/>
              <a:buNone/>
            </a:pPr>
            <a:r>
              <a:rPr kumimoji="0" lang="zh-CN" altLang="en-US" sz="2000" i="0" u="none" strike="noStrike" kern="1200" cap="none" spc="0" normalizeH="0" baseline="0" dirty="0">
                <a:solidFill>
                  <a:schemeClr val="tx1"/>
                </a:solidFill>
                <a:uFillTx/>
                <a:latin typeface="Times New Roman" panose="02020603050405020304" pitchFamily="18" charset="0"/>
                <a:ea typeface="微软雅黑" panose="020B0503020204020204" pitchFamily="34" charset="-122"/>
                <a:cs typeface="+mn-cs"/>
              </a:rPr>
              <a:t>逆滤波的基本公式 (假设 </a:t>
            </a:r>
            <a:r>
              <a:rPr kumimoji="0" lang="en-US" altLang="zh-CN" sz="2000" i="1" u="none" strike="noStrike" kern="1200" cap="none" spc="0" normalizeH="0" baseline="0" dirty="0">
                <a:solidFill>
                  <a:schemeClr val="tx1"/>
                </a:solidFill>
                <a:uFillTx/>
                <a:latin typeface="Times New Roman" panose="02020603050405020304" pitchFamily="18" charset="0"/>
                <a:ea typeface="微软雅黑" panose="020B0503020204020204" pitchFamily="34" charset="-122"/>
                <a:cs typeface="+mn-cs"/>
              </a:rPr>
              <a:t>H</a:t>
            </a:r>
            <a:r>
              <a:rPr kumimoji="0" lang="zh-CN" altLang="en-US" sz="2000" i="0" u="none" strike="noStrike" kern="1200" cap="none" spc="0" normalizeH="0" baseline="0" dirty="0">
                <a:solidFill>
                  <a:schemeClr val="tx1"/>
                </a:solidFill>
                <a:uFillTx/>
                <a:latin typeface="Times New Roman" panose="02020603050405020304" pitchFamily="18" charset="0"/>
                <a:ea typeface="微软雅黑" panose="020B0503020204020204" pitchFamily="34" charset="-122"/>
                <a:cs typeface="+mn-cs"/>
              </a:rPr>
              <a:t> 已知 或 用之前所述方法估计出）</a:t>
            </a:r>
            <a:r>
              <a:rPr lang="zh-CN" altLang="en-US" sz="2000" dirty="0">
                <a:latin typeface="Times New Roman" panose="02020603050405020304" pitchFamily="18" charset="0"/>
                <a:ea typeface="微软雅黑" panose="020B0503020204020204" pitchFamily="34" charset="-122"/>
              </a:rPr>
              <a:t>，则</a:t>
            </a:r>
            <a:endParaRPr kumimoji="0" lang="zh-CN" altLang="en-US" sz="2000" i="0" u="none" strike="noStrike" kern="1200" cap="none" spc="0" normalizeH="0" baseline="0" dirty="0">
              <a:solidFill>
                <a:schemeClr val="tx1"/>
              </a:solidFill>
              <a:uFillTx/>
              <a:latin typeface="Times New Roman" panose="02020603050405020304" pitchFamily="18" charset="0"/>
              <a:ea typeface="微软雅黑" panose="020B0503020204020204" pitchFamily="34" charset="-122"/>
              <a:cs typeface="+mn-cs"/>
            </a:endParaRPr>
          </a:p>
        </p:txBody>
      </p:sp>
      <p:graphicFrame>
        <p:nvGraphicFramePr>
          <p:cNvPr id="183303" name="Object 7"/>
          <p:cNvGraphicFramePr>
            <a:graphicFrameLocks noChangeAspect="1"/>
          </p:cNvGraphicFramePr>
          <p:nvPr>
            <p:extLst>
              <p:ext uri="{D42A27DB-BD31-4B8C-83A1-F6EECF244321}">
                <p14:modId xmlns:p14="http://schemas.microsoft.com/office/powerpoint/2010/main" val="4108785292"/>
              </p:ext>
            </p:extLst>
          </p:nvPr>
        </p:nvGraphicFramePr>
        <p:xfrm>
          <a:off x="3585685" y="1453711"/>
          <a:ext cx="2019935" cy="681355"/>
        </p:xfrm>
        <a:graphic>
          <a:graphicData uri="http://schemas.openxmlformats.org/presentationml/2006/ole">
            <mc:AlternateContent xmlns:mc="http://schemas.openxmlformats.org/markup-compatibility/2006">
              <mc:Choice xmlns:v="urn:schemas-microsoft-com:vml" Requires="v">
                <p:oleObj spid="_x0000_s36878" r:id="rId3" imgW="1091565" imgH="419100" progId="Equation.3">
                  <p:embed/>
                </p:oleObj>
              </mc:Choice>
              <mc:Fallback>
                <p:oleObj r:id="rId3" imgW="1091565" imgH="419100" progId="Equation.3">
                  <p:embed/>
                  <p:pic>
                    <p:nvPicPr>
                      <p:cNvPr id="0" name="图片 3163"/>
                      <p:cNvPicPr/>
                      <p:nvPr/>
                    </p:nvPicPr>
                    <p:blipFill>
                      <a:blip r:embed="rId4"/>
                      <a:stretch>
                        <a:fillRect/>
                      </a:stretch>
                    </p:blipFill>
                    <p:spPr>
                      <a:xfrm>
                        <a:off x="3585685" y="1453711"/>
                        <a:ext cx="2019935" cy="681355"/>
                      </a:xfrm>
                      <a:prstGeom prst="rect">
                        <a:avLst/>
                      </a:prstGeom>
                      <a:noFill/>
                      <a:ln w="38100">
                        <a:noFill/>
                        <a:miter/>
                      </a:ln>
                    </p:spPr>
                  </p:pic>
                </p:oleObj>
              </mc:Fallback>
            </mc:AlternateContent>
          </a:graphicData>
        </a:graphic>
      </p:graphicFrame>
      <p:sp>
        <p:nvSpPr>
          <p:cNvPr id="183305" name="Text Box 9"/>
          <p:cNvSpPr txBox="1"/>
          <p:nvPr/>
        </p:nvSpPr>
        <p:spPr>
          <a:xfrm>
            <a:off x="449897" y="4058991"/>
            <a:ext cx="8291513"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535305" eaLnBrk="1" hangingPunct="1">
              <a:lnSpc>
                <a:spcPct val="150000"/>
              </a:lnSpc>
              <a:spcBef>
                <a:spcPct val="0"/>
              </a:spcBef>
              <a:buClrTx/>
              <a:buSzTx/>
              <a:buFontTx/>
              <a:buNone/>
            </a:pPr>
            <a:r>
              <a:rPr lang="zh-CN" altLang="en-US" sz="1800" b="1" dirty="0">
                <a:latin typeface="Times New Roman" panose="02020603050405020304" pitchFamily="18" charset="0"/>
                <a:ea typeface="微软雅黑" panose="020B0503020204020204" pitchFamily="34" charset="-122"/>
                <a:sym typeface="+mn-ea"/>
              </a:rPr>
              <a:t>问题：</a:t>
            </a:r>
            <a:r>
              <a:rPr lang="zh-CN" altLang="en-US" sz="1800" dirty="0">
                <a:latin typeface="Times New Roman" panose="02020603050405020304" pitchFamily="18" charset="0"/>
                <a:ea typeface="微软雅黑" panose="020B0503020204020204" pitchFamily="34" charset="-122"/>
                <a:sym typeface="+mn-ea"/>
              </a:rPr>
              <a:t>首先</a:t>
            </a:r>
            <a:r>
              <a:rPr lang="en-US" altLang="zh-CN" sz="1800" dirty="0">
                <a:latin typeface="Times New Roman" panose="02020603050405020304" pitchFamily="18" charset="0"/>
                <a:ea typeface="微软雅黑" panose="020B0503020204020204" pitchFamily="34" charset="-122"/>
                <a:sym typeface="+mn-ea"/>
              </a:rPr>
              <a:t>, </a:t>
            </a:r>
            <a:r>
              <a:rPr lang="en-US" altLang="zh-CN" sz="1800" i="1" dirty="0">
                <a:latin typeface="Times New Roman" panose="02020603050405020304" pitchFamily="18" charset="0"/>
                <a:ea typeface="微软雅黑" panose="020B0503020204020204" pitchFamily="34" charset="-122"/>
                <a:sym typeface="+mn-ea"/>
              </a:rPr>
              <a:t>N</a:t>
            </a:r>
            <a:r>
              <a:rPr lang="en-US" altLang="zh-CN" sz="1800" dirty="0">
                <a:latin typeface="Times New Roman" panose="02020603050405020304" pitchFamily="18" charset="0"/>
                <a:ea typeface="微软雅黑" panose="020B0503020204020204" pitchFamily="34" charset="-122"/>
                <a:sym typeface="+mn-ea"/>
              </a:rPr>
              <a:t>(</a:t>
            </a:r>
            <a:r>
              <a:rPr lang="en-US" altLang="zh-CN" sz="1800" i="1" dirty="0">
                <a:latin typeface="Times New Roman" panose="02020603050405020304" pitchFamily="18" charset="0"/>
                <a:ea typeface="微软雅黑" panose="020B0503020204020204" pitchFamily="34" charset="-122"/>
                <a:sym typeface="+mn-ea"/>
              </a:rPr>
              <a:t>u</a:t>
            </a:r>
            <a:r>
              <a:rPr lang="en-US" altLang="zh-CN" sz="1800" dirty="0">
                <a:latin typeface="Times New Roman" panose="02020603050405020304" pitchFamily="18" charset="0"/>
                <a:ea typeface="微软雅黑" panose="020B0503020204020204" pitchFamily="34" charset="-122"/>
                <a:sym typeface="+mn-ea"/>
              </a:rPr>
              <a:t>, </a:t>
            </a:r>
            <a:r>
              <a:rPr lang="en-US" altLang="zh-CN" sz="1800" i="1" dirty="0">
                <a:latin typeface="Times New Roman" panose="02020603050405020304" pitchFamily="18" charset="0"/>
                <a:ea typeface="微软雅黑" panose="020B0503020204020204" pitchFamily="34" charset="-122"/>
                <a:sym typeface="+mn-ea"/>
              </a:rPr>
              <a:t>v</a:t>
            </a:r>
            <a:r>
              <a:rPr lang="en-US" altLang="zh-CN" sz="1800" dirty="0">
                <a:latin typeface="Times New Roman" panose="02020603050405020304" pitchFamily="18" charset="0"/>
                <a:ea typeface="微软雅黑" panose="020B0503020204020204" pitchFamily="34" charset="-122"/>
                <a:sym typeface="+mn-ea"/>
              </a:rPr>
              <a:t>)</a:t>
            </a:r>
            <a:r>
              <a:rPr lang="zh-CN" altLang="en-US" sz="1800" dirty="0">
                <a:latin typeface="Times New Roman" panose="02020603050405020304" pitchFamily="18" charset="0"/>
                <a:ea typeface="微软雅黑" panose="020B0503020204020204" pitchFamily="34" charset="-122"/>
                <a:sym typeface="+mn-ea"/>
              </a:rPr>
              <a:t>一般是未知的</a:t>
            </a:r>
            <a:r>
              <a:rPr lang="en-US" altLang="zh-CN" sz="1800" dirty="0">
                <a:latin typeface="Times New Roman" panose="02020603050405020304" pitchFamily="18" charset="0"/>
                <a:ea typeface="微软雅黑" panose="020B0503020204020204" pitchFamily="34" charset="-122"/>
                <a:sym typeface="+mn-ea"/>
              </a:rPr>
              <a:t>. </a:t>
            </a:r>
            <a:r>
              <a:rPr lang="zh-CN" altLang="en-US" sz="1800" dirty="0">
                <a:latin typeface="Times New Roman" panose="02020603050405020304" pitchFamily="18" charset="0"/>
                <a:ea typeface="微软雅黑" panose="020B0503020204020204" pitchFamily="34" charset="-122"/>
                <a:sym typeface="+mn-ea"/>
              </a:rPr>
              <a:t>其次</a:t>
            </a:r>
            <a:r>
              <a:rPr lang="en-US" altLang="zh-CN" sz="1800" dirty="0">
                <a:latin typeface="Times New Roman" panose="02020603050405020304" pitchFamily="18" charset="0"/>
                <a:ea typeface="微软雅黑" panose="020B0503020204020204" pitchFamily="34" charset="-122"/>
                <a:sym typeface="+mn-ea"/>
              </a:rPr>
              <a:t>, </a:t>
            </a:r>
            <a:r>
              <a:rPr lang="zh-CN" altLang="en-US" sz="1800" dirty="0">
                <a:latin typeface="Times New Roman" panose="02020603050405020304" pitchFamily="18" charset="0"/>
                <a:ea typeface="微软雅黑" panose="020B0503020204020204" pitchFamily="34" charset="-122"/>
                <a:sym typeface="+mn-ea"/>
              </a:rPr>
              <a:t>当</a:t>
            </a:r>
            <a:r>
              <a:rPr lang="en-US" altLang="zh-CN" sz="1800" i="1" dirty="0">
                <a:latin typeface="Times New Roman" panose="02020603050405020304" pitchFamily="18" charset="0"/>
                <a:ea typeface="微软雅黑" panose="020B0503020204020204" pitchFamily="34" charset="-122"/>
                <a:sym typeface="+mn-ea"/>
              </a:rPr>
              <a:t>H</a:t>
            </a:r>
            <a:r>
              <a:rPr lang="en-US" altLang="zh-CN" sz="1800" dirty="0">
                <a:latin typeface="Times New Roman" panose="02020603050405020304" pitchFamily="18" charset="0"/>
                <a:ea typeface="微软雅黑" panose="020B0503020204020204" pitchFamily="34" charset="-122"/>
                <a:sym typeface="+mn-ea"/>
              </a:rPr>
              <a:t>(</a:t>
            </a:r>
            <a:r>
              <a:rPr lang="en-US" altLang="zh-CN" sz="1800" i="1" dirty="0">
                <a:latin typeface="Times New Roman" panose="02020603050405020304" pitchFamily="18" charset="0"/>
                <a:ea typeface="微软雅黑" panose="020B0503020204020204" pitchFamily="34" charset="-122"/>
                <a:sym typeface="+mn-ea"/>
              </a:rPr>
              <a:t>u</a:t>
            </a:r>
            <a:r>
              <a:rPr lang="en-US" altLang="zh-CN" sz="1800" dirty="0">
                <a:latin typeface="Times New Roman" panose="02020603050405020304" pitchFamily="18" charset="0"/>
                <a:ea typeface="微软雅黑" panose="020B0503020204020204" pitchFamily="34" charset="-122"/>
                <a:sym typeface="+mn-ea"/>
              </a:rPr>
              <a:t>, </a:t>
            </a:r>
            <a:r>
              <a:rPr lang="en-US" altLang="zh-CN" sz="1800" i="1" dirty="0">
                <a:latin typeface="Times New Roman" panose="02020603050405020304" pitchFamily="18" charset="0"/>
                <a:ea typeface="微软雅黑" panose="020B0503020204020204" pitchFamily="34" charset="-122"/>
                <a:sym typeface="+mn-ea"/>
              </a:rPr>
              <a:t>v</a:t>
            </a:r>
            <a:r>
              <a:rPr lang="en-US" altLang="zh-CN" sz="1800" dirty="0">
                <a:latin typeface="Times New Roman" panose="02020603050405020304" pitchFamily="18" charset="0"/>
                <a:ea typeface="微软雅黑" panose="020B0503020204020204" pitchFamily="34" charset="-122"/>
                <a:sym typeface="+mn-ea"/>
              </a:rPr>
              <a:t>)</a:t>
            </a:r>
            <a:r>
              <a:rPr lang="zh-CN" altLang="en-US" sz="1800" dirty="0">
                <a:latin typeface="Times New Roman" panose="02020603050405020304" pitchFamily="18" charset="0"/>
                <a:ea typeface="微软雅黑" panose="020B0503020204020204" pitchFamily="34" charset="-122"/>
                <a:sym typeface="+mn-ea"/>
              </a:rPr>
              <a:t>的任何元素为零或者值很小时</a:t>
            </a:r>
            <a:r>
              <a:rPr lang="en-US" altLang="zh-CN" sz="1800" dirty="0">
                <a:latin typeface="Times New Roman" panose="02020603050405020304" pitchFamily="18" charset="0"/>
                <a:ea typeface="微软雅黑" panose="020B0503020204020204" pitchFamily="34" charset="-122"/>
                <a:sym typeface="+mn-ea"/>
              </a:rPr>
              <a:t>, </a:t>
            </a:r>
            <a:r>
              <a:rPr lang="en-US" altLang="zh-CN" sz="1800" i="1" dirty="0">
                <a:latin typeface="Times New Roman" panose="02020603050405020304" pitchFamily="18" charset="0"/>
                <a:ea typeface="微软雅黑" panose="020B0503020204020204" pitchFamily="34" charset="-122"/>
                <a:sym typeface="+mn-ea"/>
              </a:rPr>
              <a:t>N</a:t>
            </a:r>
            <a:r>
              <a:rPr lang="en-US" altLang="zh-CN" sz="1800" dirty="0">
                <a:latin typeface="Times New Roman" panose="02020603050405020304" pitchFamily="18" charset="0"/>
                <a:ea typeface="微软雅黑" panose="020B0503020204020204" pitchFamily="34" charset="-122"/>
                <a:sym typeface="+mn-ea"/>
              </a:rPr>
              <a:t>(</a:t>
            </a:r>
            <a:r>
              <a:rPr lang="en-US" altLang="zh-CN" sz="1800" i="1" dirty="0">
                <a:latin typeface="Times New Roman" panose="02020603050405020304" pitchFamily="18" charset="0"/>
                <a:ea typeface="微软雅黑" panose="020B0503020204020204" pitchFamily="34" charset="-122"/>
                <a:sym typeface="+mn-ea"/>
              </a:rPr>
              <a:t>u</a:t>
            </a:r>
            <a:r>
              <a:rPr lang="en-US" altLang="zh-CN" sz="1800" dirty="0">
                <a:latin typeface="Times New Roman" panose="02020603050405020304" pitchFamily="18" charset="0"/>
                <a:ea typeface="微软雅黑" panose="020B0503020204020204" pitchFamily="34" charset="-122"/>
                <a:sym typeface="+mn-ea"/>
              </a:rPr>
              <a:t>, </a:t>
            </a:r>
            <a:r>
              <a:rPr lang="en-US" altLang="zh-CN" sz="1800" i="1" dirty="0">
                <a:latin typeface="Times New Roman" panose="02020603050405020304" pitchFamily="18" charset="0"/>
                <a:ea typeface="微软雅黑" panose="020B0503020204020204" pitchFamily="34" charset="-122"/>
                <a:sym typeface="+mn-ea"/>
              </a:rPr>
              <a:t>v</a:t>
            </a:r>
            <a:r>
              <a:rPr lang="en-US" altLang="zh-CN" sz="1800" dirty="0">
                <a:latin typeface="Times New Roman" panose="02020603050405020304" pitchFamily="18" charset="0"/>
                <a:ea typeface="微软雅黑" panose="020B0503020204020204" pitchFamily="34" charset="-122"/>
                <a:sym typeface="+mn-ea"/>
              </a:rPr>
              <a:t>)/</a:t>
            </a:r>
            <a:r>
              <a:rPr lang="en-US" altLang="zh-CN" sz="1800" i="1" dirty="0">
                <a:latin typeface="Times New Roman" panose="02020603050405020304" pitchFamily="18" charset="0"/>
                <a:ea typeface="微软雅黑" panose="020B0503020204020204" pitchFamily="34" charset="-122"/>
                <a:sym typeface="+mn-ea"/>
              </a:rPr>
              <a:t>H</a:t>
            </a:r>
            <a:r>
              <a:rPr lang="en-US" altLang="zh-CN" sz="1800" dirty="0">
                <a:latin typeface="Times New Roman" panose="02020603050405020304" pitchFamily="18" charset="0"/>
                <a:ea typeface="微软雅黑" panose="020B0503020204020204" pitchFamily="34" charset="-122"/>
                <a:sym typeface="+mn-ea"/>
              </a:rPr>
              <a:t>(</a:t>
            </a:r>
            <a:r>
              <a:rPr lang="en-US" altLang="zh-CN" sz="1800" i="1" dirty="0">
                <a:latin typeface="Times New Roman" panose="02020603050405020304" pitchFamily="18" charset="0"/>
                <a:ea typeface="微软雅黑" panose="020B0503020204020204" pitchFamily="34" charset="-122"/>
                <a:sym typeface="+mn-ea"/>
              </a:rPr>
              <a:t>u</a:t>
            </a:r>
            <a:r>
              <a:rPr lang="en-US" altLang="zh-CN" sz="1800" dirty="0">
                <a:latin typeface="Times New Roman" panose="02020603050405020304" pitchFamily="18" charset="0"/>
                <a:ea typeface="微软雅黑" panose="020B0503020204020204" pitchFamily="34" charset="-122"/>
                <a:sym typeface="+mn-ea"/>
              </a:rPr>
              <a:t>, </a:t>
            </a:r>
            <a:r>
              <a:rPr lang="en-US" altLang="zh-CN" sz="1800" i="1" dirty="0">
                <a:latin typeface="Times New Roman" panose="02020603050405020304" pitchFamily="18" charset="0"/>
                <a:ea typeface="微软雅黑" panose="020B0503020204020204" pitchFamily="34" charset="-122"/>
                <a:sym typeface="+mn-ea"/>
              </a:rPr>
              <a:t>v</a:t>
            </a:r>
            <a:r>
              <a:rPr lang="en-US" altLang="zh-CN" sz="1800" dirty="0">
                <a:latin typeface="Times New Roman" panose="02020603050405020304" pitchFamily="18" charset="0"/>
                <a:ea typeface="微软雅黑" panose="020B0503020204020204" pitchFamily="34" charset="-122"/>
                <a:sym typeface="+mn-ea"/>
              </a:rPr>
              <a:t>)</a:t>
            </a:r>
            <a:r>
              <a:rPr lang="zh-CN" altLang="en-US" sz="1800" dirty="0">
                <a:latin typeface="Times New Roman" panose="02020603050405020304" pitchFamily="18" charset="0"/>
                <a:ea typeface="微软雅黑" panose="020B0503020204020204" pitchFamily="34" charset="-122"/>
                <a:sym typeface="+mn-ea"/>
              </a:rPr>
              <a:t>主导了估计结果</a:t>
            </a:r>
            <a:r>
              <a:rPr lang="en-US" altLang="zh-CN" sz="1800" dirty="0">
                <a:latin typeface="Times New Roman" panose="02020603050405020304" pitchFamily="18" charset="0"/>
                <a:ea typeface="微软雅黑" panose="020B0503020204020204" pitchFamily="34" charset="-122"/>
                <a:sym typeface="+mn-ea"/>
              </a:rPr>
              <a:t>.</a:t>
            </a:r>
            <a:endParaRPr lang="en-US" altLang="zh-CN" sz="1800" dirty="0">
              <a:latin typeface="Times New Roman" panose="02020603050405020304" pitchFamily="18" charset="0"/>
              <a:ea typeface="微软雅黑" panose="020B0503020204020204" pitchFamily="34" charset="-122"/>
            </a:endParaRPr>
          </a:p>
          <a:p>
            <a:pPr marL="0" lvl="0" indent="535305" eaLnBrk="1" hangingPunct="1">
              <a:lnSpc>
                <a:spcPct val="150000"/>
              </a:lnSpc>
              <a:spcBef>
                <a:spcPct val="0"/>
              </a:spcBef>
              <a:buClrTx/>
              <a:buSzTx/>
              <a:buFontTx/>
              <a:buNone/>
            </a:pPr>
            <a:r>
              <a:rPr lang="zh-CN" altLang="en-US" sz="1800" b="1" dirty="0">
                <a:latin typeface="Times New Roman" panose="02020603050405020304" pitchFamily="18" charset="0"/>
                <a:ea typeface="微软雅黑" panose="020B0503020204020204" pitchFamily="34" charset="-122"/>
                <a:sym typeface="+mn-ea"/>
              </a:rPr>
              <a:t>如何解决</a:t>
            </a:r>
            <a:r>
              <a:rPr lang="en-US" altLang="zh-CN" sz="1800" b="1" dirty="0">
                <a:latin typeface="Times New Roman" panose="02020603050405020304" pitchFamily="18" charset="0"/>
                <a:ea typeface="微软雅黑" panose="020B0503020204020204" pitchFamily="34" charset="-122"/>
                <a:sym typeface="+mn-ea"/>
              </a:rPr>
              <a:t>?</a:t>
            </a:r>
            <a:endParaRPr lang="en-US" altLang="zh-CN" sz="1800" b="1" dirty="0">
              <a:latin typeface="Times New Roman" panose="02020603050405020304" pitchFamily="18" charset="0"/>
              <a:ea typeface="微软雅黑" panose="020B0503020204020204" pitchFamily="34" charset="-122"/>
            </a:endParaRPr>
          </a:p>
          <a:p>
            <a:pPr marL="0" lvl="0" indent="535305" eaLnBrk="1" hangingPunct="1">
              <a:lnSpc>
                <a:spcPct val="150000"/>
              </a:lnSpc>
              <a:spcBef>
                <a:spcPct val="0"/>
              </a:spcBef>
              <a:buClrTx/>
              <a:buSzTx/>
              <a:buFontTx/>
              <a:buNone/>
            </a:pPr>
            <a:r>
              <a:rPr lang="zh-CN" altLang="en-US" sz="1800" dirty="0">
                <a:latin typeface="Times New Roman" panose="02020603050405020304" pitchFamily="18" charset="0"/>
                <a:ea typeface="微软雅黑" panose="020B0503020204020204" pitchFamily="34" charset="-122"/>
                <a:sym typeface="+mn-ea"/>
              </a:rPr>
              <a:t>一种方式是限制滤波频率</a:t>
            </a:r>
            <a:r>
              <a:rPr lang="en-US" altLang="zh-CN" sz="1800" dirty="0">
                <a:latin typeface="Times New Roman" panose="02020603050405020304" pitchFamily="18" charset="0"/>
                <a:ea typeface="微软雅黑" panose="020B0503020204020204" pitchFamily="34" charset="-122"/>
                <a:sym typeface="+mn-ea"/>
              </a:rPr>
              <a:t>, </a:t>
            </a:r>
            <a:r>
              <a:rPr lang="zh-CN" altLang="en-US" sz="1800" dirty="0">
                <a:latin typeface="Times New Roman" panose="02020603050405020304" pitchFamily="18" charset="0"/>
                <a:ea typeface="微软雅黑" panose="020B0503020204020204" pitchFamily="34" charset="-122"/>
                <a:sym typeface="+mn-ea"/>
              </a:rPr>
              <a:t>从而减少遇到零值的可能性</a:t>
            </a:r>
            <a:r>
              <a:rPr lang="en-US" altLang="zh-CN" sz="1800" dirty="0">
                <a:latin typeface="Times New Roman" panose="02020603050405020304" pitchFamily="18" charset="0"/>
                <a:ea typeface="微软雅黑" panose="020B0503020204020204" pitchFamily="34" charset="-122"/>
                <a:sym typeface="+mn-ea"/>
              </a:rPr>
              <a:t>(</a:t>
            </a:r>
            <a:r>
              <a:rPr lang="en-US" altLang="zh-CN" sz="1800" i="1" dirty="0">
                <a:latin typeface="Times New Roman" panose="02020603050405020304" pitchFamily="18" charset="0"/>
                <a:ea typeface="微软雅黑" panose="020B0503020204020204" pitchFamily="34" charset="-122"/>
                <a:sym typeface="+mn-ea"/>
              </a:rPr>
              <a:t>H</a:t>
            </a:r>
            <a:r>
              <a:rPr lang="en-US" altLang="zh-CN" sz="1800" dirty="0">
                <a:latin typeface="Times New Roman" panose="02020603050405020304" pitchFamily="18" charset="0"/>
                <a:ea typeface="微软雅黑" panose="020B0503020204020204" pitchFamily="34" charset="-122"/>
                <a:sym typeface="+mn-ea"/>
              </a:rPr>
              <a:t>(</a:t>
            </a:r>
            <a:r>
              <a:rPr lang="en-US" altLang="zh-CN" sz="1800" i="1" dirty="0">
                <a:latin typeface="Times New Roman" panose="02020603050405020304" pitchFamily="18" charset="0"/>
                <a:ea typeface="微软雅黑" panose="020B0503020204020204" pitchFamily="34" charset="-122"/>
                <a:sym typeface="+mn-ea"/>
              </a:rPr>
              <a:t>0,0</a:t>
            </a:r>
            <a:r>
              <a:rPr lang="en-US" altLang="zh-CN" sz="1800" dirty="0">
                <a:latin typeface="Times New Roman" panose="02020603050405020304" pitchFamily="18" charset="0"/>
                <a:ea typeface="微软雅黑" panose="020B0503020204020204" pitchFamily="34" charset="-122"/>
                <a:sym typeface="+mn-ea"/>
              </a:rPr>
              <a:t>)</a:t>
            </a:r>
            <a:r>
              <a:rPr lang="zh-CN" altLang="en-US" sz="1800" dirty="0">
                <a:latin typeface="Times New Roman" panose="02020603050405020304" pitchFamily="18" charset="0"/>
                <a:ea typeface="微软雅黑" panose="020B0503020204020204" pitchFamily="34" charset="-122"/>
                <a:sym typeface="+mn-ea"/>
              </a:rPr>
              <a:t>的值最大</a:t>
            </a:r>
            <a:r>
              <a:rPr lang="en-US" altLang="zh-CN" sz="1800" dirty="0">
                <a:latin typeface="Times New Roman" panose="02020603050405020304" pitchFamily="18" charset="0"/>
                <a:ea typeface="微软雅黑" panose="020B0503020204020204" pitchFamily="34" charset="-122"/>
                <a:sym typeface="+mn-ea"/>
              </a:rPr>
              <a:t>).  </a:t>
            </a:r>
            <a:endParaRPr lang="zh-CN" altLang="en-US" sz="1800" dirty="0">
              <a:uFillTx/>
              <a:latin typeface="Times New Roman" panose="02020603050405020304" pitchFamily="18" charset="0"/>
              <a:ea typeface="微软雅黑" panose="020B0503020204020204" pitchFamily="34" charset="-122"/>
            </a:endParaRPr>
          </a:p>
        </p:txBody>
      </p:sp>
      <p:graphicFrame>
        <p:nvGraphicFramePr>
          <p:cNvPr id="2" name="Object 7"/>
          <p:cNvGraphicFramePr>
            <a:graphicFrameLocks noChangeAspect="1"/>
          </p:cNvGraphicFramePr>
          <p:nvPr>
            <p:extLst>
              <p:ext uri="{D42A27DB-BD31-4B8C-83A1-F6EECF244321}">
                <p14:modId xmlns:p14="http://schemas.microsoft.com/office/powerpoint/2010/main" val="1061031862"/>
              </p:ext>
            </p:extLst>
          </p:nvPr>
        </p:nvGraphicFramePr>
        <p:xfrm>
          <a:off x="3015298" y="3132703"/>
          <a:ext cx="3261995" cy="728345"/>
        </p:xfrm>
        <a:graphic>
          <a:graphicData uri="http://schemas.openxmlformats.org/presentationml/2006/ole">
            <mc:AlternateContent xmlns:mc="http://schemas.openxmlformats.org/markup-compatibility/2006">
              <mc:Choice xmlns:v="urn:schemas-microsoft-com:vml" Requires="v">
                <p:oleObj spid="_x0000_s36879" r:id="rId5" imgW="1651000" imgH="419100" progId="Equation.3">
                  <p:embed/>
                </p:oleObj>
              </mc:Choice>
              <mc:Fallback>
                <p:oleObj r:id="rId5" imgW="1651000" imgH="419100" progId="Equation.3">
                  <p:embed/>
                  <p:pic>
                    <p:nvPicPr>
                      <p:cNvPr id="0" name="图片 3164"/>
                      <p:cNvPicPr/>
                      <p:nvPr/>
                    </p:nvPicPr>
                    <p:blipFill>
                      <a:blip r:embed="rId6"/>
                      <a:stretch>
                        <a:fillRect/>
                      </a:stretch>
                    </p:blipFill>
                    <p:spPr>
                      <a:xfrm>
                        <a:off x="3015298" y="3132703"/>
                        <a:ext cx="3261995" cy="728345"/>
                      </a:xfrm>
                      <a:prstGeom prst="rect">
                        <a:avLst/>
                      </a:prstGeom>
                      <a:noFill/>
                      <a:ln w="38100">
                        <a:noFill/>
                        <a:miter/>
                      </a:ln>
                    </p:spPr>
                  </p:pic>
                </p:oleObj>
              </mc:Fallback>
            </mc:AlternateContent>
          </a:graphicData>
        </a:graphic>
      </p:graphicFrame>
      <p:sp>
        <p:nvSpPr>
          <p:cNvPr id="22535" name="TextBox 7"/>
          <p:cNvSpPr txBox="1"/>
          <p:nvPr/>
        </p:nvSpPr>
        <p:spPr>
          <a:xfrm>
            <a:off x="683568" y="2411856"/>
            <a:ext cx="7211709"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a:buNone/>
            </a:pPr>
            <a:r>
              <a:rPr lang="zh-CN" altLang="en-US" sz="2000" dirty="0">
                <a:uFillTx/>
                <a:latin typeface="Times New Roman" panose="02020603050405020304" pitchFamily="18" charset="0"/>
                <a:ea typeface="微软雅黑" panose="020B0503020204020204" pitchFamily="34" charset="-122"/>
              </a:rPr>
              <a:t>而</a:t>
            </a:r>
            <a:r>
              <a:rPr lang="zh-CN" altLang="en-US" sz="2000" i="1" dirty="0">
                <a:latin typeface="Times New Roman" panose="02020603050405020304" pitchFamily="18" charset="0"/>
                <a:ea typeface="微软雅黑" panose="020B0503020204020204" pitchFamily="34" charset="-122"/>
              </a:rPr>
              <a:t>G</a:t>
            </a:r>
            <a:r>
              <a:rPr lang="zh-CN" altLang="en-US" sz="2000" dirty="0">
                <a:latin typeface="Times New Roman" panose="02020603050405020304" pitchFamily="18" charset="0"/>
                <a:ea typeface="微软雅黑" panose="020B0503020204020204" pitchFamily="34" charset="-122"/>
              </a:rPr>
              <a:t>(</a:t>
            </a:r>
            <a:r>
              <a:rPr lang="zh-CN" altLang="en-US" sz="2000" i="1" dirty="0">
                <a:latin typeface="Times New Roman" panose="02020603050405020304" pitchFamily="18" charset="0"/>
                <a:ea typeface="微软雅黑" panose="020B0503020204020204" pitchFamily="34" charset="-122"/>
              </a:rPr>
              <a:t>u</a:t>
            </a:r>
            <a:r>
              <a:rPr lang="zh-CN" altLang="en-US" sz="2000" dirty="0">
                <a:latin typeface="Times New Roman" panose="02020603050405020304" pitchFamily="18" charset="0"/>
                <a:ea typeface="微软雅黑" panose="020B0503020204020204" pitchFamily="34" charset="-122"/>
              </a:rPr>
              <a:t>, </a:t>
            </a:r>
            <a:r>
              <a:rPr lang="zh-CN" altLang="en-US" sz="2000" i="1" dirty="0">
                <a:latin typeface="Times New Roman" panose="02020603050405020304" pitchFamily="18" charset="0"/>
                <a:ea typeface="微软雅黑" panose="020B0503020204020204" pitchFamily="34" charset="-122"/>
              </a:rPr>
              <a:t>v</a:t>
            </a:r>
            <a:r>
              <a:rPr lang="zh-CN" altLang="en-US" sz="2000" dirty="0">
                <a:latin typeface="Times New Roman" panose="02020603050405020304" pitchFamily="18" charset="0"/>
                <a:ea typeface="微软雅黑" panose="020B0503020204020204" pitchFamily="34" charset="-122"/>
              </a:rPr>
              <a:t>) = </a:t>
            </a:r>
            <a:r>
              <a:rPr lang="zh-CN" altLang="en-US" sz="2000" i="1" dirty="0">
                <a:latin typeface="Times New Roman" panose="02020603050405020304" pitchFamily="18" charset="0"/>
                <a:ea typeface="微软雅黑" panose="020B0503020204020204" pitchFamily="34" charset="-122"/>
              </a:rPr>
              <a:t>H</a:t>
            </a:r>
            <a:r>
              <a:rPr lang="zh-CN" altLang="en-US" sz="2000" dirty="0">
                <a:latin typeface="Times New Roman" panose="02020603050405020304" pitchFamily="18" charset="0"/>
                <a:ea typeface="微软雅黑" panose="020B0503020204020204" pitchFamily="34" charset="-122"/>
              </a:rPr>
              <a:t>(</a:t>
            </a:r>
            <a:r>
              <a:rPr lang="zh-CN" altLang="en-US" sz="2000" i="1" dirty="0">
                <a:latin typeface="Times New Roman" panose="02020603050405020304" pitchFamily="18" charset="0"/>
                <a:ea typeface="微软雅黑" panose="020B0503020204020204" pitchFamily="34" charset="-122"/>
              </a:rPr>
              <a:t>u</a:t>
            </a:r>
            <a:r>
              <a:rPr lang="zh-CN" altLang="en-US" sz="2000" dirty="0">
                <a:latin typeface="Times New Roman" panose="02020603050405020304" pitchFamily="18" charset="0"/>
                <a:ea typeface="微软雅黑" panose="020B0503020204020204" pitchFamily="34" charset="-122"/>
              </a:rPr>
              <a:t>, </a:t>
            </a:r>
            <a:r>
              <a:rPr lang="zh-CN" altLang="en-US" sz="2000" i="1" dirty="0">
                <a:latin typeface="Times New Roman" panose="02020603050405020304" pitchFamily="18" charset="0"/>
                <a:ea typeface="微软雅黑" panose="020B0503020204020204" pitchFamily="34" charset="-122"/>
              </a:rPr>
              <a:t>v</a:t>
            </a:r>
            <a:r>
              <a:rPr lang="zh-CN" altLang="en-US" sz="2000" dirty="0">
                <a:latin typeface="Times New Roman" panose="02020603050405020304" pitchFamily="18" charset="0"/>
                <a:ea typeface="微软雅黑" panose="020B0503020204020204" pitchFamily="34" charset="-122"/>
              </a:rPr>
              <a:t>)·</a:t>
            </a:r>
            <a:r>
              <a:rPr lang="zh-CN" altLang="en-US" sz="2000" i="1" dirty="0">
                <a:latin typeface="Times New Roman" panose="02020603050405020304" pitchFamily="18" charset="0"/>
                <a:ea typeface="微软雅黑" panose="020B0503020204020204" pitchFamily="34" charset="-122"/>
              </a:rPr>
              <a:t>F</a:t>
            </a:r>
            <a:r>
              <a:rPr lang="zh-CN" altLang="en-US" sz="2000" dirty="0">
                <a:latin typeface="Times New Roman" panose="02020603050405020304" pitchFamily="18" charset="0"/>
                <a:ea typeface="微软雅黑" panose="020B0503020204020204" pitchFamily="34" charset="-122"/>
              </a:rPr>
              <a:t>(</a:t>
            </a:r>
            <a:r>
              <a:rPr lang="zh-CN" altLang="en-US" sz="2000" i="1" dirty="0">
                <a:latin typeface="Times New Roman" panose="02020603050405020304" pitchFamily="18" charset="0"/>
                <a:ea typeface="微软雅黑" panose="020B0503020204020204" pitchFamily="34" charset="-122"/>
              </a:rPr>
              <a:t>u</a:t>
            </a:r>
            <a:r>
              <a:rPr lang="zh-CN" altLang="en-US" sz="2000" dirty="0">
                <a:latin typeface="Times New Roman" panose="02020603050405020304" pitchFamily="18" charset="0"/>
                <a:ea typeface="微软雅黑" panose="020B0503020204020204" pitchFamily="34" charset="-122"/>
              </a:rPr>
              <a:t>, </a:t>
            </a:r>
            <a:r>
              <a:rPr lang="zh-CN" altLang="en-US" sz="2000" i="1" dirty="0">
                <a:latin typeface="Times New Roman" panose="02020603050405020304" pitchFamily="18" charset="0"/>
                <a:ea typeface="微软雅黑" panose="020B0503020204020204" pitchFamily="34" charset="-122"/>
              </a:rPr>
              <a:t>v</a:t>
            </a:r>
            <a:r>
              <a:rPr lang="zh-CN" altLang="en-US" sz="2000" dirty="0">
                <a:latin typeface="Times New Roman" panose="02020603050405020304" pitchFamily="18" charset="0"/>
                <a:ea typeface="微软雅黑" panose="020B0503020204020204" pitchFamily="34" charset="-122"/>
              </a:rPr>
              <a:t>) + </a:t>
            </a:r>
            <a:r>
              <a:rPr lang="zh-CN" altLang="en-US" sz="2000" i="1" dirty="0">
                <a:latin typeface="Times New Roman" panose="02020603050405020304" pitchFamily="18" charset="0"/>
                <a:ea typeface="微软雅黑" panose="020B0503020204020204" pitchFamily="34" charset="-122"/>
                <a:sym typeface="Symbol" panose="05050102010706020507" pitchFamily="18" charset="2"/>
              </a:rPr>
              <a:t>N</a:t>
            </a:r>
            <a:r>
              <a:rPr lang="zh-CN" altLang="en-US" sz="2000" dirty="0">
                <a:latin typeface="Times New Roman" panose="02020603050405020304" pitchFamily="18" charset="0"/>
                <a:ea typeface="微软雅黑" panose="020B0503020204020204" pitchFamily="34" charset="-122"/>
              </a:rPr>
              <a:t>(</a:t>
            </a:r>
            <a:r>
              <a:rPr lang="zh-CN" altLang="en-US" sz="2000" i="1" dirty="0">
                <a:latin typeface="Times New Roman" panose="02020603050405020304" pitchFamily="18" charset="0"/>
                <a:ea typeface="微软雅黑" panose="020B0503020204020204" pitchFamily="34" charset="-122"/>
              </a:rPr>
              <a:t>u</a:t>
            </a:r>
            <a:r>
              <a:rPr lang="zh-CN" altLang="en-US" sz="2000" dirty="0">
                <a:latin typeface="Times New Roman" panose="02020603050405020304" pitchFamily="18" charset="0"/>
                <a:ea typeface="微软雅黑" panose="020B0503020204020204" pitchFamily="34" charset="-122"/>
              </a:rPr>
              <a:t>, </a:t>
            </a:r>
            <a:r>
              <a:rPr lang="zh-CN" altLang="en-US" sz="2000" i="1" dirty="0">
                <a:latin typeface="Times New Roman" panose="02020603050405020304" pitchFamily="18" charset="0"/>
                <a:ea typeface="微软雅黑" panose="020B0503020204020204" pitchFamily="34" charset="-122"/>
              </a:rPr>
              <a:t>v</a:t>
            </a:r>
            <a:r>
              <a:rPr lang="zh-CN" altLang="en-US" sz="2000" dirty="0">
                <a:latin typeface="Times New Roman" panose="02020603050405020304" pitchFamily="18" charset="0"/>
                <a:ea typeface="微软雅黑" panose="020B0503020204020204" pitchFamily="34" charset="-122"/>
              </a:rPr>
              <a:t>)   </a:t>
            </a:r>
            <a:r>
              <a:rPr lang="zh-CN" altLang="en-US" sz="2000" dirty="0">
                <a:uFillTx/>
                <a:latin typeface="Times New Roman" panose="02020603050405020304" pitchFamily="18" charset="0"/>
                <a:ea typeface="微软雅黑" panose="020B0503020204020204" pitchFamily="34" charset="-122"/>
              </a:rPr>
              <a:t>代入上述式 </a:t>
            </a:r>
          </a:p>
        </p:txBody>
      </p:sp>
      <p:grpSp>
        <p:nvGrpSpPr>
          <p:cNvPr id="9" name="组合 8">
            <a:extLst>
              <a:ext uri="{FF2B5EF4-FFF2-40B4-BE49-F238E27FC236}">
                <a16:creationId xmlns:a16="http://schemas.microsoft.com/office/drawing/2014/main" id="{5C169F68-123E-C858-2087-38746518DE20}"/>
              </a:ext>
            </a:extLst>
          </p:cNvPr>
          <p:cNvGrpSpPr/>
          <p:nvPr/>
        </p:nvGrpSpPr>
        <p:grpSpPr>
          <a:xfrm>
            <a:off x="5292080" y="2947781"/>
            <a:ext cx="2188116" cy="913266"/>
            <a:chOff x="5292080" y="2947781"/>
            <a:chExt cx="2188116" cy="913266"/>
          </a:xfrm>
        </p:grpSpPr>
        <p:sp>
          <p:nvSpPr>
            <p:cNvPr id="7" name="矩形 6">
              <a:extLst>
                <a:ext uri="{FF2B5EF4-FFF2-40B4-BE49-F238E27FC236}">
                  <a16:creationId xmlns:a16="http://schemas.microsoft.com/office/drawing/2014/main" id="{5AAD214C-BAC6-0824-EE67-0DCE19077615}"/>
                </a:ext>
              </a:extLst>
            </p:cNvPr>
            <p:cNvSpPr/>
            <p:nvPr/>
          </p:nvSpPr>
          <p:spPr bwMode="auto">
            <a:xfrm>
              <a:off x="5292080" y="3088756"/>
              <a:ext cx="1080120" cy="772291"/>
            </a:xfrm>
            <a:prstGeom prst="rect">
              <a:avLst/>
            </a:prstGeom>
            <a:noFill/>
            <a:ln w="19050">
              <a:solidFill>
                <a:srgbClr val="FF0000"/>
              </a:solidFill>
              <a:prstDash val="sysDot"/>
              <a:round/>
            </a:ln>
          </p:spPr>
          <p:txBody>
            <a:bodyPr rtlCol="0" anchor="ctr"/>
            <a:lstStyle/>
            <a:p>
              <a:pPr algn="ctr"/>
              <a:endParaRPr kumimoji="1" lang="zh-CN" altLang="en-US"/>
            </a:p>
          </p:txBody>
        </p:sp>
        <p:sp>
          <p:nvSpPr>
            <p:cNvPr id="8" name="文本框 7">
              <a:extLst>
                <a:ext uri="{FF2B5EF4-FFF2-40B4-BE49-F238E27FC236}">
                  <a16:creationId xmlns:a16="http://schemas.microsoft.com/office/drawing/2014/main" id="{5E9C3F85-2446-1F2A-6788-1AF1F34D82ED}"/>
                </a:ext>
              </a:extLst>
            </p:cNvPr>
            <p:cNvSpPr txBox="1"/>
            <p:nvPr/>
          </p:nvSpPr>
          <p:spPr>
            <a:xfrm>
              <a:off x="6372200" y="2947781"/>
              <a:ext cx="1107996" cy="369332"/>
            </a:xfrm>
            <a:prstGeom prst="rect">
              <a:avLst/>
            </a:prstGeom>
            <a:noFill/>
          </p:spPr>
          <p:txBody>
            <a:bodyPr wrap="none" rtlCol="0">
              <a:spAutoFit/>
            </a:bodyPr>
            <a:lstStyle/>
            <a:p>
              <a:r>
                <a:rPr kumimoji="1" lang="zh-CN" altLang="en-US" dirty="0">
                  <a:solidFill>
                    <a:srgbClr val="FF0000"/>
                  </a:solidFill>
                </a:rPr>
                <a:t>越小越好</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330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330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33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5" grpId="0" build="allAtOnce"/>
      <p:bldP spid="2253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7. </a:t>
            </a:r>
            <a:r>
              <a:rPr lang="zh-CN" altLang="en-US" dirty="0">
                <a:sym typeface="+mn-ea"/>
              </a:rPr>
              <a:t>逆滤波</a:t>
            </a:r>
            <a:endParaRPr lang="zh-CN" altLang="en-US" dirty="0"/>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68</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3851910" y="836295"/>
            <a:ext cx="4672330" cy="4672330"/>
          </a:xfrm>
          <a:prstGeom prst="rect">
            <a:avLst/>
          </a:prstGeom>
        </p:spPr>
      </p:pic>
      <p:pic>
        <p:nvPicPr>
          <p:cNvPr id="10" name="图片 9"/>
          <p:cNvPicPr>
            <a:picLocks noChangeAspect="1"/>
          </p:cNvPicPr>
          <p:nvPr/>
        </p:nvPicPr>
        <p:blipFill>
          <a:blip r:embed="rId3"/>
          <a:stretch>
            <a:fillRect/>
          </a:stretch>
        </p:blipFill>
        <p:spPr>
          <a:xfrm>
            <a:off x="7308215" y="5589270"/>
            <a:ext cx="500380" cy="462280"/>
          </a:xfrm>
          <a:prstGeom prst="rect">
            <a:avLst/>
          </a:prstGeom>
        </p:spPr>
      </p:pic>
      <p:sp>
        <p:nvSpPr>
          <p:cNvPr id="15" name="文本框 14"/>
          <p:cNvSpPr txBox="1"/>
          <p:nvPr/>
        </p:nvSpPr>
        <p:spPr>
          <a:xfrm>
            <a:off x="301626" y="1268730"/>
            <a:ext cx="3540760" cy="3533403"/>
          </a:xfrm>
          <a:prstGeom prst="rect">
            <a:avLst/>
          </a:prstGeom>
          <a:noFill/>
        </p:spPr>
        <p:txBody>
          <a:bodyPr wrap="square" rtlCol="0" anchor="t">
            <a:spAutoFit/>
          </a:bodyPr>
          <a:lstStyle/>
          <a:p>
            <a:pPr algn="just">
              <a:lnSpc>
                <a:spcPct val="180000"/>
              </a:lnSpc>
              <a:spcBef>
                <a:spcPct val="20000"/>
              </a:spcBef>
              <a:buClr>
                <a:schemeClr val="tx1"/>
              </a:buClr>
              <a:buSzPct val="110000"/>
              <a:buFont typeface="Wingdings" panose="05000000000000000000" pitchFamily="2" charset="2"/>
              <a:buNone/>
            </a:pPr>
            <a:r>
              <a:rPr lang="zh-CN" altLang="en-US" sz="1800" dirty="0">
                <a:uFillTx/>
                <a:latin typeface="Times New Roman" panose="02020603050405020304" pitchFamily="18" charset="0"/>
                <a:ea typeface="微软雅黑" panose="020B0503020204020204" pitchFamily="34" charset="-122"/>
                <a:sym typeface="+mn-ea"/>
              </a:rPr>
              <a:t>对图5.25</a:t>
            </a:r>
            <a:r>
              <a:rPr lang="en-US" altLang="zh-CN" sz="1800" dirty="0">
                <a:uFillTx/>
                <a:latin typeface="Times New Roman" panose="02020603050405020304" pitchFamily="18" charset="0"/>
                <a:ea typeface="微软雅黑" panose="020B0503020204020204" pitchFamily="34" charset="-122"/>
                <a:sym typeface="+mn-ea"/>
              </a:rPr>
              <a:t>(b)</a:t>
            </a:r>
            <a:r>
              <a:rPr lang="zh-CN" altLang="en-US" sz="1800" dirty="0">
                <a:uFillTx/>
                <a:latin typeface="Times New Roman" panose="02020603050405020304" pitchFamily="18" charset="0"/>
                <a:ea typeface="微软雅黑" panose="020B0503020204020204" pitchFamily="34" charset="-122"/>
                <a:sym typeface="+mn-ea"/>
              </a:rPr>
              <a:t>分别进行</a:t>
            </a:r>
            <a:r>
              <a:rPr lang="zh-CN" altLang="en-US" sz="1800" dirty="0">
                <a:solidFill>
                  <a:schemeClr val="tx2"/>
                </a:solidFill>
                <a:uFillTx/>
                <a:latin typeface="Times New Roman" panose="02020603050405020304" pitchFamily="18" charset="0"/>
                <a:ea typeface="微软雅黑" panose="020B0503020204020204" pitchFamily="34" charset="-122"/>
                <a:sym typeface="+mn-ea"/>
              </a:rPr>
              <a:t>全滤波</a:t>
            </a:r>
            <a:r>
              <a:rPr lang="zh-CN" altLang="en-US" sz="1800" dirty="0">
                <a:uFillTx/>
                <a:latin typeface="Times New Roman" panose="02020603050405020304" pitchFamily="18" charset="0"/>
                <a:ea typeface="微软雅黑" panose="020B0503020204020204" pitchFamily="34" charset="-122"/>
                <a:sym typeface="+mn-ea"/>
              </a:rPr>
              <a:t>以及不同半径的</a:t>
            </a:r>
            <a:r>
              <a:rPr lang="zh-CN" altLang="en-US" sz="1800" dirty="0">
                <a:solidFill>
                  <a:schemeClr val="tx2"/>
                </a:solidFill>
                <a:uFillTx/>
                <a:latin typeface="Times New Roman" panose="02020603050405020304" pitchFamily="18" charset="0"/>
                <a:ea typeface="微软雅黑" panose="020B0503020204020204" pitchFamily="34" charset="-122"/>
                <a:sym typeface="+mn-ea"/>
              </a:rPr>
              <a:t>限制滤波</a:t>
            </a:r>
            <a:r>
              <a:rPr lang="zh-CN" altLang="en-US" sz="1800" dirty="0">
                <a:uFillTx/>
                <a:latin typeface="Times New Roman" panose="02020603050405020304" pitchFamily="18" charset="0"/>
                <a:ea typeface="微软雅黑" panose="020B0503020204020204" pitchFamily="34" charset="-122"/>
                <a:sym typeface="+mn-ea"/>
              </a:rPr>
              <a:t>(巴特沃斯)</a:t>
            </a:r>
            <a:endParaRPr lang="zh-CN" altLang="en-US" sz="1800" dirty="0">
              <a:uFillTx/>
              <a:latin typeface="Times New Roman" panose="02020603050405020304" pitchFamily="18" charset="0"/>
              <a:ea typeface="微软雅黑" panose="020B0503020204020204" pitchFamily="34" charset="-122"/>
            </a:endParaRPr>
          </a:p>
          <a:p>
            <a:pPr algn="just">
              <a:lnSpc>
                <a:spcPct val="230000"/>
              </a:lnSpc>
              <a:buClrTx/>
              <a:buSzTx/>
              <a:buNone/>
            </a:pPr>
            <a:r>
              <a:rPr sz="1800" dirty="0">
                <a:uFillTx/>
                <a:latin typeface="Times New Roman" panose="02020603050405020304" pitchFamily="18" charset="0"/>
                <a:ea typeface="微软雅黑" panose="020B0503020204020204" pitchFamily="34" charset="-122"/>
                <a:sym typeface="+mn-ea"/>
              </a:rPr>
              <a:t>(a)</a:t>
            </a:r>
            <a:r>
              <a:rPr sz="1800" dirty="0" err="1">
                <a:uFillTx/>
                <a:latin typeface="Times New Roman" panose="02020603050405020304" pitchFamily="18" charset="0"/>
                <a:ea typeface="微软雅黑" panose="020B0503020204020204" pitchFamily="34" charset="-122"/>
                <a:sym typeface="+mn-ea"/>
              </a:rPr>
              <a:t>使用全滤波器得到的结果</a:t>
            </a:r>
            <a:r>
              <a:rPr sz="1800" dirty="0">
                <a:uFillTx/>
                <a:latin typeface="Times New Roman" panose="02020603050405020304" pitchFamily="18" charset="0"/>
                <a:ea typeface="微软雅黑" panose="020B0503020204020204" pitchFamily="34" charset="-122"/>
                <a:sym typeface="+mn-ea"/>
              </a:rPr>
              <a:t>;</a:t>
            </a:r>
          </a:p>
          <a:p>
            <a:pPr algn="just">
              <a:lnSpc>
                <a:spcPct val="230000"/>
              </a:lnSpc>
              <a:buClrTx/>
              <a:buSzTx/>
              <a:buNone/>
            </a:pPr>
            <a:r>
              <a:rPr sz="1800" dirty="0">
                <a:uFillTx/>
                <a:latin typeface="Times New Roman" panose="02020603050405020304" pitchFamily="18" charset="0"/>
                <a:ea typeface="微软雅黑" panose="020B0503020204020204" pitchFamily="34" charset="-122"/>
                <a:sym typeface="+mn-ea"/>
              </a:rPr>
              <a:t>(b)在半径40之外</a:t>
            </a:r>
            <a:r>
              <a:rPr lang="en-US" sz="1800" i="1" dirty="0">
                <a:uFillTx/>
                <a:latin typeface="Times New Roman" panose="02020603050405020304" pitchFamily="18" charset="0"/>
                <a:ea typeface="微软雅黑" panose="020B0503020204020204" pitchFamily="34" charset="-122"/>
                <a:sym typeface="+mn-ea"/>
              </a:rPr>
              <a:t>H</a:t>
            </a:r>
            <a:r>
              <a:rPr sz="1800" dirty="0">
                <a:uFillTx/>
                <a:latin typeface="Times New Roman" panose="02020603050405020304" pitchFamily="18" charset="0"/>
                <a:ea typeface="微软雅黑" panose="020B0503020204020204" pitchFamily="34" charset="-122"/>
                <a:sym typeface="+mn-ea"/>
              </a:rPr>
              <a:t>截止的结果;</a:t>
            </a:r>
          </a:p>
          <a:p>
            <a:pPr algn="just">
              <a:lnSpc>
                <a:spcPct val="230000"/>
              </a:lnSpc>
              <a:buClrTx/>
              <a:buSzTx/>
              <a:buNone/>
            </a:pPr>
            <a:r>
              <a:rPr sz="1800" dirty="0">
                <a:uFillTx/>
                <a:latin typeface="Times New Roman" panose="02020603050405020304" pitchFamily="18" charset="0"/>
                <a:ea typeface="微软雅黑" panose="020B0503020204020204" pitchFamily="34" charset="-122"/>
                <a:sym typeface="+mn-ea"/>
              </a:rPr>
              <a:t>(c)</a:t>
            </a:r>
            <a:r>
              <a:rPr sz="1800" dirty="0" err="1">
                <a:uFillTx/>
                <a:latin typeface="Times New Roman" panose="02020603050405020304" pitchFamily="18" charset="0"/>
                <a:ea typeface="微软雅黑" panose="020B0503020204020204" pitchFamily="34" charset="-122"/>
                <a:sym typeface="+mn-ea"/>
              </a:rPr>
              <a:t>在半径</a:t>
            </a:r>
            <a:r>
              <a:rPr sz="1800" dirty="0">
                <a:uFillTx/>
                <a:latin typeface="Times New Roman" panose="02020603050405020304" pitchFamily="18" charset="0"/>
                <a:ea typeface="微软雅黑" panose="020B0503020204020204" pitchFamily="34" charset="-122"/>
                <a:sym typeface="+mn-ea"/>
              </a:rPr>
              <a:t> 70之外截止的结果;</a:t>
            </a:r>
          </a:p>
          <a:p>
            <a:pPr algn="just">
              <a:lnSpc>
                <a:spcPct val="230000"/>
              </a:lnSpc>
              <a:buClrTx/>
              <a:buSzTx/>
              <a:buNone/>
            </a:pPr>
            <a:r>
              <a:rPr sz="1800" dirty="0">
                <a:uFillTx/>
                <a:latin typeface="Times New Roman" panose="02020603050405020304" pitchFamily="18" charset="0"/>
                <a:ea typeface="微软雅黑" panose="020B0503020204020204" pitchFamily="34" charset="-122"/>
                <a:sym typeface="+mn-ea"/>
              </a:rPr>
              <a:t>(d)</a:t>
            </a:r>
            <a:r>
              <a:rPr sz="1800" dirty="0" err="1">
                <a:uFillTx/>
                <a:latin typeface="Times New Roman" panose="02020603050405020304" pitchFamily="18" charset="0"/>
                <a:ea typeface="微软雅黑" panose="020B0503020204020204" pitchFamily="34" charset="-122"/>
                <a:sym typeface="+mn-ea"/>
              </a:rPr>
              <a:t>在半径</a:t>
            </a:r>
            <a:r>
              <a:rPr sz="1800" dirty="0">
                <a:uFillTx/>
                <a:latin typeface="Times New Roman" panose="02020603050405020304" pitchFamily="18" charset="0"/>
                <a:ea typeface="微软雅黑" panose="020B0503020204020204" pitchFamily="34" charset="-122"/>
                <a:sym typeface="+mn-ea"/>
              </a:rPr>
              <a:t> 85 </a:t>
            </a:r>
            <a:r>
              <a:rPr sz="1800" dirty="0" err="1">
                <a:uFillTx/>
                <a:latin typeface="Times New Roman" panose="02020603050405020304" pitchFamily="18" charset="0"/>
                <a:ea typeface="微软雅黑" panose="020B0503020204020204" pitchFamily="34" charset="-122"/>
                <a:sym typeface="+mn-ea"/>
              </a:rPr>
              <a:t>之外截止的结果</a:t>
            </a:r>
            <a:endParaRPr sz="1800" dirty="0">
              <a:uFillTx/>
              <a:latin typeface="Times New Roman" panose="02020603050405020304" pitchFamily="18" charset="0"/>
              <a:ea typeface="微软雅黑" panose="020B0503020204020204" pitchFamily="34" charset="-122"/>
              <a:sym typeface="+mn-ea"/>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dirty="0">
                <a:latin typeface="Times New Roman" panose="02020603050405020304" pitchFamily="18" charset="0"/>
                <a:ea typeface="+mn-ea"/>
                <a:cs typeface="+mn-cs"/>
              </a:rPr>
              <a:t>图像退化</a:t>
            </a:r>
            <a:r>
              <a:rPr lang="en-US" altLang="zh-CN" sz="2400" dirty="0">
                <a:latin typeface="Times New Roman" panose="02020603050405020304" pitchFamily="18" charset="0"/>
                <a:ea typeface="+mn-ea"/>
                <a:cs typeface="+mn-cs"/>
              </a:rPr>
              <a:t>/</a:t>
            </a:r>
            <a:r>
              <a:rPr lang="zh-CN" altLang="en-US" sz="2400"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dirty="0"/>
              <a:t>噪声模型</a:t>
            </a:r>
          </a:p>
          <a:p>
            <a:pPr marL="514350" indent="-514350">
              <a:buFont typeface="Arial" panose="020B0604020202020204" pitchFamily="34" charset="0"/>
              <a:buAutoNum type="arabicPeriod"/>
            </a:pPr>
            <a:r>
              <a:rPr lang="zh-CN" altLang="en-US" sz="2400" dirty="0"/>
              <a:t>只存在噪声的复原</a:t>
            </a:r>
            <a:r>
              <a:rPr lang="en-US" altLang="zh-CN" sz="2400" dirty="0"/>
              <a:t>——</a:t>
            </a:r>
            <a:r>
              <a:rPr lang="zh-CN" altLang="en-US" sz="2400" dirty="0"/>
              <a:t>空间滤波</a:t>
            </a:r>
          </a:p>
          <a:p>
            <a:pPr marL="514350" indent="-514350">
              <a:buFont typeface="Arial" panose="020B0604020202020204" pitchFamily="34" charset="0"/>
              <a:buAutoNum type="arabicPeriod"/>
            </a:pPr>
            <a:r>
              <a:rPr lang="zh-CN" altLang="en-US" sz="2400" dirty="0"/>
              <a:t>使用频率域滤波降低周期噪声</a:t>
            </a:r>
          </a:p>
          <a:p>
            <a:pPr marL="514350" indent="-514350">
              <a:buFont typeface="Arial" panose="020B0604020202020204" pitchFamily="34" charset="0"/>
              <a:buAutoNum type="arabicPeriod"/>
            </a:pPr>
            <a:r>
              <a:rPr lang="zh-CN" altLang="en-US" sz="2400" dirty="0"/>
              <a:t>线性位置不变退化</a:t>
            </a:r>
          </a:p>
          <a:p>
            <a:pPr marL="514350" indent="-514350">
              <a:buFont typeface="Arial" panose="020B0604020202020204" pitchFamily="34" charset="0"/>
              <a:buAutoNum type="arabicPeriod"/>
            </a:pPr>
            <a:r>
              <a:rPr lang="zh-CN" altLang="en-US" sz="2400" dirty="0"/>
              <a:t>估计退化函数</a:t>
            </a:r>
          </a:p>
          <a:p>
            <a:pPr marL="514350" indent="-514350">
              <a:buFont typeface="Arial" panose="020B0604020202020204" pitchFamily="34" charset="0"/>
              <a:buAutoNum type="arabicPeriod"/>
            </a:pPr>
            <a:r>
              <a:rPr lang="zh-CN" altLang="en-US" sz="2400" dirty="0"/>
              <a:t>逆滤波</a:t>
            </a:r>
            <a:endParaRPr lang="zh-CN" altLang="en-US" sz="2400" b="1" dirty="0"/>
          </a:p>
          <a:p>
            <a:pPr marL="514350" indent="-514350">
              <a:buFont typeface="Arial" panose="020B0604020202020204" pitchFamily="34" charset="0"/>
              <a:buAutoNum type="arabicPeriod"/>
            </a:pPr>
            <a:r>
              <a:rPr lang="zh-CN" altLang="en-US" sz="2400" b="1" dirty="0"/>
              <a:t>最小均方误差（维纳）滤波</a:t>
            </a:r>
          </a:p>
          <a:p>
            <a:pPr marL="514350" indent="-514350">
              <a:buFont typeface="Arial" panose="020B0604020202020204" pitchFamily="34" charset="0"/>
              <a:buAutoNum type="arabicPeriod"/>
            </a:pPr>
            <a:r>
              <a:rPr lang="zh-CN" altLang="en-US" sz="2400" dirty="0"/>
              <a:t>约束最小二乘方滤波</a:t>
            </a:r>
          </a:p>
          <a:p>
            <a:pPr marL="514350" indent="-514350">
              <a:buFont typeface="Arial" panose="020B0604020202020204" pitchFamily="34" charset="0"/>
              <a:buAutoNum type="arabicPeriod"/>
            </a:pPr>
            <a:r>
              <a:rPr lang="zh-CN" altLang="en-US" sz="2400" dirty="0"/>
              <a:t>几何均值滤波</a:t>
            </a:r>
          </a:p>
          <a:p>
            <a:pPr marL="514350" indent="-514350">
              <a:buFont typeface="Arial" panose="020B0604020202020204" pitchFamily="34" charset="0"/>
              <a:buAutoNum type="arabicPeriod"/>
            </a:pPr>
            <a:r>
              <a:rPr lang="zh-CN" altLang="en-US" sz="2400" dirty="0"/>
              <a:t>由投影重建图像</a:t>
            </a:r>
            <a:endParaRPr lang="en-US" altLang="zh-CN" sz="2400"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69</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7</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3"/>
          <a:stretch>
            <a:fillRect/>
          </a:stretch>
        </p:blipFill>
        <p:spPr>
          <a:xfrm>
            <a:off x="5652135" y="980440"/>
            <a:ext cx="2357755" cy="2395855"/>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683568" y="908720"/>
                <a:ext cx="7917180" cy="5412507"/>
              </a:xfrm>
              <a:prstGeom prst="rect">
                <a:avLst/>
              </a:prstGeom>
              <a:noFill/>
            </p:spPr>
            <p:txBody>
              <a:bodyPr wrap="square" rtlCol="0">
                <a:spAutoFit/>
              </a:bodyPr>
              <a:lstStyle/>
              <a:p>
                <a:r>
                  <a:rPr lang="zh-CN" altLang="en-US" b="1" dirty="0">
                    <a:solidFill>
                      <a:schemeClr val="tx2">
                        <a:lumMod val="60000"/>
                        <a:lumOff val="40000"/>
                      </a:schemeClr>
                    </a:solidFill>
                    <a:uFillTx/>
                    <a:latin typeface="Times New Roman" panose="02020603050405020304" pitchFamily="18" charset="0"/>
                    <a:ea typeface="微软雅黑" panose="020B0503020204020204" pitchFamily="34" charset="-122"/>
                  </a:rPr>
                  <a:t>高斯分布</a:t>
                </a:r>
              </a:p>
              <a:p>
                <a:endParaRPr lang="zh-CN" altLang="en-US" dirty="0">
                  <a:solidFill>
                    <a:srgbClr val="FF0000"/>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高斯分布的</a:t>
                </a:r>
                <a:r>
                  <a:rPr lang="en-US" altLang="zh-CN" dirty="0">
                    <a:solidFill>
                      <a:schemeClr val="tx1"/>
                    </a:solidFill>
                    <a:uFillTx/>
                    <a:latin typeface="Times New Roman" panose="02020603050405020304" pitchFamily="18" charset="0"/>
                    <a:ea typeface="微软雅黑" panose="020B0503020204020204" pitchFamily="34" charset="-122"/>
                  </a:rPr>
                  <a:t>PDF</a:t>
                </a:r>
                <a:r>
                  <a:rPr lang="zh-CN" altLang="en-US" dirty="0">
                    <a:solidFill>
                      <a:schemeClr val="tx1"/>
                    </a:solidFill>
                    <a:uFillTx/>
                    <a:latin typeface="Times New Roman" panose="02020603050405020304" pitchFamily="18" charset="0"/>
                    <a:ea typeface="微软雅黑" panose="020B0503020204020204" pitchFamily="34" charset="-122"/>
                  </a:rPr>
                  <a:t>为：</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pPr indent="457200">
                  <a:lnSpc>
                    <a:spcPct val="150000"/>
                  </a:lnSpc>
                </a:pPr>
                <a:r>
                  <a:rPr lang="zh-CN" altLang="en-US" dirty="0">
                    <a:solidFill>
                      <a:schemeClr val="tx1"/>
                    </a:solidFill>
                    <a:uFillTx/>
                    <a:latin typeface="Times New Roman" panose="02020603050405020304" pitchFamily="18" charset="0"/>
                    <a:ea typeface="微软雅黑" panose="020B0503020204020204" pitchFamily="34" charset="-122"/>
                  </a:rPr>
                  <a:t>其中</a:t>
                </a:r>
                <a:r>
                  <a:rPr lang="zh-CN" altLang="en-US" i="1" dirty="0">
                    <a:solidFill>
                      <a:schemeClr val="tx1"/>
                    </a:solidFill>
                    <a:uFillTx/>
                    <a:latin typeface="Times New Roman" panose="02020603050405020304" pitchFamily="18" charset="0"/>
                    <a:ea typeface="微软雅黑" panose="020B0503020204020204" pitchFamily="34" charset="-122"/>
                  </a:rPr>
                  <a:t>z</a:t>
                </a:r>
                <a:r>
                  <a:rPr lang="zh-CN" altLang="en-US" dirty="0">
                    <a:solidFill>
                      <a:schemeClr val="tx1"/>
                    </a:solidFill>
                    <a:uFillTx/>
                    <a:latin typeface="Times New Roman" panose="02020603050405020304" pitchFamily="18" charset="0"/>
                    <a:ea typeface="微软雅黑" panose="020B0503020204020204" pitchFamily="34" charset="-122"/>
                  </a:rPr>
                  <a:t>表示灰度值，</a:t>
                </a:r>
                <a:r>
                  <a:rPr lang="en-US" altLang="zh-CN"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charset="0"/>
                  </a:rPr>
                  <a:t></a:t>
                </a:r>
                <a14:m>
                  <m:oMath xmlns:m="http://schemas.openxmlformats.org/officeDocument/2006/math">
                    <m:r>
                      <a:rPr lang="en-US" altLang="zh-CN" i="1" dirty="0" smtClean="0">
                        <a:solidFill>
                          <a:schemeClr val="tx1"/>
                        </a:solidFill>
                        <a:uFillTx/>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𝑧</m:t>
                    </m:r>
                  </m:oMath>
                </a14:m>
                <a:r>
                  <a:rPr lang="en-US" altLang="zh-CN" dirty="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charset="0"/>
                  </a:rPr>
                  <a:t> </a:t>
                </a:r>
                <a:r>
                  <a:rPr lang="zh-CN" altLang="en-US" dirty="0">
                    <a:solidFill>
                      <a:schemeClr val="tx1"/>
                    </a:solidFill>
                    <a:uFillTx/>
                    <a:latin typeface="Times New Roman" panose="02020603050405020304" pitchFamily="18" charset="0"/>
                    <a:ea typeface="微软雅黑" panose="020B0503020204020204" pitchFamily="34" charset="-122"/>
                  </a:rPr>
                  <a:t>表示</a:t>
                </a:r>
                <a14:m>
                  <m:oMath xmlns:m="http://schemas.openxmlformats.org/officeDocument/2006/math">
                    <m:r>
                      <a:rPr lang="zh-CN" altLang="en-US" i="1" dirty="0" smtClean="0">
                        <a:solidFill>
                          <a:schemeClr val="tx1"/>
                        </a:solidFill>
                        <a:uFillTx/>
                        <a:latin typeface="Cambria Math" panose="02040503050406030204" pitchFamily="18" charset="0"/>
                        <a:ea typeface="微软雅黑" panose="020B0503020204020204" pitchFamily="34" charset="-122"/>
                      </a:rPr>
                      <m:t>𝑧</m:t>
                    </m:r>
                  </m:oMath>
                </a14:m>
                <a:r>
                  <a:rPr lang="zh-CN" altLang="en-US" dirty="0">
                    <a:solidFill>
                      <a:schemeClr val="tx1"/>
                    </a:solidFill>
                    <a:uFillTx/>
                    <a:latin typeface="Times New Roman" panose="02020603050405020304" pitchFamily="18" charset="0"/>
                    <a:ea typeface="微软雅黑" panose="020B0503020204020204" pitchFamily="34" charset="-122"/>
                  </a:rPr>
                  <a:t>的平均值或期望值，</a:t>
                </a:r>
                <a14:m>
                  <m:oMath xmlns:m="http://schemas.openxmlformats.org/officeDocument/2006/math">
                    <m:r>
                      <a:rPr lang="zh-CN" altLang="en-US" i="1" dirty="0" smtClean="0">
                        <a:uFillTx/>
                        <a:latin typeface="Cambria Math" panose="02040503050406030204" pitchFamily="18" charset="0"/>
                        <a:ea typeface="微软雅黑" panose="020B0503020204020204" pitchFamily="34" charset="-122"/>
                        <a:sym typeface="+mn-ea"/>
                      </a:rPr>
                      <m:t>𝜎</m:t>
                    </m:r>
                  </m:oMath>
                </a14:m>
                <a:r>
                  <a:rPr lang="zh-CN" altLang="en-US" dirty="0">
                    <a:solidFill>
                      <a:schemeClr val="tx1"/>
                    </a:solidFill>
                    <a:uFillTx/>
                    <a:latin typeface="Times New Roman" panose="02020603050405020304" pitchFamily="18" charset="0"/>
                    <a:ea typeface="微软雅黑" panose="020B0503020204020204" pitchFamily="34" charset="-122"/>
                  </a:rPr>
                  <a:t>表示</a:t>
                </a:r>
                <a14:m>
                  <m:oMath xmlns:m="http://schemas.openxmlformats.org/officeDocument/2006/math">
                    <m:r>
                      <a:rPr lang="zh-CN" altLang="en-US" i="1" dirty="0" smtClean="0">
                        <a:solidFill>
                          <a:schemeClr val="tx1"/>
                        </a:solidFill>
                        <a:uFillTx/>
                        <a:latin typeface="Cambria Math" panose="02040503050406030204" pitchFamily="18" charset="0"/>
                        <a:ea typeface="微软雅黑" panose="020B0503020204020204" pitchFamily="34" charset="-122"/>
                      </a:rPr>
                      <m:t>𝑧</m:t>
                    </m:r>
                  </m:oMath>
                </a14:m>
                <a:r>
                  <a:rPr lang="zh-CN" altLang="en-US" dirty="0">
                    <a:solidFill>
                      <a:schemeClr val="tx1"/>
                    </a:solidFill>
                    <a:uFillTx/>
                    <a:latin typeface="Times New Roman" panose="02020603050405020304" pitchFamily="18" charset="0"/>
                    <a:ea typeface="微软雅黑" panose="020B0503020204020204" pitchFamily="34" charset="-122"/>
                  </a:rPr>
                  <a:t>的标准差</a:t>
                </a:r>
              </a:p>
              <a:p>
                <a:pPr>
                  <a:lnSpc>
                    <a:spcPct val="150000"/>
                  </a:lnSpc>
                </a:pPr>
                <a:endParaRPr lang="zh-CN" altLang="en-US" dirty="0">
                  <a:solidFill>
                    <a:schemeClr val="tx1"/>
                  </a:solidFill>
                  <a:uFillTx/>
                  <a:latin typeface="Times New Roman" panose="02020603050405020304" pitchFamily="18" charset="0"/>
                  <a:ea typeface="微软雅黑" panose="020B0503020204020204" pitchFamily="34" charset="-122"/>
                </a:endParaRPr>
              </a:p>
              <a:p>
                <a:pPr indent="457200">
                  <a:lnSpc>
                    <a:spcPct val="150000"/>
                  </a:lnSpc>
                </a:pPr>
                <a:r>
                  <a:rPr lang="zh-CN" altLang="en-US" dirty="0">
                    <a:solidFill>
                      <a:schemeClr val="tx1"/>
                    </a:solidFill>
                    <a:uFillTx/>
                    <a:latin typeface="Times New Roman" panose="02020603050405020304" pitchFamily="18" charset="0"/>
                    <a:ea typeface="微软雅黑" panose="020B0503020204020204" pitchFamily="34" charset="-122"/>
                  </a:rPr>
                  <a:t>当</a:t>
                </a:r>
                <a:r>
                  <a:rPr lang="zh-CN" altLang="en-US" i="1" dirty="0">
                    <a:solidFill>
                      <a:schemeClr val="tx1"/>
                    </a:solidFill>
                    <a:uFillTx/>
                    <a:latin typeface="Times New Roman" panose="02020603050405020304" pitchFamily="18" charset="0"/>
                    <a:ea typeface="微软雅黑" panose="020B0503020204020204" pitchFamily="34" charset="-122"/>
                  </a:rPr>
                  <a:t>z</a:t>
                </a:r>
                <a:r>
                  <a:rPr lang="zh-CN" altLang="en-US" dirty="0">
                    <a:solidFill>
                      <a:schemeClr val="tx1"/>
                    </a:solidFill>
                    <a:uFillTx/>
                    <a:latin typeface="Times New Roman" panose="02020603050405020304" pitchFamily="18" charset="0"/>
                    <a:ea typeface="微软雅黑" panose="020B0503020204020204" pitchFamily="34" charset="-122"/>
                  </a:rPr>
                  <a:t>服从高斯分布时，其值约</a:t>
                </a:r>
                <a:r>
                  <a:rPr lang="en-US" altLang="zh-CN" dirty="0">
                    <a:solidFill>
                      <a:schemeClr val="tx1"/>
                    </a:solidFill>
                    <a:uFillTx/>
                    <a:latin typeface="Times New Roman" panose="02020603050405020304" pitchFamily="18" charset="0"/>
                    <a:ea typeface="微软雅黑" panose="020B0503020204020204" pitchFamily="34" charset="-122"/>
                  </a:rPr>
                  <a:t>68</a:t>
                </a:r>
                <a:r>
                  <a:rPr lang="zh-CN" altLang="en-US" dirty="0">
                    <a:solidFill>
                      <a:schemeClr val="tx1"/>
                    </a:solidFill>
                    <a:uFillTx/>
                    <a:latin typeface="Times New Roman" panose="02020603050405020304" pitchFamily="18" charset="0"/>
                    <a:ea typeface="微软雅黑" panose="020B0503020204020204" pitchFamily="34" charset="-122"/>
                  </a:rPr>
                  <a:t>%落在</a:t>
                </a:r>
                <a14:m>
                  <m:oMath xmlns:m="http://schemas.openxmlformats.org/officeDocument/2006/math">
                    <m:r>
                      <a:rPr lang="zh-CN" altLang="en-US" i="1" dirty="0" smtClean="0">
                        <a:solidFill>
                          <a:schemeClr val="tx1"/>
                        </a:solidFill>
                        <a:uFillTx/>
                        <a:latin typeface="Cambria Math" panose="02040503050406030204" pitchFamily="18" charset="0"/>
                        <a:ea typeface="微软雅黑" panose="020B0503020204020204" pitchFamily="34" charset="-122"/>
                      </a:rPr>
                      <m:t>[</m:t>
                    </m:r>
                    <m:r>
                      <a:rPr lang="en-US" altLang="zh-CN" i="1" dirty="0">
                        <a:uFillTx/>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m:t>
                    </m:r>
                    <m:r>
                      <a:rPr lang="en-US" altLang="zh-CN" i="1" dirty="0">
                        <a:uFillTx/>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𝑧</m:t>
                    </m:r>
                    <m:r>
                      <a:rPr lang="en-US" altLang="zh-CN" i="1" dirty="0">
                        <a:uFillTx/>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  −</m:t>
                    </m:r>
                    <m:r>
                      <a:rPr lang="zh-CN" altLang="en-US" i="1" dirty="0">
                        <a:solidFill>
                          <a:schemeClr val="tx1"/>
                        </a:solidFill>
                        <a:uFillTx/>
                        <a:latin typeface="Cambria Math" panose="02040503050406030204" pitchFamily="18" charset="0"/>
                        <a:ea typeface="微软雅黑" panose="020B0503020204020204" pitchFamily="34" charset="-122"/>
                      </a:rPr>
                      <m:t>𝜎</m:t>
                    </m:r>
                    <m:r>
                      <a:rPr lang="en-US" altLang="zh-CN" i="1" dirty="0">
                        <a:solidFill>
                          <a:schemeClr val="tx1"/>
                        </a:solidFill>
                        <a:uFillTx/>
                        <a:latin typeface="Cambria Math" panose="02040503050406030204" pitchFamily="18" charset="0"/>
                        <a:ea typeface="微软雅黑" panose="020B0503020204020204" pitchFamily="34" charset="-122"/>
                      </a:rPr>
                      <m:t> </m:t>
                    </m:r>
                    <m:r>
                      <a:rPr lang="zh-CN" altLang="en-US" i="1" dirty="0">
                        <a:solidFill>
                          <a:schemeClr val="tx1"/>
                        </a:solidFill>
                        <a:uFillTx/>
                        <a:latin typeface="Cambria Math" panose="02040503050406030204" pitchFamily="18" charset="0"/>
                        <a:ea typeface="微软雅黑" panose="020B0503020204020204" pitchFamily="34" charset="-122"/>
                      </a:rPr>
                      <m:t>，</m:t>
                    </m:r>
                    <m:r>
                      <a:rPr lang="en-US" altLang="zh-CN" i="1" dirty="0">
                        <a:uFillTx/>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m:t>
                    </m:r>
                    <m:r>
                      <a:rPr lang="en-US" altLang="zh-CN" i="1" dirty="0">
                        <a:uFillTx/>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𝑧</m:t>
                    </m:r>
                    <m:r>
                      <a:rPr lang="en-US" altLang="zh-CN" i="1" dirty="0">
                        <a:uFillTx/>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  +</m:t>
                    </m:r>
                    <m:r>
                      <a:rPr lang="zh-CN" altLang="en-US" i="1" dirty="0">
                        <a:solidFill>
                          <a:schemeClr val="tx1"/>
                        </a:solidFill>
                        <a:uFillTx/>
                        <a:latin typeface="Cambria Math" panose="02040503050406030204" pitchFamily="18" charset="0"/>
                        <a:ea typeface="微软雅黑" panose="020B0503020204020204" pitchFamily="34" charset="-122"/>
                      </a:rPr>
                      <m:t>𝜎</m:t>
                    </m:r>
                    <m:r>
                      <a:rPr lang="en-US" altLang="zh-CN" i="1" dirty="0">
                        <a:solidFill>
                          <a:schemeClr val="tx1"/>
                        </a:solidFill>
                        <a:uFillTx/>
                        <a:latin typeface="Cambria Math" panose="02040503050406030204" pitchFamily="18" charset="0"/>
                        <a:ea typeface="微软雅黑" panose="020B0503020204020204" pitchFamily="34" charset="-122"/>
                      </a:rPr>
                      <m:t> </m:t>
                    </m:r>
                    <m:r>
                      <a:rPr lang="zh-CN" altLang="en-US" i="1" dirty="0">
                        <a:solidFill>
                          <a:schemeClr val="tx1"/>
                        </a:solidFill>
                        <a:uFillTx/>
                        <a:latin typeface="Cambria Math" panose="02040503050406030204" pitchFamily="18" charset="0"/>
                        <a:ea typeface="微软雅黑" panose="020B0503020204020204" pitchFamily="34" charset="-122"/>
                      </a:rPr>
                      <m:t>]</m:t>
                    </m:r>
                  </m:oMath>
                </a14:m>
                <a:r>
                  <a:rPr lang="zh-CN" altLang="en-US" dirty="0">
                    <a:solidFill>
                      <a:schemeClr val="tx1"/>
                    </a:solidFill>
                    <a:uFillTx/>
                    <a:latin typeface="Times New Roman" panose="02020603050405020304" pitchFamily="18" charset="0"/>
                    <a:ea typeface="微软雅黑" panose="020B0503020204020204" pitchFamily="34" charset="-122"/>
                  </a:rPr>
                  <a:t> ，95%落在[</a:t>
                </a:r>
                <a:r>
                  <a:rPr lang="en-US" altLang="zh-CN" dirty="0">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charset="0"/>
                  </a:rPr>
                  <a:t>z </a:t>
                </a:r>
                <a:r>
                  <a:rPr lang="zh-CN" altLang="en-US" dirty="0">
                    <a:solidFill>
                      <a:schemeClr val="tx1"/>
                    </a:solidFill>
                    <a:uFillTx/>
                    <a:latin typeface="Times New Roman" panose="02020603050405020304" pitchFamily="18" charset="0"/>
                    <a:ea typeface="微软雅黑" panose="020B0503020204020204" pitchFamily="34" charset="-122"/>
                  </a:rPr>
                  <a:t>-2</a:t>
                </a:r>
                <a:r>
                  <a:rPr lang="zh-CN" altLang="en-US" i="1" dirty="0">
                    <a:uFillTx/>
                    <a:latin typeface="Times New Roman" panose="02020603050405020304" pitchFamily="18" charset="0"/>
                    <a:ea typeface="微软雅黑" panose="020B0503020204020204" pitchFamily="34" charset="-122"/>
                    <a:sym typeface="+mn-ea"/>
                  </a:rPr>
                  <a:t>σ</a:t>
                </a:r>
                <a:r>
                  <a:rPr lang="zh-CN" altLang="en-US" dirty="0">
                    <a:solidFill>
                      <a:schemeClr val="tx1"/>
                    </a:solidFill>
                    <a:uFillTx/>
                    <a:latin typeface="Times New Roman" panose="02020603050405020304" pitchFamily="18" charset="0"/>
                    <a:ea typeface="微软雅黑" panose="020B0503020204020204" pitchFamily="34" charset="-122"/>
                  </a:rPr>
                  <a:t>,</a:t>
                </a:r>
                <a:r>
                  <a:rPr lang="en-US" altLang="zh-CN" dirty="0">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charset="0"/>
                  </a:rPr>
                  <a:t>z </a:t>
                </a:r>
                <a:r>
                  <a:rPr lang="zh-CN" altLang="en-US" dirty="0">
                    <a:solidFill>
                      <a:schemeClr val="tx1"/>
                    </a:solidFill>
                    <a:uFillTx/>
                    <a:latin typeface="Times New Roman" panose="02020603050405020304" pitchFamily="18" charset="0"/>
                    <a:ea typeface="微软雅黑" panose="020B0503020204020204" pitchFamily="34" charset="-122"/>
                  </a:rPr>
                  <a:t>+2</a:t>
                </a:r>
                <a:r>
                  <a:rPr lang="zh-CN" altLang="en-US" i="1" dirty="0">
                    <a:solidFill>
                      <a:schemeClr val="tx1"/>
                    </a:solidFill>
                    <a:uFillTx/>
                    <a:latin typeface="Times New Roman" panose="02020603050405020304" pitchFamily="18" charset="0"/>
                    <a:ea typeface="微软雅黑" panose="020B0503020204020204" pitchFamily="34" charset="-122"/>
                  </a:rPr>
                  <a:t>σ</a:t>
                </a:r>
                <a:r>
                  <a:rPr lang="en-US" altLang="zh-CN" i="1" dirty="0">
                    <a:solidFill>
                      <a:schemeClr val="tx1"/>
                    </a:solidFill>
                    <a:uFillTx/>
                    <a:latin typeface="Times New Roman" panose="02020603050405020304" pitchFamily="18" charset="0"/>
                    <a:ea typeface="微软雅黑" panose="020B0503020204020204" pitchFamily="34" charset="-122"/>
                  </a:rPr>
                  <a:t> </a:t>
                </a:r>
                <a:r>
                  <a:rPr lang="zh-CN" altLang="en-US" dirty="0">
                    <a:solidFill>
                      <a:schemeClr val="tx1"/>
                    </a:solidFill>
                    <a:uFillTx/>
                    <a:latin typeface="Times New Roman" panose="02020603050405020304" pitchFamily="18" charset="0"/>
                    <a:ea typeface="微软雅黑" panose="020B0503020204020204" pitchFamily="34" charset="-122"/>
                  </a:rPr>
                  <a:t>] ，</a:t>
                </a:r>
                <a:r>
                  <a:rPr lang="zh-CN" altLang="en-US" dirty="0">
                    <a:ea typeface="微软雅黑" panose="020B0503020204020204" pitchFamily="34" charset="-122"/>
                  </a:rPr>
                  <a:t> 超过</a:t>
                </a:r>
                <a14:m>
                  <m:oMath xmlns:m="http://schemas.openxmlformats.org/officeDocument/2006/math">
                    <m:r>
                      <a:rPr lang="en-US" altLang="zh-CN" b="0" i="0" dirty="0" smtClean="0">
                        <a:latin typeface="Cambria Math" panose="02040503050406030204" pitchFamily="18" charset="0"/>
                        <a:ea typeface="微软雅黑" panose="020B0503020204020204" pitchFamily="34" charset="-122"/>
                      </a:rPr>
                      <m:t>99%</m:t>
                    </m:r>
                    <m:r>
                      <a:rPr lang="zh-CN" altLang="en-US" i="1" dirty="0">
                        <a:latin typeface="Cambria Math" panose="02040503050406030204" pitchFamily="18" charset="0"/>
                        <a:ea typeface="微软雅黑" panose="020B0503020204020204" pitchFamily="34" charset="-122"/>
                      </a:rPr>
                      <m:t>落在</m:t>
                    </m:r>
                    <m:r>
                      <a:rPr lang="zh-CN" altLang="en-US" i="1" dirty="0">
                        <a:latin typeface="Cambria Math" panose="02040503050406030204" pitchFamily="18" charset="0"/>
                        <a:ea typeface="微软雅黑" panose="020B0503020204020204" pitchFamily="34" charset="-122"/>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𝑧</m:t>
                    </m:r>
                    <m: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  −3</m:t>
                    </m:r>
                    <m:r>
                      <a:rPr lang="zh-CN" altLang="en-US" i="1" dirty="0">
                        <a:latin typeface="Cambria Math" panose="02040503050406030204" pitchFamily="18" charset="0"/>
                        <a:ea typeface="微软雅黑" panose="020B0503020204020204" pitchFamily="34" charset="-122"/>
                      </a:rPr>
                      <m:t>𝜎</m:t>
                    </m:r>
                    <m:r>
                      <a:rPr lang="en-US" altLang="zh-CN" i="1" dirty="0">
                        <a:latin typeface="Cambria Math" panose="02040503050406030204" pitchFamily="18" charset="0"/>
                        <a:ea typeface="微软雅黑" panose="020B0503020204020204" pitchFamily="34" charset="-122"/>
                      </a:rPr>
                      <m:t> </m:t>
                    </m:r>
                    <m:r>
                      <a:rPr lang="zh-CN" altLang="en-US" i="1" dirty="0">
                        <a:latin typeface="Cambria Math" panose="02040503050406030204" pitchFamily="18" charset="0"/>
                        <a:ea typeface="微软雅黑" panose="020B0503020204020204" pitchFamily="34" charset="-122"/>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𝑧</m:t>
                    </m:r>
                    <m: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Symbol" panose="05050102010706020507" charset="0"/>
                      </a:rPr>
                      <m:t>  +3</m:t>
                    </m:r>
                    <m:r>
                      <a:rPr lang="zh-CN" altLang="en-US" i="1" dirty="0">
                        <a:latin typeface="Cambria Math" panose="02040503050406030204" pitchFamily="18" charset="0"/>
                        <a:ea typeface="微软雅黑" panose="020B0503020204020204" pitchFamily="34" charset="-122"/>
                      </a:rPr>
                      <m:t>𝜎</m:t>
                    </m:r>
                    <m:r>
                      <a:rPr lang="en-US" altLang="zh-CN" i="1" dirty="0">
                        <a:latin typeface="Cambria Math" panose="02040503050406030204" pitchFamily="18" charset="0"/>
                        <a:ea typeface="微软雅黑" panose="020B0503020204020204" pitchFamily="34" charset="-122"/>
                      </a:rPr>
                      <m:t> </m:t>
                    </m:r>
                    <m:r>
                      <a:rPr lang="zh-CN" altLang="en-US" i="1" dirty="0">
                        <a:latin typeface="Cambria Math" panose="02040503050406030204" pitchFamily="18" charset="0"/>
                        <a:ea typeface="微软雅黑" panose="020B0503020204020204" pitchFamily="34" charset="-122"/>
                      </a:rPr>
                      <m:t>] </m:t>
                    </m:r>
                  </m:oMath>
                </a14:m>
                <a:r>
                  <a:rPr lang="zh-CN" altLang="en-US" dirty="0">
                    <a:solidFill>
                      <a:schemeClr val="tx1"/>
                    </a:solidFill>
                    <a:uFillTx/>
                    <a:latin typeface="Times New Roman" panose="02020603050405020304" pitchFamily="18" charset="0"/>
                    <a:ea typeface="微软雅黑" panose="020B0503020204020204" pitchFamily="34" charset="-122"/>
                  </a:rPr>
                  <a:t>。</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83568" y="908720"/>
                <a:ext cx="7917180" cy="5412507"/>
              </a:xfrm>
              <a:prstGeom prst="rect">
                <a:avLst/>
              </a:prstGeom>
              <a:blipFill rotWithShape="1">
                <a:blip r:embed="rId4"/>
                <a:stretch>
                  <a:fillRect l="-4" t="-1" r="4" b="8"/>
                </a:stretch>
              </a:blipFill>
            </p:spPr>
            <p:txBody>
              <a:bodyPr/>
              <a:lstStyle/>
              <a:p>
                <a:r>
                  <a:rPr lang="zh-CN" altLang="en-US">
                    <a:noFill/>
                  </a:rPr>
                  <a:t> </a:t>
                </a:r>
              </a:p>
            </p:txBody>
          </p:sp>
        </mc:Fallback>
      </mc:AlternateContent>
      <p:graphicFrame>
        <p:nvGraphicFramePr>
          <p:cNvPr id="9" name="对象 8"/>
          <p:cNvGraphicFramePr/>
          <p:nvPr/>
        </p:nvGraphicFramePr>
        <p:xfrm>
          <a:off x="1188085" y="2277110"/>
          <a:ext cx="4101465" cy="650240"/>
        </p:xfrm>
        <a:graphic>
          <a:graphicData uri="http://schemas.openxmlformats.org/presentationml/2006/ole">
            <mc:AlternateContent xmlns:mc="http://schemas.openxmlformats.org/markup-compatibility/2006">
              <mc:Choice xmlns:v="urn:schemas-microsoft-com:vml" Requires="v">
                <p:oleObj spid="_x0000_s2056" r:id="rId5" imgW="2387600" imgH="419100" progId="Equation.DSMT4">
                  <p:embed/>
                </p:oleObj>
              </mc:Choice>
              <mc:Fallback>
                <p:oleObj r:id="rId5" imgW="2387600" imgH="419100" progId="Equation.DSMT4">
                  <p:embed/>
                  <p:pic>
                    <p:nvPicPr>
                      <p:cNvPr id="0" name="图片 9"/>
                      <p:cNvPicPr/>
                      <p:nvPr/>
                    </p:nvPicPr>
                    <p:blipFill>
                      <a:blip r:embed="rId6"/>
                      <a:stretch>
                        <a:fillRect/>
                      </a:stretch>
                    </p:blipFill>
                    <p:spPr>
                      <a:xfrm>
                        <a:off x="1188085" y="2277110"/>
                        <a:ext cx="4101465" cy="650240"/>
                      </a:xfrm>
                      <a:prstGeom prst="rect">
                        <a:avLst/>
                      </a:prstGeom>
                    </p:spPr>
                  </p:pic>
                </p:oleObj>
              </mc:Fallback>
            </mc:AlternateContent>
          </a:graphicData>
        </a:graphic>
      </p:graphicFrame>
      <p:sp>
        <p:nvSpPr>
          <p:cNvPr id="11" name="标题 2"/>
          <p:cNvSpPr>
            <a:spLocks noGrp="1"/>
          </p:cNvSpPr>
          <p:nvPr>
            <p:ph type="title"/>
          </p:nvPr>
        </p:nvSpPr>
        <p:spPr>
          <a:xfrm>
            <a:off x="372110" y="96835"/>
            <a:ext cx="8540750" cy="619108"/>
          </a:xfrm>
        </p:spPr>
        <p:txBody>
          <a:bodyPr/>
          <a:lstStyle/>
          <a:p>
            <a:r>
              <a:rPr lang="en-US" altLang="zh-CN" dirty="0"/>
              <a:t>2. </a:t>
            </a:r>
            <a:r>
              <a:rPr lang="zh-CN" altLang="en-US" dirty="0"/>
              <a:t>高斯噪声</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8. </a:t>
            </a:r>
            <a:r>
              <a:rPr lang="zh-CN" altLang="en-US" dirty="0"/>
              <a:t>最小均方误差（维纳）滤波</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70</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161796" name="文本框 4"/>
          <p:cNvSpPr txBox="1"/>
          <p:nvPr/>
        </p:nvSpPr>
        <p:spPr>
          <a:xfrm>
            <a:off x="933450" y="5229200"/>
            <a:ext cx="72771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50000"/>
              </a:spcBef>
              <a:buClrTx/>
              <a:buSzTx/>
              <a:buFontTx/>
              <a:buNone/>
            </a:pPr>
            <a:r>
              <a:rPr lang="zh-CN" altLang="en-US" sz="1800" b="1" dirty="0">
                <a:solidFill>
                  <a:srgbClr val="0000FF"/>
                </a:solidFill>
                <a:latin typeface="微软雅黑" panose="020B0503020204020204" pitchFamily="34" charset="-122"/>
                <a:ea typeface="微软雅黑" panose="020B0503020204020204" pitchFamily="34" charset="-122"/>
              </a:rPr>
              <a:t>   该最小化问题在数学上是一个病态（不适定）问题，对不适定问题的求解常常需要引入更多先验假设</a:t>
            </a:r>
          </a:p>
        </p:txBody>
      </p:sp>
      <p:sp>
        <p:nvSpPr>
          <p:cNvPr id="2" name="文本框 1"/>
          <p:cNvSpPr txBox="1"/>
          <p:nvPr/>
        </p:nvSpPr>
        <p:spPr>
          <a:xfrm>
            <a:off x="592455" y="908685"/>
            <a:ext cx="7618095" cy="3367204"/>
          </a:xfrm>
          <a:prstGeom prst="rect">
            <a:avLst/>
          </a:prstGeom>
          <a:noFill/>
        </p:spPr>
        <p:txBody>
          <a:bodyPr wrap="square" rtlCol="0" anchor="t">
            <a:spAutoFit/>
          </a:bodyPr>
          <a:lstStyle/>
          <a:p>
            <a:pPr marL="285750" indent="-285750">
              <a:lnSpc>
                <a:spcPct val="150000"/>
              </a:lnSpc>
              <a:buClr>
                <a:srgbClr val="FF0000"/>
              </a:buClr>
              <a:buFont typeface="Wingdings" panose="05000000000000000000" charset="0"/>
              <a:buChar char="l"/>
            </a:pPr>
            <a:r>
              <a:rPr lang="zh-CN" altLang="en-US" dirty="0">
                <a:solidFill>
                  <a:schemeClr val="tx1"/>
                </a:solidFill>
                <a:uFillTx/>
                <a:latin typeface="Times New Roman" panose="02020603050405020304" pitchFamily="18" charset="0"/>
                <a:ea typeface="微软雅黑" panose="020B0503020204020204" pitchFamily="34" charset="-122"/>
              </a:rPr>
              <a:t>即使知道退化函数的表达式，由于计算的误差和传递函数对噪声的高度敏感性，直接用逆滤波的方式通常都不能解决问题</a:t>
            </a:r>
            <a:endParaRPr lang="en-US" altLang="zh-CN" dirty="0">
              <a:solidFill>
                <a:schemeClr val="tx1"/>
              </a:solidFill>
              <a:uFillTx/>
              <a:latin typeface="Times New Roman" panose="02020603050405020304" pitchFamily="18" charset="0"/>
              <a:ea typeface="微软雅黑" panose="020B0503020204020204" pitchFamily="34" charset="-122"/>
            </a:endParaRPr>
          </a:p>
          <a:p>
            <a:pPr>
              <a:lnSpc>
                <a:spcPct val="150000"/>
              </a:lnSpc>
              <a:buClr>
                <a:srgbClr val="FF0000"/>
              </a:buClr>
            </a:pPr>
            <a:endParaRPr lang="zh-CN" altLang="en-US" dirty="0">
              <a:solidFill>
                <a:schemeClr val="tx1"/>
              </a:solidFill>
              <a:uFillTx/>
              <a:latin typeface="Times New Roman" panose="02020603050405020304" pitchFamily="18" charset="0"/>
              <a:ea typeface="微软雅黑" panose="020B0503020204020204" pitchFamily="34" charset="-122"/>
            </a:endParaRPr>
          </a:p>
          <a:p>
            <a:pPr marL="285750" indent="-285750">
              <a:lnSpc>
                <a:spcPct val="150000"/>
              </a:lnSpc>
              <a:buClr>
                <a:srgbClr val="FF0000"/>
              </a:buClr>
              <a:buFont typeface="Wingdings" panose="05000000000000000000" charset="0"/>
              <a:buChar char="l"/>
            </a:pPr>
            <a:r>
              <a:rPr lang="zh-CN" altLang="en-US" dirty="0">
                <a:solidFill>
                  <a:schemeClr val="tx1"/>
                </a:solidFill>
                <a:uFillTx/>
                <a:latin typeface="Times New Roman" panose="02020603050405020304" pitchFamily="18" charset="0"/>
                <a:ea typeface="微软雅黑" panose="020B0503020204020204" pitchFamily="34" charset="-122"/>
              </a:rPr>
              <a:t>如果对图像本身的信息有更多的了解，可以采取其他方式来解决这个问题。比较常用的方式是把问题转化为求某一个物理量极小值的问题，或者在某种约束下求极小的问题.例如所谓的维纳(Wiener)滤波方法，把原问题转化为：求未污染图像</a:t>
            </a:r>
            <a:r>
              <a:rPr lang="en-US" altLang="zh-CN" dirty="0">
                <a:solidFill>
                  <a:schemeClr val="tx1"/>
                </a:solidFill>
                <a:uFillTx/>
                <a:latin typeface="Times New Roman" panose="02020603050405020304" pitchFamily="18" charset="0"/>
                <a:ea typeface="微软雅黑" panose="020B0503020204020204" pitchFamily="34" charset="-122"/>
              </a:rPr>
              <a:t> </a:t>
            </a:r>
            <a:r>
              <a:rPr lang="zh-CN" altLang="en-US" i="1" dirty="0">
                <a:solidFill>
                  <a:schemeClr val="tx1"/>
                </a:solidFill>
                <a:uFillTx/>
                <a:latin typeface="Times New Roman" panose="02020603050405020304" pitchFamily="18" charset="0"/>
                <a:ea typeface="微软雅黑" panose="020B0503020204020204" pitchFamily="34" charset="-122"/>
              </a:rPr>
              <a:t>f</a:t>
            </a:r>
            <a:r>
              <a:rPr lang="en-US" altLang="zh-CN" i="1" dirty="0">
                <a:solidFill>
                  <a:schemeClr val="tx1"/>
                </a:solidFill>
                <a:uFillTx/>
                <a:latin typeface="Times New Roman" panose="02020603050405020304" pitchFamily="18" charset="0"/>
                <a:ea typeface="微软雅黑" panose="020B0503020204020204" pitchFamily="34" charset="-122"/>
              </a:rPr>
              <a:t> </a:t>
            </a:r>
            <a:r>
              <a:rPr lang="zh-CN" altLang="en-US" dirty="0">
                <a:solidFill>
                  <a:schemeClr val="tx1"/>
                </a:solidFill>
                <a:uFillTx/>
                <a:latin typeface="Times New Roman" panose="02020603050405020304" pitchFamily="18" charset="0"/>
                <a:ea typeface="微软雅黑" panose="020B0503020204020204" pitchFamily="34" charset="-122"/>
              </a:rPr>
              <a:t>的估计值,使得它们之间的均方误差最小，均方误差在这里定义为：</a:t>
            </a:r>
          </a:p>
        </p:txBody>
      </p:sp>
      <p:graphicFrame>
        <p:nvGraphicFramePr>
          <p:cNvPr id="6" name="对象 5"/>
          <p:cNvGraphicFramePr/>
          <p:nvPr>
            <p:extLst>
              <p:ext uri="{D42A27DB-BD31-4B8C-83A1-F6EECF244321}">
                <p14:modId xmlns:p14="http://schemas.microsoft.com/office/powerpoint/2010/main" val="1824342211"/>
              </p:ext>
            </p:extLst>
          </p:nvPr>
        </p:nvGraphicFramePr>
        <p:xfrm>
          <a:off x="3599892" y="4327792"/>
          <a:ext cx="1944216" cy="645160"/>
        </p:xfrm>
        <a:graphic>
          <a:graphicData uri="http://schemas.openxmlformats.org/presentationml/2006/ole">
            <mc:AlternateContent xmlns:mc="http://schemas.openxmlformats.org/markup-compatibility/2006">
              <mc:Choice xmlns:v="urn:schemas-microsoft-com:vml" Requires="v">
                <p:oleObj spid="_x0000_s37897" name="Equation" r:id="rId3" imgW="1117440" imgH="304560" progId="Equation.DSMT4">
                  <p:embed/>
                </p:oleObj>
              </mc:Choice>
              <mc:Fallback>
                <p:oleObj name="Equation" r:id="rId3" imgW="1117440" imgH="304560" progId="Equation.DSMT4">
                  <p:embed/>
                  <p:pic>
                    <p:nvPicPr>
                      <p:cNvPr id="0" name="图片 7"/>
                      <p:cNvPicPr/>
                      <p:nvPr/>
                    </p:nvPicPr>
                    <p:blipFill>
                      <a:blip r:embed="rId4"/>
                      <a:stretch>
                        <a:fillRect/>
                      </a:stretch>
                    </p:blipFill>
                    <p:spPr>
                      <a:xfrm>
                        <a:off x="3599892" y="4327792"/>
                        <a:ext cx="1944216" cy="645160"/>
                      </a:xfrm>
                      <a:prstGeom prst="rect">
                        <a:avLst/>
                      </a:prstGeom>
                    </p:spPr>
                  </p:pic>
                </p:oleObj>
              </mc:Fallback>
            </mc:AlternateContent>
          </a:graphicData>
        </a:graphic>
      </p:graphicFrame>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8. </a:t>
            </a:r>
            <a:r>
              <a:rPr lang="zh-CN" altLang="en-US" dirty="0"/>
              <a:t>最小均方误差（维纳）滤波</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71</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592455" y="836295"/>
            <a:ext cx="7926705" cy="810260"/>
          </a:xfrm>
          <a:prstGeom prst="rect">
            <a:avLst/>
          </a:prstGeom>
          <a:noFill/>
        </p:spPr>
        <p:txBody>
          <a:bodyPr wrap="square" rtlCol="0" anchor="t">
            <a:spAutoFit/>
          </a:bodyPr>
          <a:lstStyle/>
          <a:p>
            <a:pPr marL="0" lvl="0" indent="535305" eaLnBrk="1" hangingPunct="1">
              <a:lnSpc>
                <a:spcPct val="130000"/>
              </a:lnSpc>
              <a:spcBef>
                <a:spcPct val="50000"/>
              </a:spcBef>
              <a:buClrTx/>
              <a:buSzTx/>
              <a:buFontTx/>
              <a:buNone/>
            </a:pPr>
            <a:r>
              <a:rPr lang="zh-CN" altLang="en-US" dirty="0">
                <a:latin typeface="Times New Roman" panose="02020603050405020304" pitchFamily="18" charset="0"/>
                <a:ea typeface="微软雅黑" panose="020B0503020204020204" pitchFamily="34" charset="-122"/>
                <a:sym typeface="+mn-ea"/>
              </a:rPr>
              <a:t>在一定的条件下（如</a:t>
            </a:r>
            <a:r>
              <a:rPr lang="zh-CN" altLang="en-US" dirty="0">
                <a:solidFill>
                  <a:srgbClr val="0000FF"/>
                </a:solidFill>
                <a:latin typeface="Times New Roman" panose="02020603050405020304" pitchFamily="18" charset="0"/>
                <a:ea typeface="微软雅黑" panose="020B0503020204020204" pitchFamily="34" charset="-122"/>
                <a:sym typeface="+mn-ea"/>
              </a:rPr>
              <a:t>图像与噪声相互独立、噪声零均值、退化图像与估计图像的灰度级别为线性关系</a:t>
            </a:r>
            <a:r>
              <a:rPr lang="zh-CN" altLang="en-US" dirty="0">
                <a:latin typeface="Times New Roman" panose="02020603050405020304" pitchFamily="18" charset="0"/>
                <a:ea typeface="微软雅黑" panose="020B0503020204020204" pitchFamily="34" charset="-122"/>
                <a:sym typeface="+mn-ea"/>
              </a:rPr>
              <a:t>）</a:t>
            </a:r>
            <a:r>
              <a:rPr lang="en-US" altLang="zh-CN" dirty="0">
                <a:latin typeface="Times New Roman" panose="02020603050405020304" pitchFamily="18" charset="0"/>
                <a:ea typeface="微软雅黑" panose="020B0503020204020204" pitchFamily="34" charset="-122"/>
                <a:sym typeface="+mn-ea"/>
              </a:rPr>
              <a:t>, </a:t>
            </a:r>
            <a:r>
              <a:rPr lang="zh-CN" altLang="en-US" dirty="0">
                <a:latin typeface="Times New Roman" panose="02020603050405020304" pitchFamily="18" charset="0"/>
                <a:ea typeface="微软雅黑" panose="020B0503020204020204" pitchFamily="34" charset="-122"/>
                <a:sym typeface="+mn-ea"/>
              </a:rPr>
              <a:t>上式的解可以用下式表示（</a:t>
            </a:r>
            <a:r>
              <a:rPr lang="en-US" altLang="zh-CN" dirty="0">
                <a:latin typeface="Times New Roman" panose="02020603050405020304" pitchFamily="18" charset="0"/>
                <a:ea typeface="微软雅黑" panose="020B0503020204020204" pitchFamily="34" charset="-122"/>
                <a:sym typeface="+mn-ea"/>
              </a:rPr>
              <a:t>N. Wiener [1942]</a:t>
            </a:r>
            <a:r>
              <a:rPr lang="zh-CN" altLang="en-US" dirty="0">
                <a:latin typeface="Times New Roman" panose="02020603050405020304" pitchFamily="18" charset="0"/>
                <a:ea typeface="微软雅黑" panose="020B0503020204020204" pitchFamily="34" charset="-122"/>
                <a:sym typeface="+mn-ea"/>
              </a:rPr>
              <a:t>）</a:t>
            </a:r>
            <a:endParaRPr lang="zh-CN" altLang="en-US">
              <a:solidFill>
                <a:schemeClr val="tx1"/>
              </a:solidFill>
              <a:uFillTx/>
              <a:latin typeface="Times New Roman" panose="02020603050405020304" pitchFamily="18" charset="0"/>
              <a:ea typeface="微软雅黑" panose="020B0503020204020204" pitchFamily="34" charset="-122"/>
            </a:endParaRPr>
          </a:p>
        </p:txBody>
      </p:sp>
      <p:graphicFrame>
        <p:nvGraphicFramePr>
          <p:cNvPr id="281604" name="Object 4"/>
          <p:cNvGraphicFramePr>
            <a:graphicFrameLocks noChangeAspect="1"/>
          </p:cNvGraphicFramePr>
          <p:nvPr/>
        </p:nvGraphicFramePr>
        <p:xfrm>
          <a:off x="1907540" y="2060575"/>
          <a:ext cx="5178425" cy="3839845"/>
        </p:xfrm>
        <a:graphic>
          <a:graphicData uri="http://schemas.openxmlformats.org/presentationml/2006/ole">
            <mc:AlternateContent xmlns:mc="http://schemas.openxmlformats.org/markup-compatibility/2006">
              <mc:Choice xmlns:v="urn:schemas-microsoft-com:vml" Requires="v">
                <p:oleObj spid="_x0000_s38920" r:id="rId3" imgW="3467100" imgH="2159000" progId="Equation.3">
                  <p:embed/>
                </p:oleObj>
              </mc:Choice>
              <mc:Fallback>
                <p:oleObj r:id="rId3" imgW="3467100" imgH="2159000" progId="Equation.3">
                  <p:embed/>
                  <p:pic>
                    <p:nvPicPr>
                      <p:cNvPr id="0" name="图片 3176"/>
                      <p:cNvPicPr/>
                      <p:nvPr/>
                    </p:nvPicPr>
                    <p:blipFill>
                      <a:blip r:embed="rId4"/>
                      <a:stretch>
                        <a:fillRect/>
                      </a:stretch>
                    </p:blipFill>
                    <p:spPr>
                      <a:xfrm>
                        <a:off x="1907540" y="2060575"/>
                        <a:ext cx="5178425" cy="3839845"/>
                      </a:xfrm>
                      <a:prstGeom prst="rect">
                        <a:avLst/>
                      </a:prstGeom>
                      <a:noFill/>
                      <a:ln w="38100">
                        <a:noFill/>
                        <a:miter/>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1604"/>
                                        </p:tgtEl>
                                        <p:attrNameLst>
                                          <p:attrName>style.visibility</p:attrName>
                                        </p:attrNameLst>
                                      </p:cBhvr>
                                      <p:to>
                                        <p:strVal val="visible"/>
                                      </p:to>
                                    </p:set>
                                    <p:animEffect transition="in" filter="wipe(left)">
                                      <p:cBhvr>
                                        <p:cTn id="7" dur="500"/>
                                        <p:tgtEl>
                                          <p:spTgt spid="281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8. </a:t>
            </a:r>
            <a:r>
              <a:rPr lang="zh-CN" altLang="en-US" dirty="0"/>
              <a:t>最小均方误差（维纳）滤波</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72</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163842" name="Rectangle 2"/>
          <p:cNvSpPr/>
          <p:nvPr/>
        </p:nvSpPr>
        <p:spPr>
          <a:xfrm>
            <a:off x="539750" y="764223"/>
            <a:ext cx="23037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457200" lvl="0" indent="-457200" eaLnBrk="1" hangingPunct="1">
              <a:buClr>
                <a:schemeClr val="tx1"/>
              </a:buClr>
              <a:buSzPct val="110000"/>
              <a:buNone/>
            </a:pPr>
            <a:r>
              <a:rPr lang="zh-CN" altLang="en-US" sz="1800" dirty="0">
                <a:solidFill>
                  <a:schemeClr val="tx2"/>
                </a:solidFill>
                <a:uFillTx/>
                <a:latin typeface="Times New Roman" panose="02020603050405020304" pitchFamily="18" charset="0"/>
                <a:ea typeface="微软雅黑" panose="020B0503020204020204" pitchFamily="34" charset="-122"/>
              </a:rPr>
              <a:t>维纳滤波（去卷积）:</a:t>
            </a:r>
          </a:p>
        </p:txBody>
      </p:sp>
      <p:sp>
        <p:nvSpPr>
          <p:cNvPr id="163843" name="Rectangle 3" descr="Rectangle: Click to edit Master text styles&#10;Second level&#10;Third level&#10;Fourth level&#10;Fifth level"/>
          <p:cNvSpPr/>
          <p:nvPr/>
        </p:nvSpPr>
        <p:spPr>
          <a:xfrm>
            <a:off x="683260" y="1844675"/>
            <a:ext cx="928370" cy="365760"/>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342900" lvl="0" indent="-342900" eaLnBrk="1" hangingPunct="1">
              <a:buClr>
                <a:schemeClr val="tx1"/>
              </a:buClr>
              <a:buSzPct val="110000"/>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其中</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p>
          <a:p>
            <a:pPr marL="342900" lvl="0" indent="-342900" eaLnBrk="1" hangingPunct="1">
              <a:buClr>
                <a:schemeClr val="tx1"/>
              </a:buClr>
              <a:buSzPct val="110000"/>
              <a:buNone/>
            </a:pP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63845" name="Object 5"/>
          <p:cNvGraphicFramePr>
            <a:graphicFrameLocks noChangeAspect="1"/>
          </p:cNvGraphicFramePr>
          <p:nvPr/>
        </p:nvGraphicFramePr>
        <p:xfrm>
          <a:off x="1187450" y="4197350"/>
          <a:ext cx="1818640" cy="355600"/>
        </p:xfrm>
        <a:graphic>
          <a:graphicData uri="http://schemas.openxmlformats.org/presentationml/2006/ole">
            <mc:AlternateContent xmlns:mc="http://schemas.openxmlformats.org/markup-compatibility/2006">
              <mc:Choice xmlns:v="urn:schemas-microsoft-com:vml" Requires="v">
                <p:oleObj spid="_x0000_s39986" r:id="rId3" imgW="1193800" imgH="279400" progId="Equation.3">
                  <p:embed/>
                </p:oleObj>
              </mc:Choice>
              <mc:Fallback>
                <p:oleObj r:id="rId3" imgW="1193800" imgH="279400" progId="Equation.3">
                  <p:embed/>
                  <p:pic>
                    <p:nvPicPr>
                      <p:cNvPr id="0" name="图片 3173"/>
                      <p:cNvPicPr/>
                      <p:nvPr/>
                    </p:nvPicPr>
                    <p:blipFill>
                      <a:blip r:embed="rId4"/>
                      <a:stretch>
                        <a:fillRect/>
                      </a:stretch>
                    </p:blipFill>
                    <p:spPr>
                      <a:xfrm>
                        <a:off x="1187450" y="4197350"/>
                        <a:ext cx="1818640" cy="355600"/>
                      </a:xfrm>
                      <a:prstGeom prst="rect">
                        <a:avLst/>
                      </a:prstGeom>
                      <a:noFill/>
                      <a:ln w="38100">
                        <a:noFill/>
                        <a:miter/>
                      </a:ln>
                    </p:spPr>
                  </p:pic>
                </p:oleObj>
              </mc:Fallback>
            </mc:AlternateContent>
          </a:graphicData>
        </a:graphic>
      </p:graphicFrame>
      <p:graphicFrame>
        <p:nvGraphicFramePr>
          <p:cNvPr id="163846" name="Object 6"/>
          <p:cNvGraphicFramePr>
            <a:graphicFrameLocks noGrp="1" noChangeAspect="1"/>
          </p:cNvGraphicFramePr>
          <p:nvPr>
            <p:ph sz="half" idx="1" hasCustomPrompt="1"/>
          </p:nvPr>
        </p:nvGraphicFramePr>
        <p:xfrm>
          <a:off x="1873250" y="1250633"/>
          <a:ext cx="4903470" cy="1076960"/>
        </p:xfrm>
        <a:graphic>
          <a:graphicData uri="http://schemas.openxmlformats.org/presentationml/2006/ole">
            <mc:AlternateContent xmlns:mc="http://schemas.openxmlformats.org/markup-compatibility/2006">
              <mc:Choice xmlns:v="urn:schemas-microsoft-com:vml" Requires="v">
                <p:oleObj spid="_x0000_s39987" r:id="rId5" imgW="3365500" imgH="762000" progId="Equation.3">
                  <p:embed/>
                </p:oleObj>
              </mc:Choice>
              <mc:Fallback>
                <p:oleObj r:id="rId5" imgW="3365500" imgH="762000" progId="Equation.3">
                  <p:embed/>
                  <p:pic>
                    <p:nvPicPr>
                      <p:cNvPr id="0" name="图片 3175"/>
                      <p:cNvPicPr/>
                      <p:nvPr/>
                    </p:nvPicPr>
                    <p:blipFill>
                      <a:blip r:embed="rId6"/>
                      <a:srcRect/>
                      <a:stretch>
                        <a:fillRect/>
                      </a:stretch>
                    </p:blipFill>
                    <p:spPr>
                      <a:xfrm>
                        <a:off x="1873250" y="1250633"/>
                        <a:ext cx="4903470" cy="1076960"/>
                      </a:xfrm>
                      <a:prstGeom prst="rect">
                        <a:avLst/>
                      </a:prstGeom>
                      <a:noFill/>
                      <a:ln w="38100">
                        <a:miter/>
                      </a:ln>
                    </p:spPr>
                  </p:pic>
                </p:oleObj>
              </mc:Fallback>
            </mc:AlternateContent>
          </a:graphicData>
        </a:graphic>
      </p:graphicFrame>
      <p:graphicFrame>
        <p:nvGraphicFramePr>
          <p:cNvPr id="163847" name="Object 7"/>
          <p:cNvGraphicFramePr>
            <a:graphicFrameLocks noGrp="1" noChangeAspect="1"/>
          </p:cNvGraphicFramePr>
          <p:nvPr>
            <p:ph sz="quarter" idx="2" hasCustomPrompt="1"/>
          </p:nvPr>
        </p:nvGraphicFramePr>
        <p:xfrm>
          <a:off x="1242060" y="3285490"/>
          <a:ext cx="763311" cy="313200"/>
        </p:xfrm>
        <a:graphic>
          <a:graphicData uri="http://schemas.openxmlformats.org/presentationml/2006/ole">
            <mc:AlternateContent xmlns:mc="http://schemas.openxmlformats.org/markup-compatibility/2006">
              <mc:Choice xmlns:v="urn:schemas-microsoft-com:vml" Requires="v">
                <p:oleObj spid="_x0000_s39988" r:id="rId7" imgW="494665" imgH="203200" progId="Equation.DSMT4">
                  <p:embed/>
                </p:oleObj>
              </mc:Choice>
              <mc:Fallback>
                <p:oleObj r:id="rId7" imgW="494665" imgH="203200" progId="Equation.DSMT4">
                  <p:embed/>
                  <p:pic>
                    <p:nvPicPr>
                      <p:cNvPr id="0" name="图片 3174"/>
                      <p:cNvPicPr/>
                      <p:nvPr/>
                    </p:nvPicPr>
                    <p:blipFill>
                      <a:blip r:embed="rId8"/>
                      <a:srcRect/>
                      <a:stretch>
                        <a:fillRect/>
                      </a:stretch>
                    </p:blipFill>
                    <p:spPr>
                      <a:xfrm>
                        <a:off x="1242060" y="3285490"/>
                        <a:ext cx="763311" cy="313200"/>
                      </a:xfrm>
                      <a:prstGeom prst="rect">
                        <a:avLst/>
                      </a:prstGeom>
                      <a:noFill/>
                      <a:ln w="38100">
                        <a:miter/>
                      </a:ln>
                    </p:spPr>
                  </p:pic>
                </p:oleObj>
              </mc:Fallback>
            </mc:AlternateContent>
          </a:graphicData>
        </a:graphic>
      </p:graphicFrame>
      <p:graphicFrame>
        <p:nvGraphicFramePr>
          <p:cNvPr id="163848" name="Object 8"/>
          <p:cNvGraphicFramePr>
            <a:graphicFrameLocks noChangeAspect="1"/>
          </p:cNvGraphicFramePr>
          <p:nvPr/>
        </p:nvGraphicFramePr>
        <p:xfrm>
          <a:off x="1205230" y="4737100"/>
          <a:ext cx="1821857" cy="356400"/>
        </p:xfrm>
        <a:graphic>
          <a:graphicData uri="http://schemas.openxmlformats.org/presentationml/2006/ole">
            <mc:AlternateContent xmlns:mc="http://schemas.openxmlformats.org/markup-compatibility/2006">
              <mc:Choice xmlns:v="urn:schemas-microsoft-com:vml" Requires="v">
                <p:oleObj spid="_x0000_s39989" r:id="rId9" imgW="1193800" imgH="279400" progId="Equation.3">
                  <p:embed/>
                </p:oleObj>
              </mc:Choice>
              <mc:Fallback>
                <p:oleObj r:id="rId9" imgW="1193800" imgH="279400" progId="Equation.3">
                  <p:embed/>
                  <p:pic>
                    <p:nvPicPr>
                      <p:cNvPr id="0" name="图片 3172"/>
                      <p:cNvPicPr/>
                      <p:nvPr/>
                    </p:nvPicPr>
                    <p:blipFill>
                      <a:blip r:embed="rId10"/>
                      <a:stretch>
                        <a:fillRect/>
                      </a:stretch>
                    </p:blipFill>
                    <p:spPr>
                      <a:xfrm>
                        <a:off x="1205230" y="4737100"/>
                        <a:ext cx="1821857" cy="356400"/>
                      </a:xfrm>
                      <a:prstGeom prst="rect">
                        <a:avLst/>
                      </a:prstGeom>
                      <a:noFill/>
                      <a:ln w="38100">
                        <a:noFill/>
                        <a:miter/>
                      </a:ln>
                    </p:spPr>
                  </p:pic>
                </p:oleObj>
              </mc:Fallback>
            </mc:AlternateContent>
          </a:graphicData>
        </a:graphic>
      </p:graphicFrame>
      <p:graphicFrame>
        <p:nvGraphicFramePr>
          <p:cNvPr id="163852" name="Object 12"/>
          <p:cNvGraphicFramePr>
            <a:graphicFrameLocks noGrp="1" noChangeAspect="1"/>
          </p:cNvGraphicFramePr>
          <p:nvPr>
            <p:ph sz="quarter" idx="3" hasCustomPrompt="1"/>
          </p:nvPr>
        </p:nvGraphicFramePr>
        <p:xfrm>
          <a:off x="1205230" y="3717925"/>
          <a:ext cx="1565492" cy="313200"/>
        </p:xfrm>
        <a:graphic>
          <a:graphicData uri="http://schemas.openxmlformats.org/presentationml/2006/ole">
            <mc:AlternateContent xmlns:mc="http://schemas.openxmlformats.org/markup-compatibility/2006">
              <mc:Choice xmlns:v="urn:schemas-microsoft-com:vml" Requires="v">
                <p:oleObj spid="_x0000_s39990" r:id="rId11" imgW="1143000" imgH="228600" progId="Equation.DSMT4">
                  <p:embed/>
                </p:oleObj>
              </mc:Choice>
              <mc:Fallback>
                <p:oleObj r:id="rId11" imgW="1143000" imgH="228600" progId="Equation.DSMT4">
                  <p:embed/>
                  <p:pic>
                    <p:nvPicPr>
                      <p:cNvPr id="0" name="图片 3122"/>
                      <p:cNvPicPr/>
                      <p:nvPr/>
                    </p:nvPicPr>
                    <p:blipFill>
                      <a:blip r:embed="rId12"/>
                      <a:srcRect/>
                      <a:stretch>
                        <a:fillRect/>
                      </a:stretch>
                    </p:blipFill>
                    <p:spPr>
                      <a:xfrm>
                        <a:off x="1205230" y="3717925"/>
                        <a:ext cx="1565492" cy="313200"/>
                      </a:xfrm>
                      <a:prstGeom prst="rect">
                        <a:avLst/>
                      </a:prstGeom>
                      <a:noFill/>
                      <a:ln w="38100">
                        <a:miter/>
                      </a:ln>
                    </p:spPr>
                  </p:pic>
                </p:oleObj>
              </mc:Fallback>
            </mc:AlternateContent>
          </a:graphicData>
        </a:graphic>
      </p:graphicFrame>
      <p:graphicFrame>
        <p:nvGraphicFramePr>
          <p:cNvPr id="8" name="对象 7"/>
          <p:cNvGraphicFramePr>
            <a:graphicFrameLocks noChangeAspect="1"/>
          </p:cNvGraphicFramePr>
          <p:nvPr/>
        </p:nvGraphicFramePr>
        <p:xfrm>
          <a:off x="1205018" y="2253592"/>
          <a:ext cx="820307" cy="360000"/>
        </p:xfrm>
        <a:graphic>
          <a:graphicData uri="http://schemas.openxmlformats.org/presentationml/2006/ole">
            <mc:AlternateContent xmlns:mc="http://schemas.openxmlformats.org/markup-compatibility/2006">
              <mc:Choice xmlns:v="urn:schemas-microsoft-com:vml" Requires="v">
                <p:oleObj spid="_x0000_s39991" r:id="rId13" imgW="758825" imgH="360045" progId="Equation.KSEE3">
                  <p:embed/>
                </p:oleObj>
              </mc:Choice>
              <mc:Fallback>
                <p:oleObj r:id="rId13" imgW="758825" imgH="360045" progId="Equation.KSEE3">
                  <p:embed/>
                  <p:pic>
                    <p:nvPicPr>
                      <p:cNvPr id="0" name="图片 8"/>
                      <p:cNvPicPr/>
                      <p:nvPr/>
                    </p:nvPicPr>
                    <p:blipFill>
                      <a:blip r:embed="rId14"/>
                      <a:stretch>
                        <a:fillRect/>
                      </a:stretch>
                    </p:blipFill>
                    <p:spPr>
                      <a:xfrm>
                        <a:off x="1205018" y="2253592"/>
                        <a:ext cx="820307" cy="360000"/>
                      </a:xfrm>
                      <a:prstGeom prst="rect">
                        <a:avLst/>
                      </a:prstGeom>
                    </p:spPr>
                  </p:pic>
                </p:oleObj>
              </mc:Fallback>
            </mc:AlternateContent>
          </a:graphicData>
        </a:graphic>
      </p:graphicFrame>
      <p:sp>
        <p:nvSpPr>
          <p:cNvPr id="10" name="文本框 9"/>
          <p:cNvSpPr txBox="1"/>
          <p:nvPr/>
        </p:nvSpPr>
        <p:spPr>
          <a:xfrm>
            <a:off x="2051685" y="2060575"/>
            <a:ext cx="4912995" cy="3014223"/>
          </a:xfrm>
          <a:prstGeom prst="rect">
            <a:avLst/>
          </a:prstGeom>
          <a:noFill/>
        </p:spPr>
        <p:txBody>
          <a:bodyPr wrap="square" rtlCol="0" anchor="t">
            <a:spAutoFit/>
          </a:bodyPr>
          <a:lstStyle/>
          <a:p>
            <a:pPr algn="l">
              <a:lnSpc>
                <a:spcPct val="18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为退化图像的估计的傅里叶变换；</a:t>
            </a:r>
          </a:p>
          <a:p>
            <a:pPr algn="l">
              <a:lnSpc>
                <a:spcPct val="18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为退化图像傅里叶变换；</a:t>
            </a:r>
          </a:p>
          <a:p>
            <a:pPr algn="l">
              <a:lnSpc>
                <a:spcPct val="18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为退化传递函数；</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 </a:t>
            </a:r>
          </a:p>
          <a:p>
            <a:pPr indent="457200" algn="l">
              <a:lnSpc>
                <a:spcPct val="180000"/>
              </a:lnSpc>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为其复共轭；</a:t>
            </a:r>
          </a:p>
          <a:p>
            <a:pPr marL="457200" lvl="1" indent="457200" algn="l">
              <a:lnSpc>
                <a:spcPct val="180000"/>
              </a:lnSpc>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为未退化函数功率；</a:t>
            </a:r>
          </a:p>
          <a:p>
            <a:pPr marL="457200" lvl="1" indent="457200" algn="l">
              <a:lnSpc>
                <a:spcPct val="18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为噪声功率谱；</a:t>
            </a:r>
          </a:p>
        </p:txBody>
      </p:sp>
      <p:graphicFrame>
        <p:nvGraphicFramePr>
          <p:cNvPr id="11" name="对象 10"/>
          <p:cNvGraphicFramePr>
            <a:graphicFrameLocks noChangeAspect="1"/>
          </p:cNvGraphicFramePr>
          <p:nvPr/>
        </p:nvGraphicFramePr>
        <p:xfrm>
          <a:off x="1224915" y="2781300"/>
          <a:ext cx="780415" cy="313055"/>
        </p:xfrm>
        <a:graphic>
          <a:graphicData uri="http://schemas.openxmlformats.org/presentationml/2006/ole">
            <mc:AlternateContent xmlns:mc="http://schemas.openxmlformats.org/markup-compatibility/2006">
              <mc:Choice xmlns:v="urn:schemas-microsoft-com:vml" Requires="v">
                <p:oleObj spid="_x0000_s39992" r:id="rId15" imgW="469900" imgH="203200" progId="Equation.KSEE3">
                  <p:embed/>
                </p:oleObj>
              </mc:Choice>
              <mc:Fallback>
                <p:oleObj r:id="rId15" imgW="469900" imgH="203200" progId="Equation.KSEE3">
                  <p:embed/>
                  <p:pic>
                    <p:nvPicPr>
                      <p:cNvPr id="0" name="图片 8"/>
                      <p:cNvPicPr/>
                      <p:nvPr/>
                    </p:nvPicPr>
                    <p:blipFill>
                      <a:blip r:embed="rId16"/>
                      <a:stretch>
                        <a:fillRect/>
                      </a:stretch>
                    </p:blipFill>
                    <p:spPr>
                      <a:xfrm>
                        <a:off x="1224915" y="2781300"/>
                        <a:ext cx="780415" cy="313055"/>
                      </a:xfrm>
                      <a:prstGeom prst="rect">
                        <a:avLst/>
                      </a:prstGeom>
                    </p:spPr>
                  </p:pic>
                </p:oleObj>
              </mc:Fallback>
            </mc:AlternateContent>
          </a:graphicData>
        </a:graphic>
      </p:graphicFrame>
      <p:sp>
        <p:nvSpPr>
          <p:cNvPr id="14" name="Rectangle 10"/>
          <p:cNvSpPr/>
          <p:nvPr/>
        </p:nvSpPr>
        <p:spPr>
          <a:xfrm>
            <a:off x="683895" y="5228908"/>
            <a:ext cx="6551613"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lvl="0" algn="l" eaLnBrk="1" hangingPunct="1">
              <a:buClr>
                <a:schemeClr val="tx1"/>
              </a:buClr>
              <a:buSzPct val="110000"/>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假设两个功率谱之比为常数K，则简化为</a:t>
            </a:r>
          </a:p>
        </p:txBody>
      </p:sp>
      <p:graphicFrame>
        <p:nvGraphicFramePr>
          <p:cNvPr id="15" name="Object 11"/>
          <p:cNvGraphicFramePr>
            <a:graphicFrameLocks noChangeAspect="1"/>
          </p:cNvGraphicFramePr>
          <p:nvPr/>
        </p:nvGraphicFramePr>
        <p:xfrm>
          <a:off x="2339975" y="5597525"/>
          <a:ext cx="3875405" cy="696595"/>
        </p:xfrm>
        <a:graphic>
          <a:graphicData uri="http://schemas.openxmlformats.org/presentationml/2006/ole">
            <mc:AlternateContent xmlns:mc="http://schemas.openxmlformats.org/markup-compatibility/2006">
              <mc:Choice xmlns:v="urn:schemas-microsoft-com:vml" Requires="v">
                <p:oleObj spid="_x0000_s39993" r:id="rId17" imgW="2463800" imgH="533400" progId="Equation.3">
                  <p:embed/>
                </p:oleObj>
              </mc:Choice>
              <mc:Fallback>
                <p:oleObj r:id="rId17" imgW="2463800" imgH="533400" progId="Equation.3">
                  <p:embed/>
                  <p:pic>
                    <p:nvPicPr>
                      <p:cNvPr id="0" name="图片 3124"/>
                      <p:cNvPicPr/>
                      <p:nvPr/>
                    </p:nvPicPr>
                    <p:blipFill>
                      <a:blip r:embed="rId18"/>
                      <a:stretch>
                        <a:fillRect/>
                      </a:stretch>
                    </p:blipFill>
                    <p:spPr>
                      <a:xfrm>
                        <a:off x="2339975" y="5597525"/>
                        <a:ext cx="3875405" cy="696595"/>
                      </a:xfrm>
                      <a:prstGeom prst="rect">
                        <a:avLst/>
                      </a:prstGeom>
                      <a:noFill/>
                      <a:ln w="38100">
                        <a:noFill/>
                        <a:miter/>
                      </a:ln>
                    </p:spPr>
                  </p:pic>
                </p:oleObj>
              </mc:Fallback>
            </mc:AlternateContent>
          </a:graphicData>
        </a:graphic>
      </p:graphicFrame>
      <p:sp>
        <p:nvSpPr>
          <p:cNvPr id="17" name="矩形 16"/>
          <p:cNvSpPr/>
          <p:nvPr/>
        </p:nvSpPr>
        <p:spPr>
          <a:xfrm>
            <a:off x="6083935" y="5012690"/>
            <a:ext cx="3060065" cy="645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这里</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是一个特殊常数</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通常在复原图象时要进行调整</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67360" y="764540"/>
            <a:ext cx="8258810" cy="5269230"/>
          </a:xfrm>
          <a:prstGeom prst="rect">
            <a:avLst/>
          </a:prstGeom>
          <a:noFill/>
        </p:spPr>
        <p:txBody>
          <a:bodyPr wrap="square" rtlCol="0">
            <a:spAutoFit/>
          </a:bodyPr>
          <a:lstStyle/>
          <a:p>
            <a:pPr algn="just">
              <a:lnSpc>
                <a:spcPct val="11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许多有用的测度都基于噪声和未退化图像的功率谱。其中最重要的一种测度是</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信噪比</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，它在频率域中用下式来近似:</a:t>
            </a:r>
          </a:p>
          <a:p>
            <a:pPr algn="just">
              <a:lnSpc>
                <a:spcPct val="110000"/>
              </a:lnSpc>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这个比值是信息承载信号功率</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未退化的原图像</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水平与噪声功率水平的测度。低噪声图像通常有较高的</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SNR</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，而高噪声图像通常有较低的</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SNR</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。这个比值是表示复原算法性能的一个重要测度。</a:t>
            </a:r>
          </a:p>
          <a:p>
            <a:pPr algn="just">
              <a:lnSpc>
                <a:spcPct val="110000"/>
              </a:lnSpc>
            </a:pP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均方误差</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，也可根据原图像和复原图像的和来近似</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t>
            </a:r>
          </a:p>
          <a:p>
            <a:pPr algn="just">
              <a:lnSpc>
                <a:spcPct val="110000"/>
              </a:lnSpc>
            </a:pP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事实上，若把复原后的图像考虑为</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信号</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而把复原后的图像和原图像的差考虑为噪声，则可将</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空间域中的信噪比</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定义为：</a:t>
            </a:r>
          </a:p>
          <a:p>
            <a:pPr algn="just">
              <a:lnSpc>
                <a:spcPct val="110000"/>
              </a:lnSpc>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有时，我们会使用前两个测度的平方根，因此它们分别称为</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均方根误差</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均方根信噪比</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。前面曾提及，量化的测度与感知的图像质量之间并不一定有着良好的关联性。</a:t>
            </a:r>
          </a:p>
        </p:txBody>
      </p:sp>
      <p:sp>
        <p:nvSpPr>
          <p:cNvPr id="3" name="标题 2"/>
          <p:cNvSpPr>
            <a:spLocks noGrp="1"/>
          </p:cNvSpPr>
          <p:nvPr>
            <p:ph type="title"/>
          </p:nvPr>
        </p:nvSpPr>
        <p:spPr>
          <a:xfrm>
            <a:off x="445770" y="23810"/>
            <a:ext cx="8540750" cy="619108"/>
          </a:xfrm>
        </p:spPr>
        <p:txBody>
          <a:bodyPr/>
          <a:lstStyle/>
          <a:p>
            <a:r>
              <a:rPr lang="en-US" altLang="zh-CN" dirty="0"/>
              <a:t>8. </a:t>
            </a:r>
            <a:r>
              <a:rPr lang="zh-CN" altLang="en-US" dirty="0"/>
              <a:t>最小均方误差（维纳）滤波</a:t>
            </a:r>
          </a:p>
        </p:txBody>
      </p:sp>
      <p:graphicFrame>
        <p:nvGraphicFramePr>
          <p:cNvPr id="10" name="对象 9"/>
          <p:cNvGraphicFramePr>
            <a:graphicFrameLocks noChangeAspect="1"/>
          </p:cNvGraphicFramePr>
          <p:nvPr/>
        </p:nvGraphicFramePr>
        <p:xfrm>
          <a:off x="2771775" y="1484630"/>
          <a:ext cx="3569970" cy="497840"/>
        </p:xfrm>
        <a:graphic>
          <a:graphicData uri="http://schemas.openxmlformats.org/presentationml/2006/ole">
            <mc:AlternateContent xmlns:mc="http://schemas.openxmlformats.org/markup-compatibility/2006">
              <mc:Choice xmlns:v="urn:schemas-microsoft-com:vml" Requires="v">
                <p:oleObj spid="_x0000_s40980" r:id="rId3" imgW="3373755" imgH="492125" progId="Equation.DSMT4">
                  <p:embed/>
                </p:oleObj>
              </mc:Choice>
              <mc:Fallback>
                <p:oleObj r:id="rId3" imgW="3373755" imgH="492125" progId="Equation.DSMT4">
                  <p:embed/>
                  <p:pic>
                    <p:nvPicPr>
                      <p:cNvPr id="0" name="图片 10"/>
                      <p:cNvPicPr/>
                      <p:nvPr/>
                    </p:nvPicPr>
                    <p:blipFill>
                      <a:blip r:embed="rId4"/>
                      <a:stretch>
                        <a:fillRect/>
                      </a:stretch>
                    </p:blipFill>
                    <p:spPr>
                      <a:xfrm>
                        <a:off x="2771775" y="1484630"/>
                        <a:ext cx="3569970" cy="497840"/>
                      </a:xfrm>
                      <a:prstGeom prst="rect">
                        <a:avLst/>
                      </a:prstGeom>
                    </p:spPr>
                  </p:pic>
                </p:oleObj>
              </mc:Fallback>
            </mc:AlternateContent>
          </a:graphicData>
        </a:graphic>
      </p:graphicFrame>
      <p:graphicFrame>
        <p:nvGraphicFramePr>
          <p:cNvPr id="12" name="对象 11"/>
          <p:cNvGraphicFramePr/>
          <p:nvPr/>
        </p:nvGraphicFramePr>
        <p:xfrm>
          <a:off x="3060065" y="3284855"/>
          <a:ext cx="3114675" cy="496800"/>
        </p:xfrm>
        <a:graphic>
          <a:graphicData uri="http://schemas.openxmlformats.org/presentationml/2006/ole">
            <mc:AlternateContent xmlns:mc="http://schemas.openxmlformats.org/markup-compatibility/2006">
              <mc:Choice xmlns:v="urn:schemas-microsoft-com:vml" Requires="v">
                <p:oleObj spid="_x0000_s40981" r:id="rId5" imgW="2349500" imgH="444500" progId="Equation.DSMT4">
                  <p:embed/>
                </p:oleObj>
              </mc:Choice>
              <mc:Fallback>
                <p:oleObj r:id="rId5" imgW="2349500" imgH="444500" progId="Equation.DSMT4">
                  <p:embed/>
                  <p:pic>
                    <p:nvPicPr>
                      <p:cNvPr id="0" name="图片 10"/>
                      <p:cNvPicPr/>
                      <p:nvPr/>
                    </p:nvPicPr>
                    <p:blipFill>
                      <a:blip r:embed="rId6"/>
                      <a:stretch>
                        <a:fillRect/>
                      </a:stretch>
                    </p:blipFill>
                    <p:spPr>
                      <a:xfrm>
                        <a:off x="3060065" y="3284855"/>
                        <a:ext cx="3114675" cy="496800"/>
                      </a:xfrm>
                      <a:prstGeom prst="rect">
                        <a:avLst/>
                      </a:prstGeom>
                    </p:spPr>
                  </p:pic>
                </p:oleObj>
              </mc:Fallback>
            </mc:AlternateContent>
          </a:graphicData>
        </a:graphic>
      </p:graphicFrame>
      <p:graphicFrame>
        <p:nvGraphicFramePr>
          <p:cNvPr id="14" name="对象 13"/>
          <p:cNvGraphicFramePr/>
          <p:nvPr/>
        </p:nvGraphicFramePr>
        <p:xfrm>
          <a:off x="2339975" y="4509135"/>
          <a:ext cx="4259580" cy="495935"/>
        </p:xfrm>
        <a:graphic>
          <a:graphicData uri="http://schemas.openxmlformats.org/presentationml/2006/ole">
            <mc:AlternateContent xmlns:mc="http://schemas.openxmlformats.org/markup-compatibility/2006">
              <mc:Choice xmlns:v="urn:schemas-microsoft-com:vml" Requires="v">
                <p:oleObj spid="_x0000_s40982" r:id="rId7" imgW="3048000" imgH="444500" progId="Equation.DSMT4">
                  <p:embed/>
                </p:oleObj>
              </mc:Choice>
              <mc:Fallback>
                <p:oleObj r:id="rId7" imgW="3048000" imgH="444500" progId="Equation.DSMT4">
                  <p:embed/>
                  <p:pic>
                    <p:nvPicPr>
                      <p:cNvPr id="0" name="图片 10"/>
                      <p:cNvPicPr/>
                      <p:nvPr/>
                    </p:nvPicPr>
                    <p:blipFill>
                      <a:blip r:embed="rId8"/>
                      <a:stretch>
                        <a:fillRect/>
                      </a:stretch>
                    </p:blipFill>
                    <p:spPr>
                      <a:xfrm>
                        <a:off x="2339975" y="4509135"/>
                        <a:ext cx="4259580" cy="495935"/>
                      </a:xfrm>
                      <a:prstGeom prst="rect">
                        <a:avLst/>
                      </a:prstGeom>
                    </p:spPr>
                  </p:pic>
                </p:oleObj>
              </mc:Fallback>
            </mc:AlternateContent>
          </a:graphicData>
        </a:graphic>
      </p:graphicFrame>
      <p:sp>
        <p:nvSpPr>
          <p:cNvPr id="8" name="灯片编号占位符 3">
            <a:extLst>
              <a:ext uri="{FF2B5EF4-FFF2-40B4-BE49-F238E27FC236}">
                <a16:creationId xmlns:a16="http://schemas.microsoft.com/office/drawing/2014/main" id="{86A0B712-304B-4338-9041-AEA7386CDA67}"/>
              </a:ext>
            </a:extLst>
          </p:cNvPr>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73</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8. </a:t>
            </a:r>
            <a:r>
              <a:rPr lang="zh-CN" altLang="en-US" dirty="0"/>
              <a:t>最小均方误差（维纳）滤波</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74</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2"/>
          <a:stretch>
            <a:fillRect/>
          </a:stretch>
        </p:blipFill>
        <p:spPr>
          <a:xfrm>
            <a:off x="611505" y="1124585"/>
            <a:ext cx="7835265" cy="2715895"/>
          </a:xfrm>
          <a:prstGeom prst="rect">
            <a:avLst/>
          </a:prstGeom>
        </p:spPr>
      </p:pic>
      <p:pic>
        <p:nvPicPr>
          <p:cNvPr id="7" name="图片 6"/>
          <p:cNvPicPr>
            <a:picLocks noChangeAspect="1"/>
          </p:cNvPicPr>
          <p:nvPr/>
        </p:nvPicPr>
        <p:blipFill>
          <a:blip r:embed="rId3"/>
          <a:stretch>
            <a:fillRect/>
          </a:stretch>
        </p:blipFill>
        <p:spPr>
          <a:xfrm>
            <a:off x="1043940" y="3860800"/>
            <a:ext cx="614680" cy="271780"/>
          </a:xfrm>
          <a:prstGeom prst="rect">
            <a:avLst/>
          </a:prstGeom>
        </p:spPr>
      </p:pic>
      <p:sp>
        <p:nvSpPr>
          <p:cNvPr id="8" name="文本框 7"/>
          <p:cNvSpPr txBox="1"/>
          <p:nvPr/>
        </p:nvSpPr>
        <p:spPr>
          <a:xfrm>
            <a:off x="827405" y="4220845"/>
            <a:ext cx="7717155" cy="1447800"/>
          </a:xfrm>
          <a:prstGeom prst="rect">
            <a:avLst/>
          </a:prstGeom>
          <a:noFill/>
        </p:spPr>
        <p:txBody>
          <a:bodyPr wrap="square" rtlCol="0" anchor="t">
            <a:spAutoFit/>
          </a:bodyPr>
          <a:lstStyle/>
          <a:p>
            <a:pPr algn="l">
              <a:lnSpc>
                <a:spcPct val="15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逆滤波和维纳滤波的比较:</a:t>
            </a:r>
          </a:p>
          <a:p>
            <a:pPr lvl="1" algn="l">
              <a:lnSpc>
                <a:spcPct val="15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(a)对图 5.25(</a:t>
            </a:r>
            <a:r>
              <a:rPr lang="en-US" altLang="zh-CN" sz="1800" dirty="0">
                <a:uFillTx/>
                <a:latin typeface="Times New Roman" panose="02020603050405020304" pitchFamily="18" charset="0"/>
                <a:ea typeface="微软雅黑" panose="020B0503020204020204" pitchFamily="34" charset="-122"/>
              </a:rPr>
              <a:t>b</a:t>
            </a:r>
            <a:r>
              <a:rPr lang="zh-CN" altLang="en-US" sz="1800" dirty="0">
                <a:uFillTx/>
                <a:latin typeface="Times New Roman" panose="02020603050405020304" pitchFamily="18" charset="0"/>
                <a:ea typeface="微软雅黑" panose="020B0503020204020204" pitchFamily="34" charset="-122"/>
              </a:rPr>
              <a:t>)</a:t>
            </a:r>
            <a:r>
              <a:rPr lang="zh-CN" altLang="en-US" sz="1800" dirty="0">
                <a:solidFill>
                  <a:schemeClr val="tx2"/>
                </a:solidFill>
                <a:uFillTx/>
                <a:latin typeface="Times New Roman" panose="02020603050405020304" pitchFamily="18" charset="0"/>
                <a:ea typeface="微软雅黑" panose="020B0503020204020204" pitchFamily="34" charset="-122"/>
              </a:rPr>
              <a:t>全逆滤波</a:t>
            </a:r>
            <a:r>
              <a:rPr lang="zh-CN" altLang="en-US" sz="1800" dirty="0">
                <a:uFillTx/>
                <a:latin typeface="Times New Roman" panose="02020603050405020304" pitchFamily="18" charset="0"/>
                <a:ea typeface="微软雅黑" panose="020B0503020204020204" pitchFamily="34" charset="-122"/>
              </a:rPr>
              <a:t>后的结果;</a:t>
            </a:r>
            <a:r>
              <a:rPr lang="en-US" altLang="zh-CN" sz="1800" dirty="0">
                <a:uFillTx/>
                <a:latin typeface="Times New Roman" panose="02020603050405020304" pitchFamily="18" charset="0"/>
                <a:ea typeface="微软雅黑" panose="020B0503020204020204" pitchFamily="34" charset="-122"/>
              </a:rPr>
              <a:t>        </a:t>
            </a:r>
            <a:r>
              <a:rPr lang="zh-CN" altLang="en-US" sz="1800" dirty="0">
                <a:uFillTx/>
                <a:latin typeface="Times New Roman" panose="02020603050405020304" pitchFamily="18" charset="0"/>
                <a:ea typeface="微软雅黑" panose="020B0503020204020204" pitchFamily="34" charset="-122"/>
              </a:rPr>
              <a:t>(b)半径</a:t>
            </a:r>
            <a:r>
              <a:rPr lang="zh-CN" altLang="en-US" sz="1800" dirty="0">
                <a:solidFill>
                  <a:schemeClr val="tx2"/>
                </a:solidFill>
                <a:uFillTx/>
                <a:latin typeface="Times New Roman" panose="02020603050405020304" pitchFamily="18" charset="0"/>
                <a:ea typeface="微软雅黑" panose="020B0503020204020204" pitchFamily="34" charset="-122"/>
              </a:rPr>
              <a:t>受限逆滤波</a:t>
            </a:r>
            <a:r>
              <a:rPr lang="zh-CN" altLang="en-US" sz="1800" dirty="0">
                <a:uFillTx/>
                <a:latin typeface="Times New Roman" panose="02020603050405020304" pitchFamily="18" charset="0"/>
                <a:ea typeface="微软雅黑" panose="020B0503020204020204" pitchFamily="34" charset="-122"/>
              </a:rPr>
              <a:t>后的结果;</a:t>
            </a:r>
          </a:p>
          <a:p>
            <a:pPr lvl="1" algn="l">
              <a:lnSpc>
                <a:spcPct val="15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(c)</a:t>
            </a:r>
            <a:r>
              <a:rPr lang="zh-CN" altLang="en-US" sz="1800" dirty="0">
                <a:solidFill>
                  <a:schemeClr val="tx2"/>
                </a:solidFill>
                <a:uFillTx/>
                <a:latin typeface="Times New Roman" panose="02020603050405020304" pitchFamily="18" charset="0"/>
                <a:ea typeface="微软雅黑" panose="020B0503020204020204" pitchFamily="34" charset="-122"/>
              </a:rPr>
              <a:t>维纳滤波</a:t>
            </a:r>
            <a:r>
              <a:rPr lang="zh-CN" altLang="en-US" sz="1800" dirty="0">
                <a:uFillTx/>
                <a:latin typeface="Times New Roman" panose="02020603050405020304" pitchFamily="18" charset="0"/>
                <a:ea typeface="微软雅黑" panose="020B0503020204020204" pitchFamily="34" charset="-122"/>
              </a:rPr>
              <a:t>后的结果</a:t>
            </a: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8. </a:t>
            </a:r>
            <a:r>
              <a:rPr lang="zh-CN" altLang="en-US" dirty="0"/>
              <a:t>使用维纳滤波去模糊的其他示例</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75</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8" name="文本框 7"/>
          <p:cNvSpPr txBox="1"/>
          <p:nvPr/>
        </p:nvSpPr>
        <p:spPr>
          <a:xfrm>
            <a:off x="114304" y="908685"/>
            <a:ext cx="2954651" cy="4592924"/>
          </a:xfrm>
          <a:prstGeom prst="rect">
            <a:avLst/>
          </a:prstGeom>
          <a:noFill/>
        </p:spPr>
        <p:txBody>
          <a:bodyPr wrap="square" rtlCol="0" anchor="t">
            <a:spAutoFit/>
          </a:bodyPr>
          <a:lstStyle/>
          <a:p>
            <a:pPr algn="just">
              <a:lnSpc>
                <a:spcPct val="14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(a)由运动模糊和加性噪声污染的图像;</a:t>
            </a:r>
          </a:p>
          <a:p>
            <a:pPr algn="just">
              <a:lnSpc>
                <a:spcPct val="14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a:t>
            </a:r>
            <a:r>
              <a:rPr lang="en-US" altLang="zh-CN" sz="1800" dirty="0">
                <a:uFillTx/>
                <a:latin typeface="Times New Roman" panose="02020603050405020304" pitchFamily="18" charset="0"/>
                <a:ea typeface="微软雅黑" panose="020B0503020204020204" pitchFamily="34" charset="-122"/>
              </a:rPr>
              <a:t>b</a:t>
            </a:r>
            <a:r>
              <a:rPr lang="zh-CN" altLang="en-US" sz="1800" dirty="0">
                <a:uFillTx/>
                <a:latin typeface="Times New Roman" panose="02020603050405020304" pitchFamily="18" charset="0"/>
                <a:ea typeface="微软雅黑" panose="020B0503020204020204" pitchFamily="34" charset="-122"/>
              </a:rPr>
              <a:t>)逆滤波后的结果;</a:t>
            </a:r>
          </a:p>
          <a:p>
            <a:pPr algn="just">
              <a:lnSpc>
                <a:spcPct val="14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(c)维纳滤波后的结果;</a:t>
            </a:r>
          </a:p>
          <a:p>
            <a:pPr algn="just">
              <a:lnSpc>
                <a:spcPct val="14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a:t>
            </a:r>
            <a:r>
              <a:rPr lang="en-US" altLang="zh-CN" sz="1800" dirty="0">
                <a:uFillTx/>
                <a:latin typeface="Times New Roman" panose="02020603050405020304" pitchFamily="18" charset="0"/>
                <a:ea typeface="微软雅黑" panose="020B0503020204020204" pitchFamily="34" charset="-122"/>
              </a:rPr>
              <a:t>d</a:t>
            </a:r>
            <a:r>
              <a:rPr lang="zh-CN" altLang="en-US" sz="1800" dirty="0">
                <a:uFillTx/>
                <a:latin typeface="Times New Roman" panose="02020603050405020304" pitchFamily="18" charset="0"/>
                <a:ea typeface="微软雅黑" panose="020B0503020204020204" pitchFamily="34" charset="-122"/>
              </a:rPr>
              <a:t>)~(</a:t>
            </a:r>
            <a:r>
              <a:rPr lang="en-US" altLang="zh-CN" sz="1800" dirty="0">
                <a:uFillTx/>
                <a:latin typeface="Times New Roman" panose="02020603050405020304" pitchFamily="18" charset="0"/>
                <a:ea typeface="微软雅黑" panose="020B0503020204020204" pitchFamily="34" charset="-122"/>
              </a:rPr>
              <a:t>f</a:t>
            </a:r>
            <a:r>
              <a:rPr lang="zh-CN" altLang="en-US" sz="1800" dirty="0">
                <a:uFillTx/>
                <a:latin typeface="Times New Roman" panose="02020603050405020304" pitchFamily="18" charset="0"/>
                <a:ea typeface="微软雅黑" panose="020B0503020204020204" pitchFamily="34" charset="-122"/>
              </a:rPr>
              <a:t>)相同的图像序列，但噪声方差降低了一个数量级</a:t>
            </a:r>
          </a:p>
          <a:p>
            <a:pPr algn="just">
              <a:lnSpc>
                <a:spcPct val="14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(g)~(</a:t>
            </a:r>
            <a:r>
              <a:rPr lang="en-US" altLang="zh-CN" sz="1800" dirty="0">
                <a:uFillTx/>
                <a:latin typeface="Times New Roman" panose="02020603050405020304" pitchFamily="18" charset="0"/>
                <a:ea typeface="微软雅黑" panose="020B0503020204020204" pitchFamily="34" charset="-122"/>
              </a:rPr>
              <a:t>i</a:t>
            </a:r>
            <a:r>
              <a:rPr lang="zh-CN" altLang="en-US" sz="1800" dirty="0">
                <a:uFillTx/>
                <a:latin typeface="Times New Roman" panose="02020603050405020304" pitchFamily="18" charset="0"/>
                <a:ea typeface="微软雅黑" panose="020B0503020204020204" pitchFamily="34" charset="-122"/>
              </a:rPr>
              <a:t>)相同的图像序列，但噪声方差与图(a)相比降低了5个数量级</a:t>
            </a:r>
          </a:p>
          <a:p>
            <a:pPr algn="just">
              <a:lnSpc>
                <a:spcPct val="14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注意图(h)中去模糊后的图像透过“窗帘”清晰可见</a:t>
            </a:r>
          </a:p>
        </p:txBody>
      </p:sp>
      <p:pic>
        <p:nvPicPr>
          <p:cNvPr id="2" name="图片 1"/>
          <p:cNvPicPr>
            <a:picLocks noChangeAspect="1"/>
          </p:cNvPicPr>
          <p:nvPr/>
        </p:nvPicPr>
        <p:blipFill>
          <a:blip r:embed="rId2"/>
          <a:stretch>
            <a:fillRect/>
          </a:stretch>
        </p:blipFill>
        <p:spPr>
          <a:xfrm>
            <a:off x="3636010" y="836295"/>
            <a:ext cx="4815840" cy="4822825"/>
          </a:xfrm>
          <a:prstGeom prst="rect">
            <a:avLst/>
          </a:prstGeom>
        </p:spPr>
      </p:pic>
      <p:pic>
        <p:nvPicPr>
          <p:cNvPr id="6" name="图片 5"/>
          <p:cNvPicPr>
            <a:picLocks noChangeAspect="1"/>
          </p:cNvPicPr>
          <p:nvPr/>
        </p:nvPicPr>
        <p:blipFill>
          <a:blip r:embed="rId3"/>
          <a:stretch>
            <a:fillRect/>
          </a:stretch>
        </p:blipFill>
        <p:spPr>
          <a:xfrm>
            <a:off x="6228080" y="5732780"/>
            <a:ext cx="557530" cy="576580"/>
          </a:xfrm>
          <a:prstGeom prst="rect">
            <a:avLst/>
          </a:prstGeom>
        </p:spPr>
      </p:pic>
      <p:cxnSp>
        <p:nvCxnSpPr>
          <p:cNvPr id="9" name="直接箭头连接符 8"/>
          <p:cNvCxnSpPr/>
          <p:nvPr/>
        </p:nvCxnSpPr>
        <p:spPr>
          <a:xfrm>
            <a:off x="3165158" y="1124585"/>
            <a:ext cx="14288" cy="385286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66918" name="文本框 5"/>
          <p:cNvSpPr txBox="1"/>
          <p:nvPr/>
        </p:nvSpPr>
        <p:spPr>
          <a:xfrm>
            <a:off x="3179445" y="1124585"/>
            <a:ext cx="450850" cy="4092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50000"/>
              </a:spcBef>
              <a:buClrTx/>
              <a:buSzTx/>
              <a:buFontTx/>
              <a:buNone/>
            </a:pPr>
            <a:r>
              <a:rPr lang="zh-CN" altLang="en-US" sz="2000" b="1" dirty="0">
                <a:latin typeface="微软雅黑" panose="020B0503020204020204" pitchFamily="34" charset="-122"/>
                <a:ea typeface="微软雅黑" panose="020B0503020204020204" pitchFamily="34" charset="-122"/>
              </a:rPr>
              <a:t>相同模糊，噪声水平逐渐减弱</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dirty="0">
                <a:latin typeface="Times New Roman" panose="02020603050405020304" pitchFamily="18" charset="0"/>
                <a:ea typeface="+mn-ea"/>
                <a:cs typeface="+mn-cs"/>
              </a:rPr>
              <a:t>图像退化</a:t>
            </a:r>
            <a:r>
              <a:rPr lang="en-US" altLang="zh-CN" sz="2400" dirty="0">
                <a:latin typeface="Times New Roman" panose="02020603050405020304" pitchFamily="18" charset="0"/>
                <a:ea typeface="+mn-ea"/>
                <a:cs typeface="+mn-cs"/>
              </a:rPr>
              <a:t>/</a:t>
            </a:r>
            <a:r>
              <a:rPr lang="zh-CN" altLang="en-US" sz="2400"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dirty="0"/>
              <a:t>噪声模型</a:t>
            </a:r>
          </a:p>
          <a:p>
            <a:pPr marL="514350" indent="-514350">
              <a:buFont typeface="Arial" panose="020B0604020202020204" pitchFamily="34" charset="0"/>
              <a:buAutoNum type="arabicPeriod"/>
            </a:pPr>
            <a:r>
              <a:rPr lang="zh-CN" altLang="en-US" sz="2400" dirty="0"/>
              <a:t>只存在噪声的复原</a:t>
            </a:r>
            <a:r>
              <a:rPr lang="en-US" altLang="zh-CN" sz="2400" dirty="0"/>
              <a:t>——</a:t>
            </a:r>
            <a:r>
              <a:rPr lang="zh-CN" altLang="en-US" sz="2400" dirty="0"/>
              <a:t>空间滤波</a:t>
            </a:r>
          </a:p>
          <a:p>
            <a:pPr marL="514350" indent="-514350">
              <a:buFont typeface="Arial" panose="020B0604020202020204" pitchFamily="34" charset="0"/>
              <a:buAutoNum type="arabicPeriod"/>
            </a:pPr>
            <a:r>
              <a:rPr lang="zh-CN" altLang="en-US" sz="2400" dirty="0"/>
              <a:t>使用频率域滤波降低周期噪声</a:t>
            </a:r>
          </a:p>
          <a:p>
            <a:pPr marL="514350" indent="-514350">
              <a:buFont typeface="Arial" panose="020B0604020202020204" pitchFamily="34" charset="0"/>
              <a:buAutoNum type="arabicPeriod"/>
            </a:pPr>
            <a:r>
              <a:rPr lang="zh-CN" altLang="en-US" sz="2400" dirty="0"/>
              <a:t>线性位置不变退化</a:t>
            </a:r>
          </a:p>
          <a:p>
            <a:pPr marL="514350" indent="-514350">
              <a:buFont typeface="Arial" panose="020B0604020202020204" pitchFamily="34" charset="0"/>
              <a:buAutoNum type="arabicPeriod"/>
            </a:pPr>
            <a:r>
              <a:rPr lang="zh-CN" altLang="en-US" sz="2400" dirty="0"/>
              <a:t>估计退化函数</a:t>
            </a:r>
          </a:p>
          <a:p>
            <a:pPr marL="514350" indent="-514350">
              <a:buFont typeface="Arial" panose="020B0604020202020204" pitchFamily="34" charset="0"/>
              <a:buAutoNum type="arabicPeriod"/>
            </a:pPr>
            <a:r>
              <a:rPr lang="zh-CN" altLang="en-US" sz="2400" dirty="0"/>
              <a:t>逆滤波</a:t>
            </a:r>
            <a:endParaRPr lang="zh-CN" altLang="en-US" sz="2400" b="1" dirty="0"/>
          </a:p>
          <a:p>
            <a:pPr marL="514350" indent="-514350">
              <a:buFont typeface="Arial" panose="020B0604020202020204" pitchFamily="34" charset="0"/>
              <a:buAutoNum type="arabicPeriod"/>
            </a:pPr>
            <a:r>
              <a:rPr lang="zh-CN" altLang="en-US" sz="2400" dirty="0"/>
              <a:t>最小均方误差（维纳）滤波</a:t>
            </a:r>
          </a:p>
          <a:p>
            <a:pPr marL="514350" indent="-514350">
              <a:buFont typeface="Arial" panose="020B0604020202020204" pitchFamily="34" charset="0"/>
              <a:buAutoNum type="arabicPeriod"/>
            </a:pPr>
            <a:r>
              <a:rPr lang="zh-CN" altLang="en-US" sz="2400" b="1" dirty="0"/>
              <a:t>约束最小二乘方滤波</a:t>
            </a:r>
          </a:p>
          <a:p>
            <a:pPr marL="514350" indent="-514350">
              <a:buFont typeface="Arial" panose="020B0604020202020204" pitchFamily="34" charset="0"/>
              <a:buAutoNum type="arabicPeriod"/>
            </a:pPr>
            <a:r>
              <a:rPr lang="zh-CN" altLang="en-US" sz="2400" dirty="0"/>
              <a:t>几何均值滤波</a:t>
            </a:r>
          </a:p>
          <a:p>
            <a:pPr marL="514350" indent="-514350">
              <a:buFont typeface="Arial" panose="020B0604020202020204" pitchFamily="34" charset="0"/>
              <a:buAutoNum type="arabicPeriod"/>
            </a:pPr>
            <a:r>
              <a:rPr lang="zh-CN" altLang="en-US" sz="2400" dirty="0"/>
              <a:t>由投影重建图像</a:t>
            </a:r>
            <a:endParaRPr lang="en-US" altLang="zh-CN" sz="2400"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76</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9. </a:t>
            </a:r>
            <a:r>
              <a:rPr lang="zh-CN" altLang="en-US" dirty="0"/>
              <a:t>约束最小二乘方滤波</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77</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graphicFrame>
        <p:nvGraphicFramePr>
          <p:cNvPr id="173059" name="Object 9"/>
          <p:cNvGraphicFramePr>
            <a:graphicFrameLocks noChangeAspect="1"/>
          </p:cNvGraphicFramePr>
          <p:nvPr/>
        </p:nvGraphicFramePr>
        <p:xfrm>
          <a:off x="3203417" y="1758792"/>
          <a:ext cx="2625090" cy="836295"/>
        </p:xfrm>
        <a:graphic>
          <a:graphicData uri="http://schemas.openxmlformats.org/presentationml/2006/ole">
            <mc:AlternateContent xmlns:mc="http://schemas.openxmlformats.org/markup-compatibility/2006">
              <mc:Choice xmlns:v="urn:schemas-microsoft-com:vml" Requires="v">
                <p:oleObj spid="_x0000_s42022" r:id="rId3" imgW="1409700" imgH="444500" progId="Equation.3">
                  <p:embed/>
                </p:oleObj>
              </mc:Choice>
              <mc:Fallback>
                <p:oleObj r:id="rId3" imgW="1409700" imgH="444500" progId="Equation.3">
                  <p:embed/>
                  <p:pic>
                    <p:nvPicPr>
                      <p:cNvPr id="0" name="图片 3143"/>
                      <p:cNvPicPr/>
                      <p:nvPr/>
                    </p:nvPicPr>
                    <p:blipFill>
                      <a:blip r:embed="rId4"/>
                      <a:stretch>
                        <a:fillRect/>
                      </a:stretch>
                    </p:blipFill>
                    <p:spPr>
                      <a:xfrm>
                        <a:off x="3203417" y="1758792"/>
                        <a:ext cx="2625090" cy="836295"/>
                      </a:xfrm>
                      <a:prstGeom prst="rect">
                        <a:avLst/>
                      </a:prstGeom>
                      <a:noFill/>
                      <a:ln w="38100">
                        <a:noFill/>
                        <a:miter/>
                      </a:ln>
                    </p:spPr>
                  </p:pic>
                </p:oleObj>
              </mc:Fallback>
            </mc:AlternateContent>
          </a:graphicData>
        </a:graphic>
      </p:graphicFrame>
      <p:sp>
        <p:nvSpPr>
          <p:cNvPr id="186379" name="Text Box 11"/>
          <p:cNvSpPr txBox="1"/>
          <p:nvPr/>
        </p:nvSpPr>
        <p:spPr>
          <a:xfrm>
            <a:off x="563434" y="2667873"/>
            <a:ext cx="6408375" cy="368300"/>
          </a:xfrm>
          <a:prstGeom prst="rect">
            <a:avLst/>
          </a:prstGeom>
          <a:noFill/>
          <a:ln w="9525">
            <a:noFill/>
          </a:ln>
        </p:spPr>
        <p:txBody>
          <a:bodyPr wrap="square" rIns="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lvl="0" algn="l" eaLnBrk="1" hangingPunct="1">
              <a:lnSpc>
                <a:spcPct val="100000"/>
              </a:lnSpc>
              <a:spcBef>
                <a:spcPct val="20000"/>
              </a:spcBef>
              <a:buFontTx/>
              <a:buNone/>
            </a:pP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不加证明指出, 在频率域内这个最佳问题的解由下述表达式</a:t>
            </a:r>
          </a:p>
        </p:txBody>
      </p:sp>
      <p:graphicFrame>
        <p:nvGraphicFramePr>
          <p:cNvPr id="186380" name="Object 12"/>
          <p:cNvGraphicFramePr>
            <a:graphicFrameLocks noChangeAspect="1"/>
          </p:cNvGraphicFramePr>
          <p:nvPr/>
        </p:nvGraphicFramePr>
        <p:xfrm>
          <a:off x="2555875" y="3108960"/>
          <a:ext cx="3813175" cy="844550"/>
        </p:xfrm>
        <a:graphic>
          <a:graphicData uri="http://schemas.openxmlformats.org/presentationml/2006/ole">
            <mc:AlternateContent xmlns:mc="http://schemas.openxmlformats.org/markup-compatibility/2006">
              <mc:Choice xmlns:v="urn:schemas-microsoft-com:vml" Requires="v">
                <p:oleObj spid="_x0000_s42023" r:id="rId5" imgW="3238500" imgH="660400" progId="Equation.3">
                  <p:embed/>
                </p:oleObj>
              </mc:Choice>
              <mc:Fallback>
                <p:oleObj r:id="rId5" imgW="3238500" imgH="660400" progId="Equation.3">
                  <p:embed/>
                  <p:pic>
                    <p:nvPicPr>
                      <p:cNvPr id="0" name="图片 3144"/>
                      <p:cNvPicPr/>
                      <p:nvPr/>
                    </p:nvPicPr>
                    <p:blipFill>
                      <a:blip r:embed="rId6"/>
                      <a:stretch>
                        <a:fillRect/>
                      </a:stretch>
                    </p:blipFill>
                    <p:spPr>
                      <a:xfrm>
                        <a:off x="2555875" y="3108960"/>
                        <a:ext cx="3813175" cy="844550"/>
                      </a:xfrm>
                      <a:prstGeom prst="rect">
                        <a:avLst/>
                      </a:prstGeom>
                      <a:noFill/>
                      <a:ln w="38100">
                        <a:noFill/>
                        <a:miter/>
                      </a:ln>
                    </p:spPr>
                  </p:pic>
                </p:oleObj>
              </mc:Fallback>
            </mc:AlternateContent>
          </a:graphicData>
        </a:graphic>
      </p:graphicFrame>
      <p:sp>
        <p:nvSpPr>
          <p:cNvPr id="186382" name="Text Box 14"/>
          <p:cNvSpPr txBox="1"/>
          <p:nvPr/>
        </p:nvSpPr>
        <p:spPr>
          <a:xfrm>
            <a:off x="343535" y="4057015"/>
            <a:ext cx="8764969" cy="83183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lvl="0" algn="l" eaLnBrk="1" hangingPunct="1">
              <a:lnSpc>
                <a:spcPct val="130000"/>
              </a:lnSpc>
              <a:spcBef>
                <a:spcPct val="20000"/>
              </a:spcBef>
              <a:buFontTx/>
              <a:buNone/>
            </a:pP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其中</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Symbol" panose="05050102010706020507" pitchFamily="18" charset="2"/>
              </a:rPr>
              <a:t></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是一个需要调整选择的参数, </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当</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Symbol" panose="05050102010706020507" pitchFamily="18" charset="2"/>
              </a:rPr>
              <a:t></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 = 0时, 上式退变成逆滤波</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a:t>
            </a:r>
            <a:endPar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endParaRPr>
          </a:p>
          <a:p>
            <a:pPr lvl="0" algn="l" eaLnBrk="1" hangingPunct="1">
              <a:lnSpc>
                <a:spcPct val="130000"/>
              </a:lnSpc>
              <a:spcBef>
                <a:spcPct val="20000"/>
              </a:spcBef>
              <a:buFontTx/>
              <a:buNone/>
            </a:pP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rPr>
              <a:t>P</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a:t>
            </a: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rPr>
              <a:t>u</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 </a:t>
            </a: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rPr>
              <a:t>v</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)是函数</a:t>
            </a: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rPr>
              <a:t>p</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a:t>
            </a: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rPr>
              <a:t>x</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a:t>
            </a: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rPr>
              <a:t> y</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)的傅里叶变换,  式中的</a:t>
            </a: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sym typeface="Symbol" panose="05050102010706020507" pitchFamily="18" charset="2"/>
              </a:rPr>
              <a:t></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一般是在一个迭代过程中调整 </a:t>
            </a:r>
            <a:r>
              <a:rPr lang="en-US" altLang="zh-CN" sz="1800" b="1" dirty="0">
                <a:solidFill>
                  <a:srgbClr val="FF0000"/>
                </a:solidFill>
                <a:uFillTx/>
                <a:latin typeface="Times New Roman" panose="02020603050405020304" pitchFamily="18" charset="0"/>
                <a:ea typeface="微软雅黑" panose="020B0503020204020204" pitchFamily="34" charset="-122"/>
                <a:cs typeface="微软雅黑" panose="020B0503020204020204" pitchFamily="34" charset="-122"/>
              </a:rPr>
              <a:t>(p. 254-255)</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a:t>
            </a:r>
          </a:p>
        </p:txBody>
      </p:sp>
      <p:graphicFrame>
        <p:nvGraphicFramePr>
          <p:cNvPr id="186383" name="Object 15"/>
          <p:cNvGraphicFramePr>
            <a:graphicFrameLocks noChangeAspect="1"/>
          </p:cNvGraphicFramePr>
          <p:nvPr/>
        </p:nvGraphicFramePr>
        <p:xfrm>
          <a:off x="3131820" y="4998720"/>
          <a:ext cx="2561590" cy="1170940"/>
        </p:xfrm>
        <a:graphic>
          <a:graphicData uri="http://schemas.openxmlformats.org/presentationml/2006/ole">
            <mc:AlternateContent xmlns:mc="http://schemas.openxmlformats.org/markup-compatibility/2006">
              <mc:Choice xmlns:v="urn:schemas-microsoft-com:vml" Requires="v">
                <p:oleObj spid="_x0000_s42024" r:id="rId7" imgW="2006600" imgH="914400" progId="Equation.3">
                  <p:embed/>
                </p:oleObj>
              </mc:Choice>
              <mc:Fallback>
                <p:oleObj r:id="rId7" imgW="2006600" imgH="914400" progId="Equation.3">
                  <p:embed/>
                  <p:pic>
                    <p:nvPicPr>
                      <p:cNvPr id="0" name="图片 3142"/>
                      <p:cNvPicPr/>
                      <p:nvPr/>
                    </p:nvPicPr>
                    <p:blipFill>
                      <a:blip r:embed="rId8"/>
                      <a:stretch>
                        <a:fillRect/>
                      </a:stretch>
                    </p:blipFill>
                    <p:spPr>
                      <a:xfrm>
                        <a:off x="3131820" y="4998720"/>
                        <a:ext cx="2561590" cy="1170940"/>
                      </a:xfrm>
                      <a:prstGeom prst="rect">
                        <a:avLst/>
                      </a:prstGeom>
                      <a:noFill/>
                      <a:ln w="38100">
                        <a:noFill/>
                        <a:miter/>
                      </a:ln>
                    </p:spPr>
                  </p:pic>
                </p:oleObj>
              </mc:Fallback>
            </mc:AlternateContent>
          </a:graphicData>
        </a:graphic>
      </p:graphicFrame>
      <p:sp>
        <p:nvSpPr>
          <p:cNvPr id="24" name="文本框 23"/>
          <p:cNvSpPr txBox="1"/>
          <p:nvPr/>
        </p:nvSpPr>
        <p:spPr>
          <a:xfrm>
            <a:off x="539750" y="829310"/>
            <a:ext cx="7831455" cy="1475740"/>
          </a:xfrm>
          <a:prstGeom prst="rect">
            <a:avLst/>
          </a:prstGeom>
          <a:noFill/>
        </p:spPr>
        <p:txBody>
          <a:bodyPr wrap="square" rtlCol="0" anchor="t">
            <a:spAutoFit/>
          </a:bodyPr>
          <a:lstStyle/>
          <a:p>
            <a:pPr algn="l" eaLnBrk="1" hangingPunct="1">
              <a:lnSpc>
                <a:spcPct val="160000"/>
              </a:lnSpc>
              <a:spcBef>
                <a:spcPts val="0"/>
              </a:spcBef>
              <a:buClr>
                <a:schemeClr val="tx1"/>
              </a:buClr>
              <a:buSzPct val="110000"/>
              <a:buFontTx/>
            </a:pP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rPr>
              <a:t>        </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求未退化函数(原图象)</a:t>
            </a: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rPr>
              <a:t> </a:t>
            </a:r>
            <a:r>
              <a:rPr lang="en-US" altLang="zh-CN" sz="1800" i="1" dirty="0">
                <a:uFillTx/>
                <a:latin typeface="Times New Roman" panose="02020603050405020304" pitchFamily="18" charset="0"/>
                <a:ea typeface="微软雅黑" panose="020B0503020204020204" pitchFamily="34" charset="-122"/>
                <a:cs typeface="微软雅黑" panose="020B0503020204020204" pitchFamily="34" charset="-122"/>
              </a:rPr>
              <a:t>    </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的估计值</a:t>
            </a: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rPr>
              <a:t>       </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a:t>
            </a: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rPr>
              <a:t> </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在约束</a:t>
            </a: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rPr>
              <a:t>                           </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之下,使得下列准则函数达到最小:</a:t>
            </a:r>
          </a:p>
          <a:p>
            <a:pPr marL="342900" indent="-342900" algn="l" eaLnBrk="1" hangingPunct="1">
              <a:lnSpc>
                <a:spcPct val="160000"/>
              </a:lnSpc>
              <a:spcBef>
                <a:spcPct val="20000"/>
              </a:spcBef>
              <a:buClr>
                <a:schemeClr val="tx1"/>
              </a:buClr>
              <a:buSzPct val="110000"/>
              <a:buFontTx/>
            </a:pPr>
            <a:endPar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endParaRPr>
          </a:p>
        </p:txBody>
      </p:sp>
      <p:graphicFrame>
        <p:nvGraphicFramePr>
          <p:cNvPr id="25" name="对象 24"/>
          <p:cNvGraphicFramePr/>
          <p:nvPr/>
        </p:nvGraphicFramePr>
        <p:xfrm>
          <a:off x="3307080" y="979805"/>
          <a:ext cx="187960" cy="349885"/>
        </p:xfrm>
        <a:graphic>
          <a:graphicData uri="http://schemas.openxmlformats.org/presentationml/2006/ole">
            <mc:AlternateContent xmlns:mc="http://schemas.openxmlformats.org/markup-compatibility/2006">
              <mc:Choice xmlns:v="urn:schemas-microsoft-com:vml" Requires="v">
                <p:oleObj spid="_x0000_s42025" r:id="rId9" imgW="270510" imgH="353060" progId="Equation.KSEE3">
                  <p:embed/>
                </p:oleObj>
              </mc:Choice>
              <mc:Fallback>
                <p:oleObj r:id="rId9" imgW="270510" imgH="353060" progId="Equation.KSEE3">
                  <p:embed/>
                  <p:pic>
                    <p:nvPicPr>
                      <p:cNvPr id="0" name="图片 25"/>
                      <p:cNvPicPr/>
                      <p:nvPr/>
                    </p:nvPicPr>
                    <p:blipFill>
                      <a:blip r:embed="rId10"/>
                      <a:stretch>
                        <a:fillRect/>
                      </a:stretch>
                    </p:blipFill>
                    <p:spPr>
                      <a:xfrm>
                        <a:off x="3307080" y="979805"/>
                        <a:ext cx="187960" cy="349885"/>
                      </a:xfrm>
                      <a:prstGeom prst="rect">
                        <a:avLst/>
                      </a:prstGeom>
                    </p:spPr>
                  </p:pic>
                </p:oleObj>
              </mc:Fallback>
            </mc:AlternateContent>
          </a:graphicData>
        </a:graphic>
      </p:graphicFrame>
      <p:graphicFrame>
        <p:nvGraphicFramePr>
          <p:cNvPr id="27" name="对象 26"/>
          <p:cNvGraphicFramePr/>
          <p:nvPr/>
        </p:nvGraphicFramePr>
        <p:xfrm>
          <a:off x="4570730" y="979805"/>
          <a:ext cx="208915" cy="347345"/>
        </p:xfrm>
        <a:graphic>
          <a:graphicData uri="http://schemas.openxmlformats.org/presentationml/2006/ole">
            <mc:AlternateContent xmlns:mc="http://schemas.openxmlformats.org/markup-compatibility/2006">
              <mc:Choice xmlns:v="urn:schemas-microsoft-com:vml" Requires="v">
                <p:oleObj spid="_x0000_s42026" r:id="rId11" imgW="152400" imgH="241300" progId="Equation.KSEE3">
                  <p:embed/>
                </p:oleObj>
              </mc:Choice>
              <mc:Fallback>
                <p:oleObj r:id="rId11" imgW="152400" imgH="241300" progId="Equation.KSEE3">
                  <p:embed/>
                  <p:pic>
                    <p:nvPicPr>
                      <p:cNvPr id="0" name="图片 25"/>
                      <p:cNvPicPr/>
                      <p:nvPr/>
                    </p:nvPicPr>
                    <p:blipFill>
                      <a:blip r:embed="rId12"/>
                      <a:stretch>
                        <a:fillRect/>
                      </a:stretch>
                    </p:blipFill>
                    <p:spPr>
                      <a:xfrm>
                        <a:off x="4570730" y="979805"/>
                        <a:ext cx="208915" cy="347345"/>
                      </a:xfrm>
                      <a:prstGeom prst="rect">
                        <a:avLst/>
                      </a:prstGeom>
                    </p:spPr>
                  </p:pic>
                </p:oleObj>
              </mc:Fallback>
            </mc:AlternateContent>
          </a:graphicData>
        </a:graphic>
      </p:graphicFrame>
      <p:graphicFrame>
        <p:nvGraphicFramePr>
          <p:cNvPr id="29" name="Object 8"/>
          <p:cNvGraphicFramePr>
            <a:graphicFrameLocks noChangeAspect="1"/>
          </p:cNvGraphicFramePr>
          <p:nvPr>
            <p:extLst>
              <p:ext uri="{D42A27DB-BD31-4B8C-83A1-F6EECF244321}">
                <p14:modId xmlns:p14="http://schemas.microsoft.com/office/powerpoint/2010/main" val="18505608"/>
              </p:ext>
            </p:extLst>
          </p:nvPr>
        </p:nvGraphicFramePr>
        <p:xfrm>
          <a:off x="5897188" y="918210"/>
          <a:ext cx="1415415" cy="408940"/>
        </p:xfrm>
        <a:graphic>
          <a:graphicData uri="http://schemas.openxmlformats.org/presentationml/2006/ole">
            <mc:AlternateContent xmlns:mc="http://schemas.openxmlformats.org/markup-compatibility/2006">
              <mc:Choice xmlns:v="urn:schemas-microsoft-com:vml" Requires="v">
                <p:oleObj spid="_x0000_s42027" r:id="rId13" imgW="989965" imgH="342900" progId="Equation.3">
                  <p:embed/>
                </p:oleObj>
              </mc:Choice>
              <mc:Fallback>
                <p:oleObj r:id="rId13" imgW="989965" imgH="342900" progId="Equation.3">
                  <p:embed/>
                  <p:pic>
                    <p:nvPicPr>
                      <p:cNvPr id="0" name="图片 3169"/>
                      <p:cNvPicPr/>
                      <p:nvPr/>
                    </p:nvPicPr>
                    <p:blipFill>
                      <a:blip r:embed="rId14"/>
                      <a:stretch>
                        <a:fillRect/>
                      </a:stretch>
                    </p:blipFill>
                    <p:spPr>
                      <a:xfrm>
                        <a:off x="5897188" y="918210"/>
                        <a:ext cx="1415415" cy="408940"/>
                      </a:xfrm>
                      <a:prstGeom prst="rect">
                        <a:avLst/>
                      </a:prstGeom>
                      <a:noFill/>
                      <a:ln w="38100">
                        <a:noFill/>
                        <a:miter/>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6379"/>
                                        </p:tgtEl>
                                        <p:attrNameLst>
                                          <p:attrName>style.visibility</p:attrName>
                                        </p:attrNameLst>
                                      </p:cBhvr>
                                      <p:to>
                                        <p:strVal val="visible"/>
                                      </p:to>
                                    </p:set>
                                    <p:animEffect transition="in" filter="slide(fromBottom)">
                                      <p:cBhvr>
                                        <p:cTn id="7" dur="500"/>
                                        <p:tgtEl>
                                          <p:spTgt spid="18637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6380"/>
                                        </p:tgtEl>
                                        <p:attrNameLst>
                                          <p:attrName>style.visibility</p:attrName>
                                        </p:attrNameLst>
                                      </p:cBhvr>
                                      <p:to>
                                        <p:strVal val="visible"/>
                                      </p:to>
                                    </p:set>
                                    <p:animEffect transition="in" filter="wipe(left)">
                                      <p:cBhvr>
                                        <p:cTn id="11" dur="500"/>
                                        <p:tgtEl>
                                          <p:spTgt spid="186380"/>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186382"/>
                                        </p:tgtEl>
                                        <p:attrNameLst>
                                          <p:attrName>style.visibility</p:attrName>
                                        </p:attrNameLst>
                                      </p:cBhvr>
                                      <p:to>
                                        <p:strVal val="visible"/>
                                      </p:to>
                                    </p:set>
                                    <p:animEffect transition="in" filter="slide(fromBottom)">
                                      <p:cBhvr>
                                        <p:cTn id="16" dur="500"/>
                                        <p:tgtEl>
                                          <p:spTgt spid="186382"/>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186383"/>
                                        </p:tgtEl>
                                        <p:attrNameLst>
                                          <p:attrName>style.visibility</p:attrName>
                                        </p:attrNameLst>
                                      </p:cBhvr>
                                      <p:to>
                                        <p:strVal val="visible"/>
                                      </p:to>
                                    </p:set>
                                    <p:animEffect transition="in" filter="slide(fromBottom)">
                                      <p:cBhvr>
                                        <p:cTn id="20" dur="500"/>
                                        <p:tgtEl>
                                          <p:spTgt spid="186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9" grpId="0"/>
      <p:bldP spid="18638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9. </a:t>
            </a:r>
            <a:r>
              <a:rPr lang="zh-CN" altLang="en-US" dirty="0"/>
              <a:t>约束最小二乘方滤波</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78</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755650" y="908685"/>
            <a:ext cx="7717155" cy="4963795"/>
          </a:xfrm>
          <a:prstGeom prst="rect">
            <a:avLst/>
          </a:prstGeom>
          <a:noFill/>
        </p:spPr>
        <p:txBody>
          <a:bodyPr wrap="square" rtlCol="0" anchor="t">
            <a:spAutoFit/>
          </a:bodyPr>
          <a:lstStyle/>
          <a:p>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参数</a:t>
            </a:r>
            <a:r>
              <a:rPr lang="en-US" altLang="zh-CN" sz="1800" i="1" dirty="0">
                <a:uFillTx/>
                <a:latin typeface="Times New Roman" panose="02020603050405020304" pitchFamily="18" charset="0"/>
                <a:ea typeface="微软雅黑" panose="020B0503020204020204" pitchFamily="34" charset="-122"/>
                <a:cs typeface="微软雅黑" panose="020B0503020204020204" pitchFamily="34" charset="-122"/>
                <a:sym typeface="+mn-ea"/>
              </a:rPr>
              <a:t>γ</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估计方法（也可以通过多次手工调优）</a:t>
            </a:r>
          </a:p>
          <a:p>
            <a:endParaRPr lang="en-US" altLang="zh-CN"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endParaRPr>
          </a:p>
          <a:p>
            <a:r>
              <a:rPr lang="en-US" altLang="zh-CN"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令</a:t>
            </a:r>
          </a:p>
          <a:p>
            <a:endParaRPr lang="zh-CN" altLang="en-US" sz="1800" i="1"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sym typeface="+mn-ea"/>
            </a:endParaRPr>
          </a:p>
          <a:p>
            <a:pPr marL="457200" lvl="1" indent="457200"/>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sym typeface="+mn-ea"/>
              </a:rPr>
              <a:t>r</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是</a:t>
            </a: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sym typeface="+mn-ea"/>
              </a:rPr>
              <a:t>γ</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的单调递增函数(前面解知道</a:t>
            </a: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是γ的函数)</a:t>
            </a:r>
          </a:p>
          <a:p>
            <a:pPr>
              <a:lnSpc>
                <a:spcPct val="180000"/>
              </a:lnSpc>
            </a:pP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估计参数</a:t>
            </a: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sym typeface="+mn-ea"/>
              </a:rPr>
              <a:t>γ，</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使</a:t>
            </a:r>
          </a:p>
          <a:p>
            <a:pPr>
              <a:lnSpc>
                <a:spcPct val="180000"/>
              </a:lnSpc>
            </a:pPr>
            <a:endPar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endParaRPr>
          </a:p>
          <a:p>
            <a:pPr>
              <a:lnSpc>
                <a:spcPct val="180000"/>
              </a:lnSpc>
            </a:pP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具体算法：</a:t>
            </a:r>
          </a:p>
          <a:p>
            <a:pPr>
              <a:lnSpc>
                <a:spcPct val="180000"/>
              </a:lnSpc>
            </a:pP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1</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）给定</a:t>
            </a: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sym typeface="+mn-ea"/>
              </a:rPr>
              <a:t>γ值</a:t>
            </a:r>
            <a:endPar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endParaRPr>
          </a:p>
          <a:p>
            <a:pPr>
              <a:lnSpc>
                <a:spcPct val="180000"/>
              </a:lnSpc>
            </a:pP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2</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）计算</a:t>
            </a:r>
          </a:p>
          <a:p>
            <a:pPr>
              <a:lnSpc>
                <a:spcPct val="180000"/>
              </a:lnSpc>
            </a:pP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3</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）如果(*)满足，则停止。否则如果</a:t>
            </a: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，增加</a:t>
            </a: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sym typeface="+mn-ea"/>
              </a:rPr>
              <a:t>γ</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a:t>
            </a:r>
          </a:p>
          <a:p>
            <a:pPr>
              <a:lnSpc>
                <a:spcPct val="180000"/>
              </a:lnSpc>
            </a:pP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如果</a:t>
            </a: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减小</a:t>
            </a:r>
            <a:r>
              <a:rPr lang="zh-CN" altLang="en-US" sz="1800" i="1" dirty="0">
                <a:uFillTx/>
                <a:latin typeface="Times New Roman" panose="02020603050405020304" pitchFamily="18" charset="0"/>
                <a:ea typeface="微软雅黑" panose="020B0503020204020204" pitchFamily="34" charset="-122"/>
                <a:cs typeface="微软雅黑" panose="020B0503020204020204" pitchFamily="34" charset="-122"/>
                <a:sym typeface="+mn-ea"/>
              </a:rPr>
              <a:t>γ</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，并回到步骤</a:t>
            </a: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sym typeface="+mn-ea"/>
              </a:rPr>
              <a:t>2.</a:t>
            </a:r>
          </a:p>
        </p:txBody>
      </p:sp>
      <p:graphicFrame>
        <p:nvGraphicFramePr>
          <p:cNvPr id="5" name="Object 3"/>
          <p:cNvGraphicFramePr>
            <a:graphicFrameLocks noChangeAspect="1"/>
          </p:cNvGraphicFramePr>
          <p:nvPr/>
        </p:nvGraphicFramePr>
        <p:xfrm>
          <a:off x="2124075" y="1340485"/>
          <a:ext cx="2169795" cy="518160"/>
        </p:xfrm>
        <a:graphic>
          <a:graphicData uri="http://schemas.openxmlformats.org/presentationml/2006/ole">
            <mc:AlternateContent xmlns:mc="http://schemas.openxmlformats.org/markup-compatibility/2006">
              <mc:Choice xmlns:v="urn:schemas-microsoft-com:vml" Requires="v">
                <p:oleObj spid="_x0000_s43046" r:id="rId3" imgW="965200" imgH="342900" progId="Equation.3">
                  <p:embed/>
                </p:oleObj>
              </mc:Choice>
              <mc:Fallback>
                <p:oleObj r:id="rId3" imgW="965200" imgH="342900" progId="Equation.3">
                  <p:embed/>
                  <p:pic>
                    <p:nvPicPr>
                      <p:cNvPr id="0" name="图片 3140"/>
                      <p:cNvPicPr/>
                      <p:nvPr/>
                    </p:nvPicPr>
                    <p:blipFill>
                      <a:blip r:embed="rId4"/>
                      <a:stretch>
                        <a:fillRect/>
                      </a:stretch>
                    </p:blipFill>
                    <p:spPr>
                      <a:xfrm>
                        <a:off x="2124075" y="1340485"/>
                        <a:ext cx="2169795" cy="518160"/>
                      </a:xfrm>
                      <a:prstGeom prst="rect">
                        <a:avLst/>
                      </a:prstGeom>
                      <a:noFill/>
                      <a:ln w="38100">
                        <a:noFill/>
                        <a:miter/>
                      </a:ln>
                    </p:spPr>
                  </p:pic>
                </p:oleObj>
              </mc:Fallback>
            </mc:AlternateContent>
          </a:graphicData>
        </a:graphic>
      </p:graphicFrame>
      <p:graphicFrame>
        <p:nvGraphicFramePr>
          <p:cNvPr id="7" name="对象 6"/>
          <p:cNvGraphicFramePr/>
          <p:nvPr/>
        </p:nvGraphicFramePr>
        <p:xfrm>
          <a:off x="5003800" y="1988820"/>
          <a:ext cx="849630" cy="393065"/>
        </p:xfrm>
        <a:graphic>
          <a:graphicData uri="http://schemas.openxmlformats.org/presentationml/2006/ole">
            <mc:AlternateContent xmlns:mc="http://schemas.openxmlformats.org/markup-compatibility/2006">
              <mc:Choice xmlns:v="urn:schemas-microsoft-com:vml" Requires="v">
                <p:oleObj spid="_x0000_s43047" r:id="rId5" imgW="817245" imgH="392430" progId="Equation.DSMT4">
                  <p:embed/>
                </p:oleObj>
              </mc:Choice>
              <mc:Fallback>
                <p:oleObj r:id="rId5" imgW="817245" imgH="392430" progId="Equation.DSMT4">
                  <p:embed/>
                  <p:pic>
                    <p:nvPicPr>
                      <p:cNvPr id="0" name="图片 7"/>
                      <p:cNvPicPr/>
                      <p:nvPr/>
                    </p:nvPicPr>
                    <p:blipFill>
                      <a:blip r:embed="rId6"/>
                      <a:stretch>
                        <a:fillRect/>
                      </a:stretch>
                    </p:blipFill>
                    <p:spPr>
                      <a:xfrm>
                        <a:off x="5003800" y="1988820"/>
                        <a:ext cx="849630" cy="393065"/>
                      </a:xfrm>
                      <a:prstGeom prst="rect">
                        <a:avLst/>
                      </a:prstGeom>
                    </p:spPr>
                  </p:pic>
                </p:oleObj>
              </mc:Fallback>
            </mc:AlternateContent>
          </a:graphicData>
        </a:graphic>
      </p:graphicFrame>
      <p:graphicFrame>
        <p:nvGraphicFramePr>
          <p:cNvPr id="9" name="Object 7"/>
          <p:cNvGraphicFramePr>
            <a:graphicFrameLocks noChangeAspect="1"/>
          </p:cNvGraphicFramePr>
          <p:nvPr/>
        </p:nvGraphicFramePr>
        <p:xfrm>
          <a:off x="2700020" y="2449830"/>
          <a:ext cx="1581150" cy="433070"/>
        </p:xfrm>
        <a:graphic>
          <a:graphicData uri="http://schemas.openxmlformats.org/presentationml/2006/ole">
            <mc:AlternateContent xmlns:mc="http://schemas.openxmlformats.org/markup-compatibility/2006">
              <mc:Choice xmlns:v="urn:schemas-microsoft-com:vml" Requires="v">
                <p:oleObj spid="_x0000_s43048" r:id="rId7" imgW="850265" imgH="279400" progId="Equation.3">
                  <p:embed/>
                </p:oleObj>
              </mc:Choice>
              <mc:Fallback>
                <p:oleObj r:id="rId7" imgW="850265" imgH="279400" progId="Equation.3">
                  <p:embed/>
                  <p:pic>
                    <p:nvPicPr>
                      <p:cNvPr id="0" name="图片 3136"/>
                      <p:cNvPicPr/>
                      <p:nvPr/>
                    </p:nvPicPr>
                    <p:blipFill>
                      <a:blip r:embed="rId8"/>
                      <a:stretch>
                        <a:fillRect/>
                      </a:stretch>
                    </p:blipFill>
                    <p:spPr>
                      <a:xfrm>
                        <a:off x="2700020" y="2449830"/>
                        <a:ext cx="1581150" cy="433070"/>
                      </a:xfrm>
                      <a:prstGeom prst="rect">
                        <a:avLst/>
                      </a:prstGeom>
                      <a:noFill/>
                      <a:ln w="38100">
                        <a:noFill/>
                        <a:miter/>
                      </a:ln>
                    </p:spPr>
                  </p:pic>
                </p:oleObj>
              </mc:Fallback>
            </mc:AlternateContent>
          </a:graphicData>
        </a:graphic>
      </p:graphicFrame>
      <p:sp>
        <p:nvSpPr>
          <p:cNvPr id="11" name="Rectangle 8"/>
          <p:cNvSpPr/>
          <p:nvPr/>
        </p:nvSpPr>
        <p:spPr>
          <a:xfrm>
            <a:off x="1475423" y="2996248"/>
            <a:ext cx="411543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457200" lvl="0" indent="-457200" eaLnBrk="1" hangingPunct="1">
              <a:buClr>
                <a:schemeClr val="tx1"/>
              </a:buClr>
              <a:buSzPct val="110000"/>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其中，a为给定的精度因数（a=0最佳）.</a:t>
            </a:r>
          </a:p>
        </p:txBody>
      </p:sp>
      <p:graphicFrame>
        <p:nvGraphicFramePr>
          <p:cNvPr id="13" name="Object 10"/>
          <p:cNvGraphicFramePr>
            <a:graphicFrameLocks noChangeAspect="1"/>
          </p:cNvGraphicFramePr>
          <p:nvPr/>
        </p:nvGraphicFramePr>
        <p:xfrm>
          <a:off x="1691640" y="4436745"/>
          <a:ext cx="429895" cy="414655"/>
        </p:xfrm>
        <a:graphic>
          <a:graphicData uri="http://schemas.openxmlformats.org/presentationml/2006/ole">
            <mc:AlternateContent xmlns:mc="http://schemas.openxmlformats.org/markup-compatibility/2006">
              <mc:Choice xmlns:v="urn:schemas-microsoft-com:vml" Requires="v">
                <p:oleObj spid="_x0000_s43049" r:id="rId9" imgW="241300" imgH="279400" progId="Equation.3">
                  <p:embed/>
                </p:oleObj>
              </mc:Choice>
              <mc:Fallback>
                <p:oleObj r:id="rId9" imgW="241300" imgH="279400" progId="Equation.3">
                  <p:embed/>
                  <p:pic>
                    <p:nvPicPr>
                      <p:cNvPr id="0" name="图片 3137"/>
                      <p:cNvPicPr/>
                      <p:nvPr/>
                    </p:nvPicPr>
                    <p:blipFill>
                      <a:blip r:embed="rId10"/>
                      <a:stretch>
                        <a:fillRect/>
                      </a:stretch>
                    </p:blipFill>
                    <p:spPr>
                      <a:xfrm>
                        <a:off x="1691640" y="4436745"/>
                        <a:ext cx="429895" cy="414655"/>
                      </a:xfrm>
                      <a:prstGeom prst="rect">
                        <a:avLst/>
                      </a:prstGeom>
                      <a:noFill/>
                      <a:ln w="38100">
                        <a:noFill/>
                        <a:miter/>
                      </a:ln>
                    </p:spPr>
                  </p:pic>
                </p:oleObj>
              </mc:Fallback>
            </mc:AlternateContent>
          </a:graphicData>
        </a:graphic>
      </p:graphicFrame>
      <p:sp>
        <p:nvSpPr>
          <p:cNvPr id="15" name="文本框 14"/>
          <p:cNvSpPr txBox="1"/>
          <p:nvPr/>
        </p:nvSpPr>
        <p:spPr>
          <a:xfrm>
            <a:off x="4414520" y="2482215"/>
            <a:ext cx="4572000" cy="368300"/>
          </a:xfrm>
          <a:prstGeom prst="rect">
            <a:avLst/>
          </a:prstGeom>
          <a:noFill/>
        </p:spPr>
        <p:txBody>
          <a:bodyPr wrap="square" rtlCol="0" anchor="t">
            <a:spAutoFit/>
          </a:bodyPr>
          <a:lstStyle/>
          <a:p>
            <a:pPr marL="457200" lvl="0" indent="-457200" eaLnBrk="1" hangingPunct="1">
              <a:buClr>
                <a:schemeClr val="tx1"/>
              </a:buClr>
              <a:buSzPct val="110000"/>
              <a:buNone/>
            </a:pP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1800" dirty="0">
                <a:solidFill>
                  <a:srgbClr val="FF0000"/>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a:t>
            </a:r>
          </a:p>
        </p:txBody>
      </p:sp>
      <p:graphicFrame>
        <p:nvGraphicFramePr>
          <p:cNvPr id="16" name="Object 12"/>
          <p:cNvGraphicFramePr>
            <a:graphicFrameLocks noChangeAspect="1"/>
          </p:cNvGraphicFramePr>
          <p:nvPr/>
        </p:nvGraphicFramePr>
        <p:xfrm>
          <a:off x="4500245" y="4869180"/>
          <a:ext cx="1601470" cy="438150"/>
        </p:xfrm>
        <a:graphic>
          <a:graphicData uri="http://schemas.openxmlformats.org/presentationml/2006/ole">
            <mc:AlternateContent xmlns:mc="http://schemas.openxmlformats.org/markup-compatibility/2006">
              <mc:Choice xmlns:v="urn:schemas-microsoft-com:vml" Requires="v">
                <p:oleObj spid="_x0000_s43050" r:id="rId11" imgW="850265" imgH="279400" progId="Equation.3">
                  <p:embed/>
                </p:oleObj>
              </mc:Choice>
              <mc:Fallback>
                <p:oleObj r:id="rId11" imgW="850265" imgH="279400" progId="Equation.3">
                  <p:embed/>
                  <p:pic>
                    <p:nvPicPr>
                      <p:cNvPr id="0" name="图片 3135"/>
                      <p:cNvPicPr/>
                      <p:nvPr/>
                    </p:nvPicPr>
                    <p:blipFill>
                      <a:blip r:embed="rId12"/>
                      <a:stretch>
                        <a:fillRect/>
                      </a:stretch>
                    </p:blipFill>
                    <p:spPr>
                      <a:xfrm>
                        <a:off x="4500245" y="4869180"/>
                        <a:ext cx="1601470" cy="438150"/>
                      </a:xfrm>
                      <a:prstGeom prst="rect">
                        <a:avLst/>
                      </a:prstGeom>
                      <a:noFill/>
                      <a:ln w="38100">
                        <a:noFill/>
                        <a:miter/>
                      </a:ln>
                    </p:spPr>
                  </p:pic>
                </p:oleObj>
              </mc:Fallback>
            </mc:AlternateContent>
          </a:graphicData>
        </a:graphic>
      </p:graphicFrame>
      <p:graphicFrame>
        <p:nvGraphicFramePr>
          <p:cNvPr id="18" name="Object 13"/>
          <p:cNvGraphicFramePr>
            <a:graphicFrameLocks noChangeAspect="1"/>
          </p:cNvGraphicFramePr>
          <p:nvPr/>
        </p:nvGraphicFramePr>
        <p:xfrm>
          <a:off x="1547495" y="5372735"/>
          <a:ext cx="1571625" cy="430530"/>
        </p:xfrm>
        <a:graphic>
          <a:graphicData uri="http://schemas.openxmlformats.org/presentationml/2006/ole">
            <mc:AlternateContent xmlns:mc="http://schemas.openxmlformats.org/markup-compatibility/2006">
              <mc:Choice xmlns:v="urn:schemas-microsoft-com:vml" Requires="v">
                <p:oleObj spid="_x0000_s43051" r:id="rId13" imgW="850265" imgH="279400" progId="Equation.3">
                  <p:embed/>
                </p:oleObj>
              </mc:Choice>
              <mc:Fallback>
                <p:oleObj r:id="rId13" imgW="850265" imgH="279400" progId="Equation.3">
                  <p:embed/>
                  <p:pic>
                    <p:nvPicPr>
                      <p:cNvPr id="0" name="图片 3138"/>
                      <p:cNvPicPr/>
                      <p:nvPr/>
                    </p:nvPicPr>
                    <p:blipFill>
                      <a:blip r:embed="rId14"/>
                      <a:stretch>
                        <a:fillRect/>
                      </a:stretch>
                    </p:blipFill>
                    <p:spPr>
                      <a:xfrm>
                        <a:off x="1547495" y="5372735"/>
                        <a:ext cx="1571625" cy="430530"/>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9. </a:t>
            </a:r>
            <a:r>
              <a:rPr lang="zh-CN" altLang="en-US" dirty="0"/>
              <a:t>约束最小二乘方滤波</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79</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176130" name="Rectangle 2"/>
          <p:cNvSpPr/>
          <p:nvPr/>
        </p:nvSpPr>
        <p:spPr>
          <a:xfrm>
            <a:off x="684213" y="1358900"/>
            <a:ext cx="6400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457200" lvl="0" indent="-457200" eaLnBrk="1" hangingPunct="1">
              <a:buClr>
                <a:schemeClr val="tx1"/>
              </a:buClr>
              <a:buSzPct val="110000"/>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由于</a:t>
            </a:r>
          </a:p>
        </p:txBody>
      </p:sp>
      <p:graphicFrame>
        <p:nvGraphicFramePr>
          <p:cNvPr id="176131" name="Object 3"/>
          <p:cNvGraphicFramePr>
            <a:graphicFrameLocks noChangeAspect="1"/>
          </p:cNvGraphicFramePr>
          <p:nvPr/>
        </p:nvGraphicFramePr>
        <p:xfrm>
          <a:off x="1695133" y="1196340"/>
          <a:ext cx="3703320" cy="744855"/>
        </p:xfrm>
        <a:graphic>
          <a:graphicData uri="http://schemas.openxmlformats.org/presentationml/2006/ole">
            <mc:AlternateContent xmlns:mc="http://schemas.openxmlformats.org/markup-compatibility/2006">
              <mc:Choice xmlns:v="urn:schemas-microsoft-com:vml" Requires="v">
                <p:oleObj spid="_x0000_s44064" r:id="rId3" imgW="1841500" imgH="444500" progId="Equation.3">
                  <p:embed/>
                </p:oleObj>
              </mc:Choice>
              <mc:Fallback>
                <p:oleObj r:id="rId3" imgW="1841500" imgH="444500" progId="Equation.3">
                  <p:embed/>
                  <p:pic>
                    <p:nvPicPr>
                      <p:cNvPr id="0" name="图片 3133"/>
                      <p:cNvPicPr/>
                      <p:nvPr/>
                    </p:nvPicPr>
                    <p:blipFill>
                      <a:blip r:embed="rId4"/>
                      <a:stretch>
                        <a:fillRect/>
                      </a:stretch>
                    </p:blipFill>
                    <p:spPr>
                      <a:xfrm>
                        <a:off x="1695133" y="1196340"/>
                        <a:ext cx="3703320" cy="744855"/>
                      </a:xfrm>
                      <a:prstGeom prst="rect">
                        <a:avLst/>
                      </a:prstGeom>
                      <a:noFill/>
                      <a:ln w="38100">
                        <a:noFill/>
                        <a:miter/>
                      </a:ln>
                    </p:spPr>
                  </p:pic>
                </p:oleObj>
              </mc:Fallback>
            </mc:AlternateContent>
          </a:graphicData>
        </a:graphic>
      </p:graphicFrame>
      <p:sp>
        <p:nvSpPr>
          <p:cNvPr id="176132" name="Rectangle 4"/>
          <p:cNvSpPr/>
          <p:nvPr/>
        </p:nvSpPr>
        <p:spPr>
          <a:xfrm>
            <a:off x="683578" y="764223"/>
            <a:ext cx="21894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457200" lvl="0" indent="-457200" eaLnBrk="1" hangingPunct="1">
              <a:buClr>
                <a:schemeClr val="tx1"/>
              </a:buClr>
              <a:buSzPct val="110000"/>
              <a:buNone/>
            </a:pP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参数    </a:t>
            </a:r>
            <a:r>
              <a:rPr lang="en-US" altLang="zh-CN" sz="1800" dirty="0">
                <a:uFillTx/>
                <a:latin typeface="Times New Roman" panose="02020603050405020304" pitchFamily="18" charset="0"/>
                <a:ea typeface="微软雅黑" panose="020B0503020204020204" pitchFamily="34" charset="-122"/>
                <a:cs typeface="微软雅黑" panose="020B0503020204020204" pitchFamily="34" charset="-122"/>
              </a:rPr>
              <a:t>      </a:t>
            </a:r>
            <a:r>
              <a:rPr lang="zh-CN" altLang="en-US" sz="1800" dirty="0">
                <a:uFillTx/>
                <a:latin typeface="Times New Roman" panose="02020603050405020304" pitchFamily="18" charset="0"/>
                <a:ea typeface="微软雅黑" panose="020B0503020204020204" pitchFamily="34" charset="-122"/>
                <a:cs typeface="微软雅黑" panose="020B0503020204020204" pitchFamily="34" charset="-122"/>
              </a:rPr>
              <a:t>估计方法:</a:t>
            </a:r>
          </a:p>
        </p:txBody>
      </p:sp>
      <p:graphicFrame>
        <p:nvGraphicFramePr>
          <p:cNvPr id="176133" name="Object 5"/>
          <p:cNvGraphicFramePr>
            <a:graphicFrameLocks noChangeAspect="1"/>
          </p:cNvGraphicFramePr>
          <p:nvPr/>
        </p:nvGraphicFramePr>
        <p:xfrm>
          <a:off x="1331595" y="732790"/>
          <a:ext cx="494030" cy="432435"/>
        </p:xfrm>
        <a:graphic>
          <a:graphicData uri="http://schemas.openxmlformats.org/presentationml/2006/ole">
            <mc:AlternateContent xmlns:mc="http://schemas.openxmlformats.org/markup-compatibility/2006">
              <mc:Choice xmlns:v="urn:schemas-microsoft-com:vml" Requires="v">
                <p:oleObj spid="_x0000_s44065" r:id="rId5" imgW="266700" imgH="279400" progId="Equation.3">
                  <p:embed/>
                </p:oleObj>
              </mc:Choice>
              <mc:Fallback>
                <p:oleObj r:id="rId5" imgW="266700" imgH="279400" progId="Equation.3">
                  <p:embed/>
                  <p:pic>
                    <p:nvPicPr>
                      <p:cNvPr id="0" name="图片 3132"/>
                      <p:cNvPicPr/>
                      <p:nvPr/>
                    </p:nvPicPr>
                    <p:blipFill>
                      <a:blip r:embed="rId6"/>
                      <a:stretch>
                        <a:fillRect/>
                      </a:stretch>
                    </p:blipFill>
                    <p:spPr>
                      <a:xfrm>
                        <a:off x="1331595" y="732790"/>
                        <a:ext cx="494030" cy="432435"/>
                      </a:xfrm>
                      <a:prstGeom prst="rect">
                        <a:avLst/>
                      </a:prstGeom>
                      <a:noFill/>
                      <a:ln w="38100">
                        <a:noFill/>
                        <a:miter/>
                      </a:ln>
                    </p:spPr>
                  </p:pic>
                </p:oleObj>
              </mc:Fallback>
            </mc:AlternateContent>
          </a:graphicData>
        </a:graphic>
      </p:graphicFrame>
      <p:sp>
        <p:nvSpPr>
          <p:cNvPr id="176134" name="Rectangle 6"/>
          <p:cNvSpPr/>
          <p:nvPr/>
        </p:nvSpPr>
        <p:spPr>
          <a:xfrm>
            <a:off x="684213" y="2395538"/>
            <a:ext cx="6400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457200" lvl="0" indent="-457200" eaLnBrk="1" hangingPunct="1">
              <a:buClr>
                <a:schemeClr val="tx1"/>
              </a:buClr>
              <a:buSzPct val="110000"/>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其中</a:t>
            </a:r>
          </a:p>
        </p:txBody>
      </p:sp>
      <p:graphicFrame>
        <p:nvGraphicFramePr>
          <p:cNvPr id="176135" name="Object 7"/>
          <p:cNvGraphicFramePr>
            <a:graphicFrameLocks noChangeAspect="1"/>
          </p:cNvGraphicFramePr>
          <p:nvPr/>
        </p:nvGraphicFramePr>
        <p:xfrm>
          <a:off x="1672273" y="2141220"/>
          <a:ext cx="3278505" cy="877570"/>
        </p:xfrm>
        <a:graphic>
          <a:graphicData uri="http://schemas.openxmlformats.org/presentationml/2006/ole">
            <mc:AlternateContent xmlns:mc="http://schemas.openxmlformats.org/markup-compatibility/2006">
              <mc:Choice xmlns:v="urn:schemas-microsoft-com:vml" Requires="v">
                <p:oleObj spid="_x0000_s44066" r:id="rId7" imgW="1384300" imgH="444500" progId="Equation.3">
                  <p:embed/>
                </p:oleObj>
              </mc:Choice>
              <mc:Fallback>
                <p:oleObj r:id="rId7" imgW="1384300" imgH="444500" progId="Equation.3">
                  <p:embed/>
                  <p:pic>
                    <p:nvPicPr>
                      <p:cNvPr id="0" name="图片 3130"/>
                      <p:cNvPicPr/>
                      <p:nvPr/>
                    </p:nvPicPr>
                    <p:blipFill>
                      <a:blip r:embed="rId8"/>
                      <a:stretch>
                        <a:fillRect/>
                      </a:stretch>
                    </p:blipFill>
                    <p:spPr>
                      <a:xfrm>
                        <a:off x="1672273" y="2141220"/>
                        <a:ext cx="3278505" cy="877570"/>
                      </a:xfrm>
                      <a:prstGeom prst="rect">
                        <a:avLst/>
                      </a:prstGeom>
                      <a:noFill/>
                      <a:ln w="38100">
                        <a:noFill/>
                        <a:miter/>
                      </a:ln>
                    </p:spPr>
                  </p:pic>
                </p:oleObj>
              </mc:Fallback>
            </mc:AlternateContent>
          </a:graphicData>
        </a:graphic>
      </p:graphicFrame>
      <p:graphicFrame>
        <p:nvGraphicFramePr>
          <p:cNvPr id="176136" name="Object 8"/>
          <p:cNvGraphicFramePr>
            <a:graphicFrameLocks noChangeAspect="1"/>
          </p:cNvGraphicFramePr>
          <p:nvPr/>
        </p:nvGraphicFramePr>
        <p:xfrm>
          <a:off x="1560513" y="3140710"/>
          <a:ext cx="6412865" cy="2430145"/>
        </p:xfrm>
        <a:graphic>
          <a:graphicData uri="http://schemas.openxmlformats.org/presentationml/2006/ole">
            <mc:AlternateContent xmlns:mc="http://schemas.openxmlformats.org/markup-compatibility/2006">
              <mc:Choice xmlns:v="urn:schemas-microsoft-com:vml" Requires="v">
                <p:oleObj spid="_x0000_s44067" r:id="rId9" imgW="3048000" imgH="1384300" progId="Equation.3">
                  <p:embed/>
                </p:oleObj>
              </mc:Choice>
              <mc:Fallback>
                <p:oleObj r:id="rId9" imgW="3048000" imgH="1384300" progId="Equation.3">
                  <p:embed/>
                  <p:pic>
                    <p:nvPicPr>
                      <p:cNvPr id="0" name="图片 3131"/>
                      <p:cNvPicPr/>
                      <p:nvPr/>
                    </p:nvPicPr>
                    <p:blipFill>
                      <a:blip r:embed="rId10"/>
                      <a:stretch>
                        <a:fillRect/>
                      </a:stretch>
                    </p:blipFill>
                    <p:spPr>
                      <a:xfrm>
                        <a:off x="1560513" y="3140710"/>
                        <a:ext cx="6412865" cy="2430145"/>
                      </a:xfrm>
                      <a:prstGeom prst="rect">
                        <a:avLst/>
                      </a:prstGeom>
                      <a:noFill/>
                      <a:ln w="38100">
                        <a:noFill/>
                        <a:miter/>
                      </a:ln>
                    </p:spPr>
                  </p:pic>
                </p:oleObj>
              </mc:Fallback>
            </mc:AlternateContent>
          </a:graphicData>
        </a:graphic>
      </p:graphicFrame>
      <p:sp>
        <p:nvSpPr>
          <p:cNvPr id="176137" name="Rectangle 9"/>
          <p:cNvSpPr/>
          <p:nvPr/>
        </p:nvSpPr>
        <p:spPr>
          <a:xfrm>
            <a:off x="631825" y="3284855"/>
            <a:ext cx="6400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457200" lvl="0" indent="-457200" eaLnBrk="1" hangingPunct="1">
              <a:buClr>
                <a:schemeClr val="tx1"/>
              </a:buClr>
              <a:buSzPct val="110000"/>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因此</a:t>
            </a:r>
          </a:p>
        </p:txBody>
      </p:sp>
      <p:sp>
        <p:nvSpPr>
          <p:cNvPr id="176138" name="Rectangle 10"/>
          <p:cNvSpPr/>
          <p:nvPr/>
        </p:nvSpPr>
        <p:spPr>
          <a:xfrm>
            <a:off x="1271905" y="5781040"/>
            <a:ext cx="6400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457200" lvl="0" indent="-457200" eaLnBrk="1" hangingPunct="1">
              <a:buClr>
                <a:schemeClr val="tx1"/>
              </a:buClr>
              <a:buSzPct val="110000"/>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于是</a:t>
            </a:r>
          </a:p>
        </p:txBody>
      </p:sp>
      <p:graphicFrame>
        <p:nvGraphicFramePr>
          <p:cNvPr id="176139" name="Object 11"/>
          <p:cNvGraphicFramePr>
            <a:graphicFrameLocks noChangeAspect="1"/>
          </p:cNvGraphicFramePr>
          <p:nvPr/>
        </p:nvGraphicFramePr>
        <p:xfrm>
          <a:off x="2700020" y="5706110"/>
          <a:ext cx="2794000" cy="518795"/>
        </p:xfrm>
        <a:graphic>
          <a:graphicData uri="http://schemas.openxmlformats.org/presentationml/2006/ole">
            <mc:AlternateContent xmlns:mc="http://schemas.openxmlformats.org/markup-compatibility/2006">
              <mc:Choice xmlns:v="urn:schemas-microsoft-com:vml" Requires="v">
                <p:oleObj spid="_x0000_s44068" r:id="rId11" imgW="1257300" imgH="279400" progId="Equation.3">
                  <p:embed/>
                </p:oleObj>
              </mc:Choice>
              <mc:Fallback>
                <p:oleObj r:id="rId11" imgW="1257300" imgH="279400" progId="Equation.3">
                  <p:embed/>
                  <p:pic>
                    <p:nvPicPr>
                      <p:cNvPr id="0" name="图片 3134"/>
                      <p:cNvPicPr/>
                      <p:nvPr/>
                    </p:nvPicPr>
                    <p:blipFill>
                      <a:blip r:embed="rId12"/>
                      <a:stretch>
                        <a:fillRect/>
                      </a:stretch>
                    </p:blipFill>
                    <p:spPr>
                      <a:xfrm>
                        <a:off x="2700020" y="5706110"/>
                        <a:ext cx="2794000" cy="518795"/>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81990" y="909320"/>
            <a:ext cx="8230870" cy="5354320"/>
          </a:xfrm>
          <a:prstGeom prst="rect">
            <a:avLst/>
          </a:prstGeom>
          <a:noFill/>
        </p:spPr>
        <p:txBody>
          <a:bodyPr wrap="square" rtlCol="0">
            <a:spAutoFit/>
          </a:bodyPr>
          <a:lstStyle/>
          <a:p>
            <a:r>
              <a:rPr lang="zh-CN" altLang="en-US" b="1" dirty="0">
                <a:solidFill>
                  <a:schemeClr val="tx2">
                    <a:lumMod val="60000"/>
                    <a:lumOff val="40000"/>
                  </a:schemeClr>
                </a:solidFill>
                <a:uFillTx/>
                <a:latin typeface="Times New Roman" panose="02020603050405020304" pitchFamily="18" charset="0"/>
                <a:ea typeface="微软雅黑" panose="020B0503020204020204" pitchFamily="34" charset="-122"/>
              </a:rPr>
              <a:t>瑞利分布</a:t>
            </a:r>
          </a:p>
          <a:p>
            <a:endParaRPr lang="zh-CN" altLang="en-US" dirty="0">
              <a:solidFill>
                <a:srgbClr val="FF0000"/>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瑞利</a:t>
            </a:r>
            <a:r>
              <a:rPr lang="zh-CN" altLang="en-US" dirty="0">
                <a:latin typeface="Times New Roman" panose="02020603050405020304" pitchFamily="18" charset="0"/>
                <a:ea typeface="微软雅黑" panose="020B0503020204020204" pitchFamily="34" charset="-122"/>
              </a:rPr>
              <a:t>分布</a:t>
            </a:r>
            <a:r>
              <a:rPr lang="zh-CN" altLang="en-US" dirty="0">
                <a:solidFill>
                  <a:schemeClr val="tx1"/>
                </a:solidFill>
                <a:uFillTx/>
                <a:latin typeface="Times New Roman" panose="02020603050405020304" pitchFamily="18" charset="0"/>
                <a:ea typeface="微软雅黑" panose="020B0503020204020204" pitchFamily="34" charset="-122"/>
              </a:rPr>
              <a:t>的</a:t>
            </a:r>
            <a:r>
              <a:rPr lang="en-US" altLang="zh-CN" dirty="0">
                <a:solidFill>
                  <a:schemeClr val="tx1"/>
                </a:solidFill>
                <a:uFillTx/>
                <a:latin typeface="Times New Roman" panose="02020603050405020304" pitchFamily="18" charset="0"/>
                <a:ea typeface="微软雅黑" panose="020B0503020204020204" pitchFamily="34" charset="-122"/>
              </a:rPr>
              <a:t>PDF</a:t>
            </a:r>
            <a:r>
              <a:rPr lang="zh-CN" altLang="en-US" dirty="0">
                <a:solidFill>
                  <a:schemeClr val="tx1"/>
                </a:solidFill>
                <a:uFillTx/>
                <a:latin typeface="Times New Roman" panose="02020603050405020304" pitchFamily="18" charset="0"/>
                <a:ea typeface="微软雅黑" panose="020B0503020204020204" pitchFamily="34" charset="-122"/>
              </a:rPr>
              <a:t>为：</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当随机变量</a:t>
            </a:r>
            <a:r>
              <a:rPr lang="zh-CN" altLang="en-US" i="1" dirty="0">
                <a:solidFill>
                  <a:schemeClr val="tx1"/>
                </a:solidFill>
                <a:uFillTx/>
                <a:latin typeface="Times New Roman" panose="02020603050405020304" pitchFamily="18" charset="0"/>
                <a:ea typeface="微软雅黑" panose="020B0503020204020204" pitchFamily="34" charset="-122"/>
              </a:rPr>
              <a:t>z</a:t>
            </a:r>
            <a:r>
              <a:rPr lang="zh-CN" altLang="en-US" dirty="0">
                <a:solidFill>
                  <a:schemeClr val="tx1"/>
                </a:solidFill>
                <a:uFillTx/>
                <a:latin typeface="Times New Roman" panose="02020603050405020304" pitchFamily="18" charset="0"/>
                <a:ea typeface="微软雅黑" panose="020B0503020204020204" pitchFamily="34" charset="-122"/>
              </a:rPr>
              <a:t>由一个瑞利PDF 表征时，其均值和方差为：</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瑞利密度适用于对于倾斜形状直方图建模。</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p:txBody>
      </p:sp>
      <p:sp>
        <p:nvSpPr>
          <p:cNvPr id="3" name="标题 2"/>
          <p:cNvSpPr>
            <a:spLocks noGrp="1"/>
          </p:cNvSpPr>
          <p:nvPr>
            <p:ph type="title"/>
          </p:nvPr>
        </p:nvSpPr>
        <p:spPr>
          <a:xfrm>
            <a:off x="372110" y="96835"/>
            <a:ext cx="8540750" cy="619108"/>
          </a:xfrm>
        </p:spPr>
        <p:txBody>
          <a:bodyPr/>
          <a:lstStyle/>
          <a:p>
            <a:r>
              <a:rPr lang="en-US" altLang="zh-CN" dirty="0"/>
              <a:t>2. </a:t>
            </a:r>
            <a:r>
              <a:rPr lang="zh-CN" altLang="en-US" dirty="0"/>
              <a:t>瑞利噪声</a:t>
            </a:r>
          </a:p>
        </p:txBody>
      </p:sp>
      <p:graphicFrame>
        <p:nvGraphicFramePr>
          <p:cNvPr id="9" name="对象 8"/>
          <p:cNvGraphicFramePr/>
          <p:nvPr/>
        </p:nvGraphicFramePr>
        <p:xfrm>
          <a:off x="1829594" y="2022475"/>
          <a:ext cx="3462486" cy="999132"/>
        </p:xfrm>
        <a:graphic>
          <a:graphicData uri="http://schemas.openxmlformats.org/presentationml/2006/ole">
            <mc:AlternateContent xmlns:mc="http://schemas.openxmlformats.org/markup-compatibility/2006">
              <mc:Choice xmlns:v="urn:schemas-microsoft-com:vml" Requires="v">
                <p:oleObj spid="_x0000_s3086" name="Equation" r:id="rId3" imgW="46024800" imgH="15849600" progId="Equation.DSMT4">
                  <p:embed/>
                </p:oleObj>
              </mc:Choice>
              <mc:Fallback>
                <p:oleObj name="Equation" r:id="rId3" imgW="46024800" imgH="15849600" progId="Equation.DSMT4">
                  <p:embed/>
                  <p:pic>
                    <p:nvPicPr>
                      <p:cNvPr id="0" name="图片 9"/>
                      <p:cNvPicPr/>
                      <p:nvPr/>
                    </p:nvPicPr>
                    <p:blipFill>
                      <a:blip r:embed="rId4"/>
                      <a:stretch>
                        <a:fillRect/>
                      </a:stretch>
                    </p:blipFill>
                    <p:spPr>
                      <a:xfrm>
                        <a:off x="1829594" y="2022475"/>
                        <a:ext cx="3462486" cy="999132"/>
                      </a:xfrm>
                      <a:prstGeom prst="rect">
                        <a:avLst/>
                      </a:prstGeom>
                    </p:spPr>
                  </p:pic>
                </p:oleObj>
              </mc:Fallback>
            </mc:AlternateContent>
          </a:graphicData>
        </a:graphic>
      </p:graphicFrame>
      <p:pic>
        <p:nvPicPr>
          <p:cNvPr id="2" name="图片 1"/>
          <p:cNvPicPr>
            <a:picLocks noChangeAspect="1"/>
          </p:cNvPicPr>
          <p:nvPr/>
        </p:nvPicPr>
        <p:blipFill>
          <a:blip r:embed="rId5"/>
          <a:srcRect r="3507"/>
          <a:stretch>
            <a:fillRect/>
          </a:stretch>
        </p:blipFill>
        <p:spPr>
          <a:xfrm>
            <a:off x="5794375" y="981710"/>
            <a:ext cx="2376170" cy="2548255"/>
          </a:xfrm>
          <a:prstGeom prst="rect">
            <a:avLst/>
          </a:prstGeom>
        </p:spPr>
      </p:pic>
      <p:graphicFrame>
        <p:nvGraphicFramePr>
          <p:cNvPr id="7" name="对象 6"/>
          <p:cNvGraphicFramePr/>
          <p:nvPr/>
        </p:nvGraphicFramePr>
        <p:xfrm>
          <a:off x="3060065" y="4285615"/>
          <a:ext cx="3316605" cy="715645"/>
        </p:xfrm>
        <a:graphic>
          <a:graphicData uri="http://schemas.openxmlformats.org/presentationml/2006/ole">
            <mc:AlternateContent xmlns:mc="http://schemas.openxmlformats.org/markup-compatibility/2006">
              <mc:Choice xmlns:v="urn:schemas-microsoft-com:vml" Requires="v">
                <p:oleObj spid="_x0000_s3087" name="Equation" r:id="rId6" imgW="44500800" imgH="9448800" progId="Equation.DSMT4">
                  <p:embed/>
                </p:oleObj>
              </mc:Choice>
              <mc:Fallback>
                <p:oleObj name="Equation" r:id="rId6" imgW="44500800" imgH="9448800" progId="Equation.DSMT4">
                  <p:embed/>
                  <p:pic>
                    <p:nvPicPr>
                      <p:cNvPr id="0" name="图片 10"/>
                      <p:cNvPicPr/>
                      <p:nvPr/>
                    </p:nvPicPr>
                    <p:blipFill>
                      <a:blip r:embed="rId7"/>
                      <a:stretch>
                        <a:fillRect/>
                      </a:stretch>
                    </p:blipFill>
                    <p:spPr>
                      <a:xfrm>
                        <a:off x="3060065" y="4285615"/>
                        <a:ext cx="3316605" cy="715645"/>
                      </a:xfrm>
                      <a:prstGeom prst="rect">
                        <a:avLst/>
                      </a:prstGeom>
                    </p:spPr>
                  </p:pic>
                </p:oleObj>
              </mc:Fallback>
            </mc:AlternateContent>
          </a:graphicData>
        </a:graphic>
      </p:graphicFrame>
      <p:sp>
        <p:nvSpPr>
          <p:cNvPr id="10" name="灯片编号占位符 3"/>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8</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9. </a:t>
            </a:r>
            <a:r>
              <a:rPr lang="zh-CN" altLang="en-US" dirty="0"/>
              <a:t>约束最小二乘方滤波</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80</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2"/>
          <a:stretch>
            <a:fillRect/>
          </a:stretch>
        </p:blipFill>
        <p:spPr>
          <a:xfrm>
            <a:off x="769620" y="980440"/>
            <a:ext cx="7605395" cy="2874010"/>
          </a:xfrm>
          <a:prstGeom prst="rect">
            <a:avLst/>
          </a:prstGeom>
        </p:spPr>
      </p:pic>
      <p:sp>
        <p:nvSpPr>
          <p:cNvPr id="8" name="文本框 7"/>
          <p:cNvSpPr txBox="1"/>
          <p:nvPr/>
        </p:nvSpPr>
        <p:spPr>
          <a:xfrm>
            <a:off x="755650" y="4220845"/>
            <a:ext cx="7983220" cy="977265"/>
          </a:xfrm>
          <a:prstGeom prst="rect">
            <a:avLst/>
          </a:prstGeom>
          <a:noFill/>
        </p:spPr>
        <p:txBody>
          <a:bodyPr wrap="square" rtlCol="0" anchor="t">
            <a:spAutoFit/>
          </a:bodyPr>
          <a:lstStyle/>
          <a:p>
            <a:pPr algn="l">
              <a:lnSpc>
                <a:spcPct val="15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约束最小二乘方滤波后的结果。</a:t>
            </a:r>
          </a:p>
          <a:p>
            <a:pPr algn="l">
              <a:lnSpc>
                <a:spcPct val="150000"/>
              </a:lnSpc>
              <a:spcBef>
                <a:spcPct val="20000"/>
              </a:spcBef>
              <a:buClr>
                <a:schemeClr val="tx1"/>
              </a:buClr>
              <a:buSzPct val="110000"/>
              <a:buFont typeface="Wingdings" panose="05000000000000000000" pitchFamily="2" charset="2"/>
            </a:pPr>
            <a:r>
              <a:rPr lang="zh-CN" altLang="en-US" sz="1800" dirty="0">
                <a:uFillTx/>
                <a:latin typeface="Times New Roman" panose="02020603050405020304" pitchFamily="18" charset="0"/>
                <a:ea typeface="微软雅黑" panose="020B0503020204020204" pitchFamily="34" charset="-122"/>
              </a:rPr>
              <a:t>请将(a)、(b)和(c)与图 5.29 中使用维纳滤波器得到的(c)、(f)和(i)分别进行比较</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9. </a:t>
            </a:r>
            <a:r>
              <a:rPr lang="zh-CN" altLang="en-US" dirty="0"/>
              <a:t>比较结果</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81</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pic>
        <p:nvPicPr>
          <p:cNvPr id="5" name="Picture 3"/>
          <p:cNvPicPr>
            <a:picLocks noChangeAspect="1"/>
          </p:cNvPicPr>
          <p:nvPr/>
        </p:nvPicPr>
        <p:blipFill>
          <a:blip r:embed="rId2"/>
          <a:srcRect b="17413"/>
          <a:stretch>
            <a:fillRect/>
          </a:stretch>
        </p:blipFill>
        <p:spPr>
          <a:xfrm>
            <a:off x="1474470" y="762000"/>
            <a:ext cx="4911725" cy="4864100"/>
          </a:xfrm>
          <a:prstGeom prst="rect">
            <a:avLst/>
          </a:prstGeom>
          <a:noFill/>
          <a:ln w="9525">
            <a:noFill/>
          </a:ln>
        </p:spPr>
      </p:pic>
      <p:cxnSp>
        <p:nvCxnSpPr>
          <p:cNvPr id="6" name="直接箭头连接符 5"/>
          <p:cNvCxnSpPr/>
          <p:nvPr/>
        </p:nvCxnSpPr>
        <p:spPr>
          <a:xfrm>
            <a:off x="1015683" y="1377950"/>
            <a:ext cx="14288" cy="385286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5"/>
          <p:cNvSpPr txBox="1"/>
          <p:nvPr/>
        </p:nvSpPr>
        <p:spPr>
          <a:xfrm>
            <a:off x="611188" y="1355090"/>
            <a:ext cx="568325" cy="36925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50000"/>
              </a:spcBef>
              <a:buClrTx/>
              <a:buSzTx/>
              <a:buFontTx/>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相同模糊，噪声水平逐渐减弱</a:t>
            </a:r>
          </a:p>
        </p:txBody>
      </p:sp>
      <p:sp>
        <p:nvSpPr>
          <p:cNvPr id="10" name="文本框 8"/>
          <p:cNvSpPr txBox="1"/>
          <p:nvPr/>
        </p:nvSpPr>
        <p:spPr>
          <a:xfrm>
            <a:off x="1969770" y="5607050"/>
            <a:ext cx="727075"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50000"/>
              </a:spcBef>
              <a:buClrTx/>
              <a:buSzTx/>
              <a:buFontTx/>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退化</a:t>
            </a:r>
          </a:p>
        </p:txBody>
      </p:sp>
      <p:sp>
        <p:nvSpPr>
          <p:cNvPr id="11" name="文本框 9"/>
          <p:cNvSpPr txBox="1"/>
          <p:nvPr/>
        </p:nvSpPr>
        <p:spPr>
          <a:xfrm>
            <a:off x="3603308" y="5630863"/>
            <a:ext cx="974725"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50000"/>
              </a:spcBef>
              <a:buClrTx/>
              <a:buSzTx/>
              <a:buFontTx/>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逆滤波</a:t>
            </a:r>
          </a:p>
        </p:txBody>
      </p:sp>
      <p:sp>
        <p:nvSpPr>
          <p:cNvPr id="12" name="文本框 10"/>
          <p:cNvSpPr txBox="1"/>
          <p:nvPr/>
        </p:nvSpPr>
        <p:spPr>
          <a:xfrm>
            <a:off x="5022533" y="5611813"/>
            <a:ext cx="13208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50000"/>
              </a:spcBef>
              <a:buClrTx/>
              <a:buSzTx/>
              <a:buFontTx/>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维纳滤波</a:t>
            </a:r>
          </a:p>
        </p:txBody>
      </p:sp>
      <p:pic>
        <p:nvPicPr>
          <p:cNvPr id="178185" name="Picture 2"/>
          <p:cNvPicPr>
            <a:picLocks noChangeAspect="1"/>
          </p:cNvPicPr>
          <p:nvPr/>
        </p:nvPicPr>
        <p:blipFill>
          <a:blip r:embed="rId3"/>
          <a:srcRect l="33939" r="33534" b="26115"/>
          <a:stretch>
            <a:fillRect/>
          </a:stretch>
        </p:blipFill>
        <p:spPr>
          <a:xfrm>
            <a:off x="6386195" y="2411413"/>
            <a:ext cx="1571625" cy="1579562"/>
          </a:xfrm>
          <a:prstGeom prst="rect">
            <a:avLst/>
          </a:prstGeom>
          <a:noFill/>
          <a:ln w="9525">
            <a:noFill/>
          </a:ln>
        </p:spPr>
      </p:pic>
      <p:pic>
        <p:nvPicPr>
          <p:cNvPr id="178186" name="Picture 2"/>
          <p:cNvPicPr>
            <a:picLocks noChangeAspect="1"/>
          </p:cNvPicPr>
          <p:nvPr/>
        </p:nvPicPr>
        <p:blipFill>
          <a:blip r:embed="rId3"/>
          <a:srcRect r="66606" b="26003"/>
          <a:stretch>
            <a:fillRect/>
          </a:stretch>
        </p:blipFill>
        <p:spPr>
          <a:xfrm>
            <a:off x="6343333" y="795338"/>
            <a:ext cx="1614487" cy="1582737"/>
          </a:xfrm>
          <a:prstGeom prst="rect">
            <a:avLst/>
          </a:prstGeom>
          <a:noFill/>
          <a:ln w="9525">
            <a:noFill/>
          </a:ln>
        </p:spPr>
      </p:pic>
      <p:pic>
        <p:nvPicPr>
          <p:cNvPr id="178187" name="Picture 2"/>
          <p:cNvPicPr>
            <a:picLocks noChangeAspect="1"/>
          </p:cNvPicPr>
          <p:nvPr/>
        </p:nvPicPr>
        <p:blipFill>
          <a:blip r:embed="rId3"/>
          <a:srcRect l="66628" b="25888"/>
          <a:stretch>
            <a:fillRect/>
          </a:stretch>
        </p:blipFill>
        <p:spPr>
          <a:xfrm>
            <a:off x="6371908" y="4025900"/>
            <a:ext cx="1628775" cy="1600200"/>
          </a:xfrm>
          <a:prstGeom prst="rect">
            <a:avLst/>
          </a:prstGeom>
          <a:noFill/>
          <a:ln w="9525">
            <a:noFill/>
          </a:ln>
        </p:spPr>
      </p:pic>
      <p:sp>
        <p:nvSpPr>
          <p:cNvPr id="13" name="矩形 3"/>
          <p:cNvSpPr/>
          <p:nvPr/>
        </p:nvSpPr>
        <p:spPr>
          <a:xfrm>
            <a:off x="6232208" y="5624513"/>
            <a:ext cx="1990725"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50000"/>
              </a:spcBef>
              <a:buClrTx/>
              <a:buSzTx/>
              <a:buFontTx/>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最小二乘方滤波</a:t>
            </a:r>
          </a:p>
        </p:txBody>
      </p:sp>
      <p:sp>
        <p:nvSpPr>
          <p:cNvPr id="14" name="矩形 13"/>
          <p:cNvSpPr/>
          <p:nvPr/>
        </p:nvSpPr>
        <p:spPr>
          <a:xfrm>
            <a:off x="755015" y="5949315"/>
            <a:ext cx="6777990" cy="3683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r>
              <a:rPr lang="zh-CN" altLang="en-US" sz="1800" dirty="0">
                <a:solidFill>
                  <a:srgbClr val="FF0000"/>
                </a:solidFill>
                <a:uFillTx/>
                <a:latin typeface="Times New Roman" panose="02020603050405020304" pitchFamily="18" charset="0"/>
                <a:ea typeface="微软雅黑" panose="020B0503020204020204" pitchFamily="34" charset="-122"/>
                <a:cs typeface="微软雅黑" panose="020B0503020204020204" pitchFamily="34" charset="-122"/>
              </a:rPr>
              <a:t>图像复原（不适定反问题的求解)至今仍然是一个开放的研究领域.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9. </a:t>
            </a:r>
            <a:r>
              <a:rPr lang="zh-CN" altLang="en-US" dirty="0"/>
              <a:t>最优约束最小二乘方滤波器的迭代估计</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82</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2"/>
          <a:stretch>
            <a:fillRect/>
          </a:stretch>
        </p:blipFill>
        <p:spPr>
          <a:xfrm>
            <a:off x="1187450" y="980440"/>
            <a:ext cx="6675755" cy="3329940"/>
          </a:xfrm>
          <a:prstGeom prst="rect">
            <a:avLst/>
          </a:prstGeom>
        </p:spPr>
      </p:pic>
      <p:sp>
        <p:nvSpPr>
          <p:cNvPr id="7" name="文本框 6"/>
          <p:cNvSpPr txBox="1"/>
          <p:nvPr/>
        </p:nvSpPr>
        <p:spPr>
          <a:xfrm>
            <a:off x="1187450" y="4436745"/>
            <a:ext cx="6983095" cy="977265"/>
          </a:xfrm>
          <a:prstGeom prst="rect">
            <a:avLst/>
          </a:prstGeom>
          <a:noFill/>
        </p:spPr>
        <p:txBody>
          <a:bodyPr wrap="square" rtlCol="0" anchor="t">
            <a:spAutoFit/>
          </a:bodyPr>
          <a:lstStyle/>
          <a:p>
            <a:pPr>
              <a:lnSpc>
                <a:spcPct val="160000"/>
              </a:lnSpc>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(a)使用正确的参数对图 5.25(b)迭代确定的约束最小二乘方复原;</a:t>
            </a:r>
          </a:p>
          <a:p>
            <a:pPr>
              <a:lnSpc>
                <a:spcPct val="160000"/>
              </a:lnSpc>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(b)使用错误的噪声参数得到的结果</a:t>
            </a:r>
          </a:p>
        </p:txBody>
      </p:sp>
      <p:pic>
        <p:nvPicPr>
          <p:cNvPr id="8" name="图片 7"/>
          <p:cNvPicPr>
            <a:picLocks noChangeAspect="1"/>
          </p:cNvPicPr>
          <p:nvPr/>
        </p:nvPicPr>
        <p:blipFill>
          <a:blip r:embed="rId3"/>
          <a:stretch>
            <a:fillRect/>
          </a:stretch>
        </p:blipFill>
        <p:spPr>
          <a:xfrm>
            <a:off x="6948170" y="4292600"/>
            <a:ext cx="519430" cy="281305"/>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dirty="0">
                <a:latin typeface="Times New Roman" panose="02020603050405020304" pitchFamily="18" charset="0"/>
                <a:ea typeface="+mn-ea"/>
                <a:cs typeface="+mn-cs"/>
              </a:rPr>
              <a:t>图像退化</a:t>
            </a:r>
            <a:r>
              <a:rPr lang="en-US" altLang="zh-CN" sz="2400" dirty="0">
                <a:latin typeface="Times New Roman" panose="02020603050405020304" pitchFamily="18" charset="0"/>
                <a:ea typeface="+mn-ea"/>
                <a:cs typeface="+mn-cs"/>
              </a:rPr>
              <a:t>/</a:t>
            </a:r>
            <a:r>
              <a:rPr lang="zh-CN" altLang="en-US" sz="2400"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dirty="0"/>
              <a:t>噪声模型</a:t>
            </a:r>
          </a:p>
          <a:p>
            <a:pPr marL="514350" indent="-514350">
              <a:buFont typeface="Arial" panose="020B0604020202020204" pitchFamily="34" charset="0"/>
              <a:buAutoNum type="arabicPeriod"/>
            </a:pPr>
            <a:r>
              <a:rPr lang="zh-CN" altLang="en-US" sz="2400" dirty="0"/>
              <a:t>只存在噪声的复原</a:t>
            </a:r>
            <a:r>
              <a:rPr lang="en-US" altLang="zh-CN" sz="2400" dirty="0"/>
              <a:t>——</a:t>
            </a:r>
            <a:r>
              <a:rPr lang="zh-CN" altLang="en-US" sz="2400" dirty="0"/>
              <a:t>空间滤波</a:t>
            </a:r>
          </a:p>
          <a:p>
            <a:pPr marL="514350" indent="-514350">
              <a:buFont typeface="Arial" panose="020B0604020202020204" pitchFamily="34" charset="0"/>
              <a:buAutoNum type="arabicPeriod"/>
            </a:pPr>
            <a:r>
              <a:rPr lang="zh-CN" altLang="en-US" sz="2400" dirty="0"/>
              <a:t>使用频率域滤波降低周期噪声</a:t>
            </a:r>
          </a:p>
          <a:p>
            <a:pPr marL="514350" indent="-514350">
              <a:buFont typeface="Arial" panose="020B0604020202020204" pitchFamily="34" charset="0"/>
              <a:buAutoNum type="arabicPeriod"/>
            </a:pPr>
            <a:r>
              <a:rPr lang="zh-CN" altLang="en-US" sz="2400" dirty="0"/>
              <a:t>线性位置不变退化</a:t>
            </a:r>
          </a:p>
          <a:p>
            <a:pPr marL="514350" indent="-514350">
              <a:buFont typeface="Arial" panose="020B0604020202020204" pitchFamily="34" charset="0"/>
              <a:buAutoNum type="arabicPeriod"/>
            </a:pPr>
            <a:r>
              <a:rPr lang="zh-CN" altLang="en-US" sz="2400" dirty="0"/>
              <a:t>估计退化函数</a:t>
            </a:r>
          </a:p>
          <a:p>
            <a:pPr marL="514350" indent="-514350">
              <a:buFont typeface="Arial" panose="020B0604020202020204" pitchFamily="34" charset="0"/>
              <a:buAutoNum type="arabicPeriod"/>
            </a:pPr>
            <a:r>
              <a:rPr lang="zh-CN" altLang="en-US" sz="2400" dirty="0"/>
              <a:t>逆滤波</a:t>
            </a:r>
            <a:endParaRPr lang="zh-CN" altLang="en-US" sz="2400" b="1" dirty="0"/>
          </a:p>
          <a:p>
            <a:pPr marL="514350" indent="-514350">
              <a:buFont typeface="Arial" panose="020B0604020202020204" pitchFamily="34" charset="0"/>
              <a:buAutoNum type="arabicPeriod"/>
            </a:pPr>
            <a:r>
              <a:rPr lang="zh-CN" altLang="en-US" sz="2400" dirty="0"/>
              <a:t>最小均方误差（维纳）滤波</a:t>
            </a:r>
          </a:p>
          <a:p>
            <a:pPr marL="514350" indent="-514350">
              <a:buFont typeface="Arial" panose="020B0604020202020204" pitchFamily="34" charset="0"/>
              <a:buAutoNum type="arabicPeriod"/>
            </a:pPr>
            <a:r>
              <a:rPr lang="zh-CN" altLang="en-US" sz="2400" dirty="0"/>
              <a:t>约束最小二乘方滤波</a:t>
            </a:r>
          </a:p>
          <a:p>
            <a:pPr marL="514350" indent="-514350">
              <a:buFont typeface="Arial" panose="020B0604020202020204" pitchFamily="34" charset="0"/>
              <a:buAutoNum type="arabicPeriod"/>
            </a:pPr>
            <a:r>
              <a:rPr lang="zh-CN" altLang="en-US" sz="2400" b="1" dirty="0"/>
              <a:t>几何均值滤波</a:t>
            </a:r>
          </a:p>
          <a:p>
            <a:pPr marL="514350" indent="-514350">
              <a:buFont typeface="Arial" panose="020B0604020202020204" pitchFamily="34" charset="0"/>
              <a:buAutoNum type="arabicPeriod"/>
            </a:pPr>
            <a:r>
              <a:rPr lang="zh-CN" altLang="en-US" sz="2400" dirty="0"/>
              <a:t>由投影重建图像</a:t>
            </a:r>
            <a:endParaRPr lang="en-US" altLang="zh-CN" sz="2400"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83</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770" y="23810"/>
            <a:ext cx="8540750" cy="619108"/>
          </a:xfrm>
        </p:spPr>
        <p:txBody>
          <a:bodyPr/>
          <a:lstStyle/>
          <a:p>
            <a:r>
              <a:rPr lang="en-US" altLang="zh-CN" dirty="0"/>
              <a:t>10. </a:t>
            </a:r>
            <a:r>
              <a:rPr lang="zh-CN" altLang="en-US" dirty="0"/>
              <a:t>几何均值滤波</a:t>
            </a:r>
          </a:p>
        </p:txBody>
      </p:sp>
      <p:sp>
        <p:nvSpPr>
          <p:cNvPr id="4" name="灯片编号占位符 3"/>
          <p:cNvSpPr>
            <a:spLocks noGrp="1"/>
          </p:cNvSpPr>
          <p:nvPr>
            <p:ph type="sldNum" sz="quarter" idx="4"/>
          </p:nvPr>
        </p:nvSpPr>
        <p:spPr>
          <a:xfrm>
            <a:off x="3858578"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84</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179203" name="Rectangle 3"/>
          <p:cNvSpPr/>
          <p:nvPr/>
        </p:nvSpPr>
        <p:spPr>
          <a:xfrm>
            <a:off x="683578" y="908685"/>
            <a:ext cx="20751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457200" lvl="0" indent="-457200" eaLnBrk="1" hangingPunct="1">
              <a:buClr>
                <a:schemeClr val="tx1"/>
              </a:buClr>
              <a:buSzPct val="110000"/>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通用滤波器的形式:</a:t>
            </a:r>
          </a:p>
        </p:txBody>
      </p:sp>
      <p:graphicFrame>
        <p:nvGraphicFramePr>
          <p:cNvPr id="179204" name="Object 4"/>
          <p:cNvGraphicFramePr>
            <a:graphicFrameLocks noChangeAspect="1"/>
          </p:cNvGraphicFramePr>
          <p:nvPr/>
        </p:nvGraphicFramePr>
        <p:xfrm>
          <a:off x="1660525" y="1124585"/>
          <a:ext cx="6111240" cy="1707515"/>
        </p:xfrm>
        <a:graphic>
          <a:graphicData uri="http://schemas.openxmlformats.org/presentationml/2006/ole">
            <mc:AlternateContent xmlns:mc="http://schemas.openxmlformats.org/markup-compatibility/2006">
              <mc:Choice xmlns:v="urn:schemas-microsoft-com:vml" Requires="v">
                <p:oleObj spid="_x0000_s45064" r:id="rId3" imgW="3149600" imgH="1054100" progId="Equation.3">
                  <p:embed/>
                </p:oleObj>
              </mc:Choice>
              <mc:Fallback>
                <p:oleObj r:id="rId3" imgW="3149600" imgH="1054100" progId="Equation.3">
                  <p:embed/>
                  <p:pic>
                    <p:nvPicPr>
                      <p:cNvPr id="0" name="图片 3121"/>
                      <p:cNvPicPr/>
                      <p:nvPr/>
                    </p:nvPicPr>
                    <p:blipFill>
                      <a:blip r:embed="rId4"/>
                      <a:stretch>
                        <a:fillRect/>
                      </a:stretch>
                    </p:blipFill>
                    <p:spPr>
                      <a:xfrm>
                        <a:off x="1660525" y="1124585"/>
                        <a:ext cx="6111240" cy="1707515"/>
                      </a:xfrm>
                      <a:prstGeom prst="rect">
                        <a:avLst/>
                      </a:prstGeom>
                      <a:noFill/>
                      <a:ln w="38100">
                        <a:noFill/>
                        <a:miter/>
                      </a:ln>
                    </p:spPr>
                  </p:pic>
                </p:oleObj>
              </mc:Fallback>
            </mc:AlternateContent>
          </a:graphicData>
        </a:graphic>
      </p:graphicFrame>
      <p:sp>
        <p:nvSpPr>
          <p:cNvPr id="179205" name="Rectangle 5"/>
          <p:cNvSpPr/>
          <p:nvPr/>
        </p:nvSpPr>
        <p:spPr>
          <a:xfrm>
            <a:off x="755650" y="2636520"/>
            <a:ext cx="205613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457200" lvl="0" indent="-457200" eaLnBrk="1" hangingPunct="1">
              <a:buClr>
                <a:schemeClr val="tx1"/>
              </a:buClr>
              <a:buSzPct val="110000"/>
              <a:buNone/>
            </a:pPr>
            <a:r>
              <a:rPr lang="zh-CN" altLang="en-US" sz="1800" dirty="0">
                <a:solidFill>
                  <a:schemeClr val="accent4"/>
                </a:solidFill>
                <a:uFillTx/>
                <a:latin typeface="Times New Roman" panose="02020603050405020304" pitchFamily="18" charset="0"/>
                <a:ea typeface="微软雅黑" panose="020B0503020204020204" pitchFamily="34" charset="-122"/>
                <a:cs typeface="微软雅黑" panose="020B0503020204020204" pitchFamily="34" charset="-122"/>
              </a:rPr>
              <a:t>其中a和b为实参数.</a:t>
            </a:r>
          </a:p>
        </p:txBody>
      </p:sp>
      <p:sp>
        <p:nvSpPr>
          <p:cNvPr id="5" name="文本框 4"/>
          <p:cNvSpPr txBox="1"/>
          <p:nvPr/>
        </p:nvSpPr>
        <p:spPr>
          <a:xfrm>
            <a:off x="1115695" y="3068955"/>
            <a:ext cx="6985635" cy="2999740"/>
          </a:xfrm>
          <a:prstGeom prst="rect">
            <a:avLst/>
          </a:prstGeom>
          <a:noFill/>
        </p:spPr>
        <p:txBody>
          <a:bodyPr wrap="square" rtlCol="0" anchor="t">
            <a:spAutoFit/>
          </a:bodyPr>
          <a:lstStyle/>
          <a:p>
            <a:pPr>
              <a:lnSpc>
                <a:spcPct val="150000"/>
              </a:lnSpc>
            </a:pP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当</a:t>
            </a:r>
            <a:r>
              <a:rPr lang="zh-CN" altLang="en-US" sz="1800" i="1"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α</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=1时，滤波器退化为逆滤波器。</a:t>
            </a:r>
          </a:p>
          <a:p>
            <a:pPr>
              <a:lnSpc>
                <a:spcPct val="150000"/>
              </a:lnSpc>
            </a:pP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当</a:t>
            </a:r>
            <a:r>
              <a:rPr lang="zh-CN" altLang="en-US" sz="1800" i="1"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α</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=0时，滤波器退化为参数维纳滤波器</a:t>
            </a:r>
          </a:p>
          <a:p>
            <a:pPr>
              <a:lnSpc>
                <a:spcPct val="150000"/>
              </a:lnSpc>
            </a:pP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当</a:t>
            </a:r>
            <a:r>
              <a:rPr lang="zh-CN" altLang="en-US" sz="1800" i="1"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α</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=0，</a:t>
            </a:r>
            <a:r>
              <a:rPr lang="en-US" altLang="zh-CN" sz="1800" i="1"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β</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=1时，滤波器退化为标准维纳滤波器</a:t>
            </a:r>
          </a:p>
          <a:p>
            <a:pPr>
              <a:lnSpc>
                <a:spcPct val="150000"/>
              </a:lnSpc>
            </a:pP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当</a:t>
            </a:r>
            <a:r>
              <a:rPr lang="zh-CN" altLang="en-US" sz="1800" i="1"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α</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=1/2，滤波器为几何均值滤波器</a:t>
            </a:r>
          </a:p>
          <a:p>
            <a:pPr>
              <a:lnSpc>
                <a:spcPct val="150000"/>
              </a:lnSpc>
            </a:pP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当</a:t>
            </a:r>
            <a:r>
              <a:rPr lang="en-US" altLang="zh-CN" sz="1800" i="1"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β</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=1，</a:t>
            </a:r>
            <a:r>
              <a:rPr lang="zh-CN" altLang="en-US" sz="1800" i="1"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α</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减到1/2以上，它接近逆滤波器,</a:t>
            </a:r>
          </a:p>
          <a:p>
            <a:pPr>
              <a:lnSpc>
                <a:spcPct val="150000"/>
              </a:lnSpc>
            </a:pP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当</a:t>
            </a:r>
            <a:r>
              <a:rPr lang="en-US" altLang="zh-CN" sz="1800" i="1"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β</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=1，</a:t>
            </a:r>
            <a:r>
              <a:rPr lang="zh-CN" altLang="en-US" sz="1800" i="1"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α</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减到1/2以下，它接近维纳滤波器</a:t>
            </a:r>
          </a:p>
          <a:p>
            <a:pPr>
              <a:lnSpc>
                <a:spcPct val="150000"/>
              </a:lnSpc>
            </a:pP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当</a:t>
            </a:r>
            <a:r>
              <a:rPr lang="en-US" altLang="zh-CN" sz="1800" i="1"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β</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=1，</a:t>
            </a:r>
            <a:r>
              <a:rPr lang="zh-CN" altLang="en-US" sz="1800" i="1"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sym typeface="+mn-ea"/>
              </a:rPr>
              <a:t>α</a:t>
            </a:r>
            <a:r>
              <a:rPr lang="zh-CN" altLang="en-US" sz="1800" dirty="0">
                <a:solidFill>
                  <a:schemeClr val="tx2"/>
                </a:solidFill>
                <a:uFillTx/>
                <a:latin typeface="Times New Roman" panose="02020603050405020304" pitchFamily="18" charset="0"/>
                <a:ea typeface="微软雅黑" panose="020B0503020204020204" pitchFamily="34" charset="-122"/>
                <a:cs typeface="微软雅黑" panose="020B0503020204020204" pitchFamily="34" charset="-122"/>
              </a:rPr>
              <a:t>=1/2，它被称为谱均衡滤波器</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a:xfrm>
            <a:off x="445135" y="1420178"/>
            <a:ext cx="8540750" cy="4214812"/>
          </a:xfrm>
        </p:spPr>
        <p:txBody>
          <a:bodyPr vert="horz" wrap="square" lIns="91440" tIns="45720" rIns="91440" bIns="45720" anchor="t" anchorCtr="0"/>
          <a:lstStyle/>
          <a:p>
            <a:pPr marL="514350" indent="-514350">
              <a:buFont typeface="Arial" panose="020B0604020202020204" pitchFamily="34" charset="0"/>
              <a:buAutoNum type="arabicPeriod"/>
            </a:pPr>
            <a:r>
              <a:rPr lang="zh-CN" altLang="en-US" sz="2400" dirty="0">
                <a:latin typeface="Times New Roman" panose="02020603050405020304" pitchFamily="18" charset="0"/>
                <a:ea typeface="+mn-ea"/>
                <a:cs typeface="+mn-cs"/>
              </a:rPr>
              <a:t>图像退化</a:t>
            </a:r>
            <a:r>
              <a:rPr lang="en-US" altLang="zh-CN" sz="2400" dirty="0">
                <a:latin typeface="Times New Roman" panose="02020603050405020304" pitchFamily="18" charset="0"/>
                <a:ea typeface="+mn-ea"/>
                <a:cs typeface="+mn-cs"/>
              </a:rPr>
              <a:t>/</a:t>
            </a:r>
            <a:r>
              <a:rPr lang="zh-CN" altLang="en-US" sz="2400" dirty="0">
                <a:latin typeface="Times New Roman" panose="02020603050405020304" pitchFamily="18" charset="0"/>
                <a:ea typeface="+mn-ea"/>
                <a:cs typeface="+mn-cs"/>
              </a:rPr>
              <a:t>复原处理的一个模型</a:t>
            </a:r>
          </a:p>
          <a:p>
            <a:pPr marL="514350" indent="-514350">
              <a:buFont typeface="Arial" panose="020B0604020202020204" pitchFamily="34" charset="0"/>
              <a:buAutoNum type="arabicPeriod"/>
            </a:pPr>
            <a:r>
              <a:rPr lang="zh-CN" altLang="en-US" sz="2400" dirty="0"/>
              <a:t>噪声模型</a:t>
            </a:r>
          </a:p>
          <a:p>
            <a:pPr marL="514350" indent="-514350">
              <a:buFont typeface="Arial" panose="020B0604020202020204" pitchFamily="34" charset="0"/>
              <a:buAutoNum type="arabicPeriod"/>
            </a:pPr>
            <a:r>
              <a:rPr lang="zh-CN" altLang="en-US" sz="2400" dirty="0"/>
              <a:t>只存在噪声的复原</a:t>
            </a:r>
            <a:r>
              <a:rPr lang="en-US" altLang="zh-CN" sz="2400" dirty="0"/>
              <a:t>——</a:t>
            </a:r>
            <a:r>
              <a:rPr lang="zh-CN" altLang="en-US" sz="2400" dirty="0"/>
              <a:t>空间滤波</a:t>
            </a:r>
          </a:p>
          <a:p>
            <a:pPr marL="514350" indent="-514350">
              <a:buFont typeface="Arial" panose="020B0604020202020204" pitchFamily="34" charset="0"/>
              <a:buAutoNum type="arabicPeriod"/>
            </a:pPr>
            <a:r>
              <a:rPr lang="zh-CN" altLang="en-US" sz="2400" dirty="0"/>
              <a:t>使用频率域滤波降低周期噪声</a:t>
            </a:r>
          </a:p>
          <a:p>
            <a:pPr marL="514350" indent="-514350">
              <a:buFont typeface="Arial" panose="020B0604020202020204" pitchFamily="34" charset="0"/>
              <a:buAutoNum type="arabicPeriod"/>
            </a:pPr>
            <a:r>
              <a:rPr lang="zh-CN" altLang="en-US" sz="2400" dirty="0"/>
              <a:t>线性位置不变退化</a:t>
            </a:r>
          </a:p>
          <a:p>
            <a:pPr marL="514350" indent="-514350">
              <a:buFont typeface="Arial" panose="020B0604020202020204" pitchFamily="34" charset="0"/>
              <a:buAutoNum type="arabicPeriod"/>
            </a:pPr>
            <a:r>
              <a:rPr lang="zh-CN" altLang="en-US" sz="2400" dirty="0"/>
              <a:t>估计退化函数</a:t>
            </a:r>
          </a:p>
          <a:p>
            <a:pPr marL="514350" indent="-514350">
              <a:buFont typeface="Arial" panose="020B0604020202020204" pitchFamily="34" charset="0"/>
              <a:buAutoNum type="arabicPeriod"/>
            </a:pPr>
            <a:r>
              <a:rPr lang="zh-CN" altLang="en-US" sz="2400" dirty="0"/>
              <a:t>逆滤波</a:t>
            </a:r>
            <a:endParaRPr lang="zh-CN" altLang="en-US" sz="2400" b="1" dirty="0"/>
          </a:p>
          <a:p>
            <a:pPr marL="514350" indent="-514350">
              <a:buFont typeface="Arial" panose="020B0604020202020204" pitchFamily="34" charset="0"/>
              <a:buAutoNum type="arabicPeriod"/>
            </a:pPr>
            <a:r>
              <a:rPr lang="zh-CN" altLang="en-US" sz="2400" dirty="0"/>
              <a:t>最小均方误差（维纳）滤波</a:t>
            </a:r>
          </a:p>
          <a:p>
            <a:pPr marL="514350" indent="-514350">
              <a:buFont typeface="Arial" panose="020B0604020202020204" pitchFamily="34" charset="0"/>
              <a:buAutoNum type="arabicPeriod"/>
            </a:pPr>
            <a:r>
              <a:rPr lang="zh-CN" altLang="en-US" sz="2400" dirty="0"/>
              <a:t>约束最小二乘方滤波</a:t>
            </a:r>
          </a:p>
          <a:p>
            <a:pPr marL="514350" indent="-514350">
              <a:buFont typeface="Arial" panose="020B0604020202020204" pitchFamily="34" charset="0"/>
              <a:buAutoNum type="arabicPeriod"/>
            </a:pPr>
            <a:r>
              <a:rPr lang="zh-CN" altLang="en-US" sz="2400" dirty="0"/>
              <a:t>几何均值滤波</a:t>
            </a:r>
          </a:p>
          <a:p>
            <a:pPr marL="514350" indent="-514350">
              <a:buFont typeface="Arial" panose="020B0604020202020204" pitchFamily="34" charset="0"/>
              <a:buAutoNum type="arabicPeriod"/>
            </a:pPr>
            <a:r>
              <a:rPr lang="zh-CN" altLang="en-US" sz="2400" b="1" dirty="0"/>
              <a:t>由投影重建图像（了解即可）</a:t>
            </a:r>
            <a:endParaRPr lang="en-US" altLang="zh-CN" sz="2400" b="1" dirty="0"/>
          </a:p>
          <a:p>
            <a:pPr marL="0" indent="0">
              <a:buNone/>
            </a:pPr>
            <a:endParaRPr lang="en-US" altLang="zh-CN" dirty="0"/>
          </a:p>
          <a:p>
            <a:pPr marL="514350" indent="-514350">
              <a:buFont typeface="Arial" panose="020B0604020202020204" pitchFamily="34" charset="0"/>
              <a:buAutoNum type="arabicPeriod"/>
            </a:pPr>
            <a:endParaRPr lang="en-US" altLang="zh-CN" dirty="0">
              <a:latin typeface="Times New Roman" panose="02020603050405020304" pitchFamily="18" charset="0"/>
              <a:ea typeface="+mn-ea"/>
              <a:cs typeface="+mn-cs"/>
            </a:endParaRPr>
          </a:p>
        </p:txBody>
      </p:sp>
      <p:sp>
        <p:nvSpPr>
          <p:cNvPr id="19460" name="TextBox 3"/>
          <p:cNvSpPr txBox="1"/>
          <p:nvPr/>
        </p:nvSpPr>
        <p:spPr>
          <a:xfrm>
            <a:off x="445135" y="836613"/>
            <a:ext cx="435991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dirty="0"/>
              <a:t>第五章</a:t>
            </a:r>
            <a:r>
              <a:rPr lang="en-US" altLang="zh-CN" dirty="0"/>
              <a:t>:</a:t>
            </a:r>
            <a:r>
              <a:rPr lang="zh-CN" altLang="en-US" dirty="0"/>
              <a:t>图像复原与重建</a:t>
            </a: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85</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86</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539750" y="764540"/>
            <a:ext cx="8003540" cy="1383665"/>
          </a:xfrm>
          <a:prstGeom prst="rect">
            <a:avLst/>
          </a:prstGeom>
          <a:noFill/>
        </p:spPr>
        <p:txBody>
          <a:bodyPr wrap="square" rtlCol="0" anchor="t">
            <a:spAutoFit/>
          </a:bodyPr>
          <a:lstStyle/>
          <a:p>
            <a:pPr>
              <a:buFont typeface="Arial" panose="020B0604020202020204" pitchFamily="34" charset="0"/>
              <a:buNone/>
            </a:pPr>
            <a:r>
              <a:rPr lang="zh-CN" altLang="en-US" sz="2800" b="1" dirty="0">
                <a:latin typeface="微软雅黑" panose="020B0503020204020204" pitchFamily="34" charset="-122"/>
                <a:ea typeface="微软雅黑" panose="020B0503020204020204" pitchFamily="34" charset="-122"/>
                <a:sym typeface="+mn-ea"/>
              </a:rPr>
              <a:t>作业</a:t>
            </a:r>
            <a:r>
              <a:rPr lang="zh-CN" altLang="en-US" sz="2800" dirty="0">
                <a:latin typeface="微软雅黑" panose="020B0503020204020204" pitchFamily="34" charset="-122"/>
                <a:ea typeface="微软雅黑" panose="020B0503020204020204" pitchFamily="34" charset="-122"/>
                <a:sym typeface="+mn-ea"/>
              </a:rPr>
              <a:t>：</a:t>
            </a:r>
            <a:endParaRPr lang="en-US" altLang="zh-CN" sz="2800" dirty="0">
              <a:solidFill>
                <a:schemeClr val="tx1"/>
              </a:solidFill>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en-US" altLang="zh-CN" sz="2800" dirty="0">
              <a:solidFill>
                <a:schemeClr val="tx1"/>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sz="2800" dirty="0">
                <a:latin typeface="微软雅黑" panose="020B0503020204020204" pitchFamily="34" charset="-122"/>
                <a:ea typeface="微软雅黑" panose="020B0503020204020204" pitchFamily="34" charset="-122"/>
                <a:sym typeface="+mn-ea"/>
              </a:rPr>
              <a:t>5.1</a:t>
            </a:r>
            <a:r>
              <a:rPr lang="zh-CN" altLang="en-US" sz="2800" dirty="0">
                <a:latin typeface="微软雅黑" panose="020B0503020204020204" pitchFamily="34" charset="-122"/>
                <a:ea typeface="微软雅黑" panose="020B0503020204020204" pitchFamily="34" charset="-122"/>
                <a:sym typeface="+mn-ea"/>
              </a:rPr>
              <a:t>、</a:t>
            </a:r>
            <a:r>
              <a:rPr lang="en-US" altLang="zh-CN" sz="2800" dirty="0">
                <a:latin typeface="微软雅黑" panose="020B0503020204020204" pitchFamily="34" charset="-122"/>
                <a:ea typeface="微软雅黑" panose="020B0503020204020204" pitchFamily="34" charset="-122"/>
                <a:sym typeface="+mn-ea"/>
              </a:rPr>
              <a:t>5.10</a:t>
            </a:r>
            <a:r>
              <a:rPr lang="zh-CN" altLang="en-US" sz="2800" dirty="0">
                <a:latin typeface="微软雅黑" panose="020B0503020204020204" pitchFamily="34" charset="-122"/>
                <a:ea typeface="微软雅黑" panose="020B0503020204020204" pitchFamily="34" charset="-122"/>
                <a:sym typeface="+mn-ea"/>
              </a:rPr>
              <a:t>、</a:t>
            </a:r>
            <a:r>
              <a:rPr lang="en-US" altLang="zh-CN" sz="2800" dirty="0">
                <a:latin typeface="微软雅黑" panose="020B0503020204020204" pitchFamily="34" charset="-122"/>
                <a:ea typeface="微软雅黑" panose="020B0503020204020204" pitchFamily="34" charset="-122"/>
                <a:sym typeface="+mn-ea"/>
              </a:rPr>
              <a:t>5.15</a:t>
            </a:r>
            <a:r>
              <a:rPr lang="zh-CN" altLang="en-US" sz="2800" dirty="0">
                <a:latin typeface="微软雅黑" panose="020B0503020204020204" pitchFamily="34" charset="-122"/>
                <a:ea typeface="微软雅黑" panose="020B0503020204020204" pitchFamily="34" charset="-122"/>
                <a:sym typeface="+mn-ea"/>
              </a:rPr>
              <a:t>、</a:t>
            </a:r>
            <a:r>
              <a:rPr lang="en-US" altLang="zh-CN" sz="2800" dirty="0">
                <a:latin typeface="微软雅黑" panose="020B0503020204020204" pitchFamily="34" charset="-122"/>
                <a:ea typeface="微软雅黑" panose="020B0503020204020204" pitchFamily="34" charset="-122"/>
                <a:sym typeface="+mn-ea"/>
              </a:rPr>
              <a:t>5.19</a:t>
            </a:r>
            <a:r>
              <a:rPr lang="zh-CN" altLang="en-US" sz="2800" dirty="0">
                <a:latin typeface="微软雅黑" panose="020B0503020204020204" pitchFamily="34" charset="-122"/>
                <a:ea typeface="微软雅黑" panose="020B0503020204020204" pitchFamily="34" charset="-122"/>
                <a:sym typeface="+mn-ea"/>
              </a:rPr>
              <a:t>、</a:t>
            </a:r>
            <a:r>
              <a:rPr lang="en-US" altLang="zh-CN" sz="2800" dirty="0">
                <a:latin typeface="微软雅黑" panose="020B0503020204020204" pitchFamily="34" charset="-122"/>
                <a:ea typeface="微软雅黑" panose="020B0503020204020204" pitchFamily="34" charset="-122"/>
                <a:sym typeface="+mn-ea"/>
              </a:rPr>
              <a:t>5.21</a:t>
            </a:r>
            <a:r>
              <a:rPr lang="zh-CN" altLang="en-US" sz="2800" dirty="0">
                <a:latin typeface="微软雅黑" panose="020B0503020204020204" pitchFamily="34" charset="-122"/>
                <a:ea typeface="微软雅黑" panose="020B0503020204020204" pitchFamily="34" charset="-122"/>
                <a:sym typeface="+mn-ea"/>
              </a:rPr>
              <a:t>、</a:t>
            </a:r>
            <a:r>
              <a:rPr lang="en-US" altLang="zh-CN" sz="2800" dirty="0">
                <a:latin typeface="微软雅黑" panose="020B0503020204020204" pitchFamily="34" charset="-122"/>
                <a:ea typeface="微软雅黑" panose="020B0503020204020204" pitchFamily="34" charset="-122"/>
                <a:sym typeface="+mn-ea"/>
              </a:rPr>
              <a:t>5.29 </a:t>
            </a:r>
            <a:endParaRPr lang="zh-CN" altLang="en-US" sz="2800" dirty="0">
              <a:latin typeface="微软雅黑" panose="020B0503020204020204" pitchFamily="34" charset="-122"/>
              <a:ea typeface="微软雅黑" panose="020B0503020204020204" pitchFamily="34" charset="-122"/>
              <a:sym typeface="+mn-ea"/>
            </a:endParaRP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87</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611505" y="764540"/>
            <a:ext cx="8128000" cy="4815840"/>
          </a:xfrm>
          <a:prstGeom prst="rect">
            <a:avLst/>
          </a:prstGeom>
          <a:noFill/>
        </p:spPr>
        <p:txBody>
          <a:bodyPr wrap="square" rtlCol="0" anchor="t">
            <a:noAutofit/>
          </a:bodyPr>
          <a:lstStyle/>
          <a:p>
            <a:pPr>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sym typeface="+mn-ea"/>
              </a:rPr>
              <a:t>编程作业</a:t>
            </a:r>
            <a:r>
              <a:rPr lang="en-US" altLang="zh-CN" sz="2400" b="1" dirty="0">
                <a:latin typeface="微软雅黑" panose="020B0503020204020204" pitchFamily="34" charset="-122"/>
                <a:ea typeface="微软雅黑" panose="020B0503020204020204" pitchFamily="34" charset="-122"/>
                <a:sym typeface="+mn-ea"/>
              </a:rPr>
              <a:t>#1</a:t>
            </a:r>
            <a:r>
              <a:rPr lang="zh-CN" altLang="en-US" sz="2400" dirty="0">
                <a:latin typeface="微软雅黑" panose="020B0503020204020204" pitchFamily="34" charset="-122"/>
                <a:ea typeface="微软雅黑" panose="020B0503020204020204" pitchFamily="34" charset="-122"/>
                <a:sym typeface="+mn-ea"/>
              </a:rPr>
              <a:t>：</a:t>
            </a:r>
            <a:endParaRPr lang="en-US" altLang="zh-CN" sz="2400" dirty="0">
              <a:solidFill>
                <a:schemeClr val="tx1"/>
              </a:solidFill>
              <a:latin typeface="微软雅黑" panose="020B0503020204020204" pitchFamily="34" charset="-122"/>
              <a:ea typeface="微软雅黑" panose="020B0503020204020204" pitchFamily="34" charset="-122"/>
            </a:endParaRPr>
          </a:p>
          <a:p>
            <a:pPr algn="just">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sym typeface="+mn-ea"/>
              </a:rPr>
              <a:t>下载图</a:t>
            </a:r>
            <a:r>
              <a:rPr lang="en-US" altLang="zh-CN" sz="2400" dirty="0">
                <a:latin typeface="微软雅黑" panose="020B0503020204020204" pitchFamily="34" charset="-122"/>
                <a:ea typeface="微软雅黑" panose="020B0503020204020204" pitchFamily="34" charset="-122"/>
                <a:sym typeface="+mn-ea"/>
              </a:rPr>
              <a:t>(a)</a:t>
            </a:r>
            <a:r>
              <a:rPr lang="zh-CN" altLang="en-US" sz="2400" dirty="0">
                <a:latin typeface="微软雅黑" panose="020B0503020204020204" pitchFamily="34" charset="-122"/>
                <a:ea typeface="微软雅黑" panose="020B0503020204020204" pitchFamily="34" charset="-122"/>
                <a:sym typeface="+mn-ea"/>
              </a:rPr>
              <a:t>，加入椒盐噪声，要求</a:t>
            </a:r>
            <a:r>
              <a:rPr lang="en-US" altLang="zh-CN" sz="2400" dirty="0">
                <a:latin typeface="微软雅黑" panose="020B0503020204020204" pitchFamily="34" charset="-122"/>
                <a:ea typeface="微软雅黑" panose="020B0503020204020204" pitchFamily="34" charset="-122"/>
                <a:sym typeface="+mn-ea"/>
              </a:rPr>
              <a:t>P</a:t>
            </a:r>
            <a:r>
              <a:rPr lang="en-US" altLang="zh-CN" sz="2400" baseline="-25000" dirty="0">
                <a:latin typeface="微软雅黑" panose="020B0503020204020204" pitchFamily="34" charset="-122"/>
                <a:ea typeface="微软雅黑" panose="020B0503020204020204" pitchFamily="34" charset="-122"/>
                <a:sym typeface="+mn-ea"/>
              </a:rPr>
              <a:t>a</a:t>
            </a:r>
            <a:r>
              <a:rPr lang="en-US" altLang="zh-CN" sz="2400" dirty="0">
                <a:latin typeface="微软雅黑" panose="020B0503020204020204" pitchFamily="34" charset="-122"/>
                <a:ea typeface="微软雅黑" panose="020B0503020204020204" pitchFamily="34" charset="-122"/>
                <a:sym typeface="+mn-ea"/>
              </a:rPr>
              <a:t>=P</a:t>
            </a:r>
            <a:r>
              <a:rPr lang="en-US" altLang="zh-CN" sz="2400" baseline="-25000" dirty="0">
                <a:latin typeface="微软雅黑" panose="020B0503020204020204" pitchFamily="34" charset="-122"/>
                <a:ea typeface="微软雅黑" panose="020B0503020204020204" pitchFamily="34" charset="-122"/>
                <a:sym typeface="+mn-ea"/>
              </a:rPr>
              <a:t>b</a:t>
            </a:r>
            <a:r>
              <a:rPr lang="en-US" altLang="zh-CN" sz="2400" dirty="0">
                <a:latin typeface="微软雅黑" panose="020B0503020204020204" pitchFamily="34" charset="-122"/>
                <a:ea typeface="微软雅黑" panose="020B0503020204020204" pitchFamily="34" charset="-122"/>
                <a:sym typeface="+mn-ea"/>
              </a:rPr>
              <a:t>=0.2</a:t>
            </a:r>
            <a:r>
              <a:rPr lang="zh-CN" altLang="en-US" sz="2400" dirty="0">
                <a:latin typeface="微软雅黑" panose="020B0503020204020204" pitchFamily="34" charset="-122"/>
                <a:ea typeface="微软雅黑" panose="020B0503020204020204" pitchFamily="34" charset="-122"/>
                <a:sym typeface="+mn-ea"/>
              </a:rPr>
              <a:t>，将得到的结果应用中值滤波，然后比较并解释与</a:t>
            </a:r>
            <a:r>
              <a:rPr lang="en-US" altLang="zh-CN" sz="2400" dirty="0">
                <a:latin typeface="微软雅黑" panose="020B0503020204020204" pitchFamily="34" charset="-122"/>
                <a:ea typeface="微软雅黑" panose="020B0503020204020204" pitchFamily="34" charset="-122"/>
                <a:sym typeface="+mn-ea"/>
              </a:rPr>
              <a:t>5.10(b)</a:t>
            </a:r>
            <a:r>
              <a:rPr lang="zh-CN" altLang="en-US" sz="2400" dirty="0">
                <a:latin typeface="微软雅黑" panose="020B0503020204020204" pitchFamily="34" charset="-122"/>
                <a:ea typeface="微软雅黑" panose="020B0503020204020204" pitchFamily="34" charset="-122"/>
                <a:sym typeface="+mn-ea"/>
              </a:rPr>
              <a:t>的主要区别；</a:t>
            </a:r>
          </a:p>
          <a:p>
            <a:pPr algn="just">
              <a:buFont typeface="Arial" panose="020B0604020202020204" pitchFamily="34" charset="0"/>
              <a:buNone/>
            </a:pPr>
            <a:endParaRPr lang="zh-CN" altLang="en-US" sz="2400"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1546597" y="2635642"/>
            <a:ext cx="2420620" cy="2337435"/>
          </a:xfrm>
          <a:prstGeom prst="rect">
            <a:avLst/>
          </a:prstGeom>
        </p:spPr>
      </p:pic>
      <p:sp>
        <p:nvSpPr>
          <p:cNvPr id="5" name="文本框 4"/>
          <p:cNvSpPr txBox="1"/>
          <p:nvPr/>
        </p:nvSpPr>
        <p:spPr>
          <a:xfrm>
            <a:off x="2411467" y="4901322"/>
            <a:ext cx="1010285" cy="460375"/>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sym typeface="+mn-ea"/>
              </a:rPr>
              <a:t>图</a:t>
            </a:r>
            <a:r>
              <a:rPr lang="en-US" altLang="zh-CN" sz="2400" dirty="0">
                <a:latin typeface="微软雅黑" panose="020B0503020204020204" pitchFamily="34" charset="-122"/>
                <a:ea typeface="微软雅黑" panose="020B0503020204020204" pitchFamily="34" charset="-122"/>
                <a:sym typeface="+mn-ea"/>
              </a:rPr>
              <a:t>(a)</a:t>
            </a:r>
          </a:p>
        </p:txBody>
      </p:sp>
      <p:pic>
        <p:nvPicPr>
          <p:cNvPr id="7" name="图片 6"/>
          <p:cNvPicPr>
            <a:picLocks noChangeAspect="1"/>
          </p:cNvPicPr>
          <p:nvPr/>
        </p:nvPicPr>
        <p:blipFill>
          <a:blip r:embed="rId3"/>
          <a:stretch>
            <a:fillRect/>
          </a:stretch>
        </p:blipFill>
        <p:spPr>
          <a:xfrm>
            <a:off x="5220072" y="2636912"/>
            <a:ext cx="2415117" cy="2336400"/>
          </a:xfrm>
          <a:prstGeom prst="rect">
            <a:avLst/>
          </a:prstGeom>
        </p:spPr>
      </p:pic>
      <p:sp>
        <p:nvSpPr>
          <p:cNvPr id="8" name="文本框 7"/>
          <p:cNvSpPr txBox="1"/>
          <p:nvPr/>
        </p:nvSpPr>
        <p:spPr>
          <a:xfrm>
            <a:off x="5868144" y="5094069"/>
            <a:ext cx="1440651" cy="460375"/>
          </a:xfrm>
          <a:prstGeom prst="rect">
            <a:avLst/>
          </a:prstGeom>
          <a:noFill/>
        </p:spPr>
        <p:txBody>
          <a:bodyPr wrap="square" rtlCol="0" anchor="t">
            <a:spAutoFit/>
          </a:bodyPr>
          <a:lstStyle/>
          <a:p>
            <a:pPr algn="l">
              <a:buClrTx/>
              <a:buSzTx/>
              <a:buFontTx/>
            </a:pPr>
            <a:r>
              <a:rPr lang="zh-CN" altLang="en-US" sz="2400" dirty="0">
                <a:latin typeface="微软雅黑" panose="020B0503020204020204" pitchFamily="34" charset="-122"/>
                <a:ea typeface="微软雅黑" panose="020B0503020204020204" pitchFamily="34" charset="-122"/>
                <a:sym typeface="+mn-ea"/>
              </a:rPr>
              <a:t>5.10(b)</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88</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539750" y="692150"/>
            <a:ext cx="8003540" cy="4815840"/>
          </a:xfrm>
          <a:prstGeom prst="rect">
            <a:avLst/>
          </a:prstGeom>
          <a:noFill/>
        </p:spPr>
        <p:txBody>
          <a:bodyPr wrap="square" rtlCol="0" anchor="t">
            <a:noAutofit/>
          </a:bodyPr>
          <a:lstStyle/>
          <a:p>
            <a:pPr>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sym typeface="+mn-ea"/>
              </a:rPr>
              <a:t>编程作业</a:t>
            </a:r>
            <a:r>
              <a:rPr lang="en-US" altLang="zh-CN" sz="2400" b="1" dirty="0">
                <a:latin typeface="微软雅黑" panose="020B0503020204020204" pitchFamily="34" charset="-122"/>
                <a:ea typeface="微软雅黑" panose="020B0503020204020204" pitchFamily="34" charset="-122"/>
                <a:sym typeface="+mn-ea"/>
              </a:rPr>
              <a:t>#2</a:t>
            </a:r>
            <a:r>
              <a:rPr lang="zh-CN" altLang="en-US" sz="2400" dirty="0">
                <a:latin typeface="微软雅黑" panose="020B0503020204020204" pitchFamily="34" charset="-122"/>
                <a:ea typeface="微软雅黑" panose="020B0503020204020204" pitchFamily="34" charset="-122"/>
                <a:sym typeface="+mn-ea"/>
              </a:rPr>
              <a:t>：</a:t>
            </a:r>
          </a:p>
          <a:p>
            <a:pPr algn="l">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sym typeface="+mn-ea"/>
              </a:rPr>
              <a:t>实现如式</a:t>
            </a:r>
            <a:r>
              <a:rPr lang="en-US" altLang="zh-CN" sz="2400" dirty="0">
                <a:latin typeface="微软雅黑" panose="020B0503020204020204" pitchFamily="34" charset="-122"/>
                <a:ea typeface="微软雅黑" panose="020B0503020204020204" pitchFamily="34" charset="-122"/>
                <a:sym typeface="+mn-ea"/>
              </a:rPr>
              <a:t>5.77</a:t>
            </a:r>
            <a:r>
              <a:rPr lang="zh-CN" altLang="en-US" sz="2400" dirty="0">
                <a:latin typeface="微软雅黑" panose="020B0503020204020204" pitchFamily="34" charset="-122"/>
                <a:ea typeface="微软雅黑" panose="020B0503020204020204" pitchFamily="34" charset="-122"/>
                <a:sym typeface="+mn-ea"/>
              </a:rPr>
              <a:t>所示的滤波器</a:t>
            </a:r>
            <a:r>
              <a:rPr 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使用</a:t>
            </a:r>
            <a:r>
              <a:rPr lang="en-US" altLang="zh-CN" sz="2400" dirty="0">
                <a:latin typeface="微软雅黑" panose="020B0503020204020204" pitchFamily="34" charset="-122"/>
                <a:ea typeface="微软雅黑" panose="020B0503020204020204" pitchFamily="34" charset="-122"/>
                <a:sym typeface="+mn-ea"/>
              </a:rPr>
              <a:t>T = 1</a:t>
            </a:r>
            <a:r>
              <a:rPr lang="zh-CN" altLang="en-US" sz="2400" dirty="0">
                <a:latin typeface="微软雅黑" panose="020B0503020204020204" pitchFamily="34" charset="-122"/>
                <a:ea typeface="微软雅黑" panose="020B0503020204020204" pitchFamily="34" charset="-122"/>
                <a:sym typeface="+mn-ea"/>
              </a:rPr>
              <a:t>在</a:t>
            </a:r>
            <a:r>
              <a:rPr lang="en-US" altLang="zh-CN" sz="2400" dirty="0">
                <a:latin typeface="微软雅黑" panose="020B0503020204020204" pitchFamily="34" charset="-122"/>
                <a:ea typeface="微软雅黑" panose="020B0503020204020204" pitchFamily="34" charset="-122"/>
                <a:sym typeface="+mn-ea"/>
              </a:rPr>
              <a:t>+45</a:t>
            </a:r>
            <a:r>
              <a:rPr lang="en-US" altLang="en-US"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方向上模糊图</a:t>
            </a:r>
            <a:r>
              <a:rPr lang="en-US" altLang="zh-CN" sz="2400" dirty="0">
                <a:latin typeface="微软雅黑" panose="020B0503020204020204" pitchFamily="34" charset="-122"/>
                <a:ea typeface="微软雅黑" panose="020B0503020204020204" pitchFamily="34" charset="-122"/>
                <a:sym typeface="+mn-ea"/>
              </a:rPr>
              <a:t>(b)</a:t>
            </a:r>
            <a:r>
              <a:rPr lang="zh-CN" altLang="en-US" sz="2400" dirty="0">
                <a:latin typeface="微软雅黑" panose="020B0503020204020204" pitchFamily="34" charset="-122"/>
                <a:ea typeface="微软雅黑" panose="020B0503020204020204" pitchFamily="34" charset="-122"/>
                <a:sym typeface="+mn-ea"/>
              </a:rPr>
              <a:t>，如</a:t>
            </a:r>
            <a:r>
              <a:rPr lang="en-US" altLang="zh-CN" sz="2400" dirty="0">
                <a:latin typeface="微软雅黑" panose="020B0503020204020204" pitchFamily="34" charset="-122"/>
                <a:ea typeface="微软雅黑" panose="020B0503020204020204" pitchFamily="34" charset="-122"/>
                <a:sym typeface="+mn-ea"/>
              </a:rPr>
              <a:t>5.26(b)</a:t>
            </a:r>
            <a:r>
              <a:rPr lang="zh-CN" altLang="en-US" sz="2400" dirty="0">
                <a:latin typeface="微软雅黑" panose="020B0503020204020204" pitchFamily="34" charset="-122"/>
                <a:ea typeface="微软雅黑" panose="020B0503020204020204" pitchFamily="34" charset="-122"/>
                <a:sym typeface="+mn-ea"/>
              </a:rPr>
              <a:t>所示</a:t>
            </a:r>
            <a:r>
              <a:rPr lang="zh-CN" sz="2400" dirty="0">
                <a:latin typeface="微软雅黑" panose="020B0503020204020204" pitchFamily="34" charset="-122"/>
                <a:ea typeface="微软雅黑" panose="020B0503020204020204" pitchFamily="34" charset="-122"/>
                <a:sym typeface="+mn-ea"/>
              </a:rPr>
              <a:t>，然后</a:t>
            </a:r>
            <a:r>
              <a:rPr lang="zh-CN" altLang="en-US" sz="2400" dirty="0">
                <a:latin typeface="微软雅黑" panose="020B0503020204020204" pitchFamily="34" charset="-122"/>
                <a:ea typeface="微软雅黑" panose="020B0503020204020204" pitchFamily="34" charset="-122"/>
                <a:sym typeface="+mn-ea"/>
              </a:rPr>
              <a:t>向模糊图像添加均值为</a:t>
            </a:r>
            <a:r>
              <a:rPr lang="en-US" altLang="zh-CN" sz="2400" dirty="0">
                <a:latin typeface="微软雅黑" panose="020B0503020204020204" pitchFamily="34" charset="-122"/>
                <a:ea typeface="微软雅黑" panose="020B0503020204020204" pitchFamily="34" charset="-122"/>
                <a:sym typeface="+mn-ea"/>
              </a:rPr>
              <a:t>0</a:t>
            </a:r>
            <a:r>
              <a:rPr lang="zh-CN" altLang="en-US" sz="2400" dirty="0">
                <a:latin typeface="微软雅黑" panose="020B0503020204020204" pitchFamily="34" charset="-122"/>
                <a:ea typeface="微软雅黑" panose="020B0503020204020204" pitchFamily="34" charset="-122"/>
                <a:sym typeface="+mn-ea"/>
              </a:rPr>
              <a:t>、方差为</a:t>
            </a:r>
            <a:r>
              <a:rPr lang="en-US" altLang="zh-CN" sz="2400" dirty="0">
                <a:latin typeface="微软雅黑" panose="020B0503020204020204" pitchFamily="34" charset="-122"/>
                <a:ea typeface="微软雅黑" panose="020B0503020204020204" pitchFamily="34" charset="-122"/>
                <a:sym typeface="+mn-ea"/>
              </a:rPr>
              <a:t>10</a:t>
            </a:r>
            <a:r>
              <a:rPr lang="zh-CN" altLang="en-US" sz="2400" dirty="0">
                <a:latin typeface="微软雅黑" panose="020B0503020204020204" pitchFamily="34" charset="-122"/>
                <a:ea typeface="微软雅黑" panose="020B0503020204020204" pitchFamily="34" charset="-122"/>
                <a:sym typeface="+mn-ea"/>
              </a:rPr>
              <a:t>像素的高斯噪声</a:t>
            </a:r>
            <a:r>
              <a:rPr 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使用式</a:t>
            </a:r>
            <a:r>
              <a:rPr lang="en-US" sz="2400" dirty="0">
                <a:latin typeface="微软雅黑" panose="020B0503020204020204" pitchFamily="34" charset="-122"/>
                <a:ea typeface="微软雅黑" panose="020B0503020204020204" pitchFamily="34" charset="-122"/>
                <a:sym typeface="+mn-ea"/>
              </a:rPr>
              <a:t>5.85</a:t>
            </a:r>
            <a:r>
              <a:rPr lang="zh-CN" altLang="en-US" sz="2400" dirty="0">
                <a:latin typeface="微软雅黑" panose="020B0503020204020204" pitchFamily="34" charset="-122"/>
                <a:ea typeface="微软雅黑" panose="020B0503020204020204" pitchFamily="34" charset="-122"/>
                <a:sym typeface="+mn-ea"/>
              </a:rPr>
              <a:t>所示的参数的维纳滤波器恢复图像。</a:t>
            </a:r>
          </a:p>
          <a:p>
            <a:pPr>
              <a:buFont typeface="Arial" panose="020B0604020202020204" pitchFamily="34" charset="0"/>
              <a:buNone/>
            </a:pPr>
            <a:endParaRPr lang="zh-CN" altLang="en-US" sz="2400"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1188085" y="3735070"/>
            <a:ext cx="2135505" cy="2135505"/>
          </a:xfrm>
          <a:prstGeom prst="rect">
            <a:avLst/>
          </a:prstGeom>
        </p:spPr>
      </p:pic>
      <p:sp>
        <p:nvSpPr>
          <p:cNvPr id="5" name="文本框 4"/>
          <p:cNvSpPr txBox="1"/>
          <p:nvPr/>
        </p:nvSpPr>
        <p:spPr>
          <a:xfrm>
            <a:off x="1801495" y="5870575"/>
            <a:ext cx="1546225" cy="460375"/>
          </a:xfrm>
          <a:prstGeom prst="rect">
            <a:avLst/>
          </a:prstGeom>
          <a:noFill/>
        </p:spPr>
        <p:txBody>
          <a:bodyPr wrap="square" rtlCol="0" anchor="t">
            <a:spAutoFit/>
          </a:bodyPr>
          <a:lstStyle/>
          <a:p>
            <a:pPr algn="l">
              <a:buClrTx/>
              <a:buSzTx/>
              <a:buFontTx/>
            </a:pPr>
            <a:r>
              <a:rPr lang="zh-CN" altLang="en-US" sz="2400" dirty="0">
                <a:latin typeface="微软雅黑" panose="020B0503020204020204" pitchFamily="34" charset="-122"/>
                <a:ea typeface="微软雅黑" panose="020B0503020204020204" pitchFamily="34" charset="-122"/>
                <a:sym typeface="+mn-ea"/>
              </a:rPr>
              <a:t>图(b)</a:t>
            </a:r>
          </a:p>
        </p:txBody>
      </p:sp>
      <p:pic>
        <p:nvPicPr>
          <p:cNvPr id="7" name="图片 6"/>
          <p:cNvPicPr>
            <a:picLocks noChangeAspect="1"/>
          </p:cNvPicPr>
          <p:nvPr/>
        </p:nvPicPr>
        <p:blipFill>
          <a:blip r:embed="rId4"/>
          <a:stretch>
            <a:fillRect/>
          </a:stretch>
        </p:blipFill>
        <p:spPr>
          <a:xfrm>
            <a:off x="5796280" y="3789045"/>
            <a:ext cx="2121535" cy="2110740"/>
          </a:xfrm>
          <a:prstGeom prst="rect">
            <a:avLst/>
          </a:prstGeom>
        </p:spPr>
      </p:pic>
      <p:sp>
        <p:nvSpPr>
          <p:cNvPr id="8" name="文本框 7"/>
          <p:cNvSpPr txBox="1"/>
          <p:nvPr/>
        </p:nvSpPr>
        <p:spPr>
          <a:xfrm>
            <a:off x="6252210" y="5923915"/>
            <a:ext cx="1932940" cy="460375"/>
          </a:xfrm>
          <a:prstGeom prst="rect">
            <a:avLst/>
          </a:prstGeom>
          <a:noFill/>
        </p:spPr>
        <p:txBody>
          <a:bodyPr wrap="square" rtlCol="0" anchor="t">
            <a:spAutoFit/>
          </a:bodyPr>
          <a:lstStyle/>
          <a:p>
            <a:pPr algn="l">
              <a:buClrTx/>
              <a:buSzTx/>
              <a:buFontTx/>
            </a:pPr>
            <a:r>
              <a:rPr lang="zh-CN" altLang="en-US" sz="2400" dirty="0">
                <a:latin typeface="微软雅黑" panose="020B0503020204020204" pitchFamily="34" charset="-122"/>
                <a:ea typeface="微软雅黑" panose="020B0503020204020204" pitchFamily="34" charset="-122"/>
                <a:sym typeface="+mn-ea"/>
              </a:rPr>
              <a:t>5.26(b)</a:t>
            </a:r>
          </a:p>
        </p:txBody>
      </p:sp>
      <p:graphicFrame>
        <p:nvGraphicFramePr>
          <p:cNvPr id="153610" name="Object 16"/>
          <p:cNvGraphicFramePr>
            <a:graphicFrameLocks noChangeAspect="1"/>
          </p:cNvGraphicFramePr>
          <p:nvPr/>
        </p:nvGraphicFramePr>
        <p:xfrm>
          <a:off x="2339658" y="2492058"/>
          <a:ext cx="5098415" cy="584835"/>
        </p:xfrm>
        <a:graphic>
          <a:graphicData uri="http://schemas.openxmlformats.org/presentationml/2006/ole">
            <mc:AlternateContent xmlns:mc="http://schemas.openxmlformats.org/markup-compatibility/2006">
              <mc:Choice xmlns:v="urn:schemas-microsoft-com:vml" Requires="v">
                <p:oleObj spid="_x0000_s46094" r:id="rId5" imgW="3479800" imgH="419100" progId="Equation.3">
                  <p:embed/>
                </p:oleObj>
              </mc:Choice>
              <mc:Fallback>
                <p:oleObj r:id="rId5" imgW="3479800" imgH="419100" progId="Equation.3">
                  <p:embed/>
                  <p:pic>
                    <p:nvPicPr>
                      <p:cNvPr id="153610" name="Object 16"/>
                      <p:cNvPicPr/>
                      <p:nvPr/>
                    </p:nvPicPr>
                    <p:blipFill>
                      <a:blip r:embed="rId6"/>
                      <a:stretch>
                        <a:fillRect/>
                      </a:stretch>
                    </p:blipFill>
                    <p:spPr>
                      <a:xfrm>
                        <a:off x="2339658" y="2492058"/>
                        <a:ext cx="5098415" cy="584835"/>
                      </a:xfrm>
                      <a:prstGeom prst="rect">
                        <a:avLst/>
                      </a:prstGeom>
                      <a:noFill/>
                      <a:ln w="38100">
                        <a:noFill/>
                        <a:miter/>
                      </a:ln>
                    </p:spPr>
                  </p:pic>
                </p:oleObj>
              </mc:Fallback>
            </mc:AlternateContent>
          </a:graphicData>
        </a:graphic>
      </p:graphicFrame>
      <p:graphicFrame>
        <p:nvGraphicFramePr>
          <p:cNvPr id="15" name="Object 11"/>
          <p:cNvGraphicFramePr>
            <a:graphicFrameLocks noChangeAspect="1"/>
          </p:cNvGraphicFramePr>
          <p:nvPr/>
        </p:nvGraphicFramePr>
        <p:xfrm>
          <a:off x="2718435" y="3068955"/>
          <a:ext cx="4341495" cy="689610"/>
        </p:xfrm>
        <a:graphic>
          <a:graphicData uri="http://schemas.openxmlformats.org/presentationml/2006/ole">
            <mc:AlternateContent xmlns:mc="http://schemas.openxmlformats.org/markup-compatibility/2006">
              <mc:Choice xmlns:v="urn:schemas-microsoft-com:vml" Requires="v">
                <p:oleObj spid="_x0000_s46095" r:id="rId7" imgW="3148965" imgH="533400" progId="Equation.3">
                  <p:embed/>
                </p:oleObj>
              </mc:Choice>
              <mc:Fallback>
                <p:oleObj r:id="rId7" imgW="3148965" imgH="533400" progId="Equation.3">
                  <p:embed/>
                  <p:pic>
                    <p:nvPicPr>
                      <p:cNvPr id="15" name="Object 11"/>
                      <p:cNvPicPr/>
                      <p:nvPr/>
                    </p:nvPicPr>
                    <p:blipFill>
                      <a:blip r:embed="rId8"/>
                      <a:stretch>
                        <a:fillRect/>
                      </a:stretch>
                    </p:blipFill>
                    <p:spPr>
                      <a:xfrm>
                        <a:off x="2718435" y="3068955"/>
                        <a:ext cx="4341495" cy="689610"/>
                      </a:xfrm>
                      <a:prstGeom prst="rect">
                        <a:avLst/>
                      </a:prstGeom>
                      <a:noFill/>
                      <a:ln w="38100">
                        <a:noFill/>
                        <a:miter/>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p:cNvSpPr txBox="1"/>
              <p:nvPr/>
            </p:nvSpPr>
            <p:spPr>
              <a:xfrm>
                <a:off x="681990" y="909320"/>
                <a:ext cx="7917180" cy="5631180"/>
              </a:xfrm>
              <a:prstGeom prst="rect">
                <a:avLst/>
              </a:prstGeom>
              <a:noFill/>
            </p:spPr>
            <p:txBody>
              <a:bodyPr wrap="square" rtlCol="0">
                <a:spAutoFit/>
              </a:bodyPr>
              <a:lstStyle/>
              <a:p>
                <a:r>
                  <a:rPr lang="zh-CN" altLang="en-US" b="1" dirty="0">
                    <a:solidFill>
                      <a:schemeClr val="tx2">
                        <a:lumMod val="60000"/>
                        <a:lumOff val="40000"/>
                      </a:schemeClr>
                    </a:solidFill>
                    <a:uFillTx/>
                    <a:latin typeface="Times New Roman" panose="02020603050405020304" pitchFamily="18" charset="0"/>
                    <a:ea typeface="微软雅黑" panose="020B0503020204020204" pitchFamily="34" charset="-122"/>
                  </a:rPr>
                  <a:t>爱尔兰（伽马）分布</a:t>
                </a:r>
              </a:p>
              <a:p>
                <a:endParaRPr lang="zh-CN" altLang="en-US" dirty="0">
                  <a:solidFill>
                    <a:srgbClr val="FF0000"/>
                  </a:solidFill>
                  <a:uFillTx/>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伽马分布</a:t>
                </a:r>
                <a:r>
                  <a:rPr lang="zh-CN" altLang="en-US" dirty="0">
                    <a:solidFill>
                      <a:schemeClr val="tx1"/>
                    </a:solidFill>
                    <a:uFillTx/>
                    <a:latin typeface="Times New Roman" panose="02020603050405020304" pitchFamily="18" charset="0"/>
                    <a:ea typeface="微软雅黑" panose="020B0503020204020204" pitchFamily="34" charset="-122"/>
                  </a:rPr>
                  <a:t>的</a:t>
                </a:r>
                <a:r>
                  <a:rPr lang="en-US" altLang="zh-CN" dirty="0">
                    <a:solidFill>
                      <a:schemeClr val="tx1"/>
                    </a:solidFill>
                    <a:uFillTx/>
                    <a:latin typeface="Times New Roman" panose="02020603050405020304" pitchFamily="18" charset="0"/>
                    <a:ea typeface="微软雅黑" panose="020B0503020204020204" pitchFamily="34" charset="-122"/>
                  </a:rPr>
                  <a:t>PDF</a:t>
                </a:r>
                <a:r>
                  <a:rPr lang="zh-CN" altLang="en-US" dirty="0">
                    <a:solidFill>
                      <a:schemeClr val="tx1"/>
                    </a:solidFill>
                    <a:uFillTx/>
                    <a:latin typeface="Times New Roman" panose="02020603050405020304" pitchFamily="18" charset="0"/>
                    <a:ea typeface="微软雅黑" panose="020B0503020204020204" pitchFamily="34" charset="-122"/>
                  </a:rPr>
                  <a:t>为：</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其中，</a:t>
                </a:r>
                <a:r>
                  <a:rPr lang="en-US" altLang="zh-CN" i="1" dirty="0">
                    <a:solidFill>
                      <a:schemeClr val="tx1"/>
                    </a:solidFill>
                    <a:uFillTx/>
                    <a:latin typeface="Times New Roman" panose="02020603050405020304" pitchFamily="18" charset="0"/>
                    <a:ea typeface="微软雅黑" panose="020B0503020204020204" pitchFamily="34" charset="-122"/>
                  </a:rPr>
                  <a:t>a</a:t>
                </a:r>
                <a:r>
                  <a:rPr lang="en-US" altLang="zh-CN" dirty="0">
                    <a:solidFill>
                      <a:schemeClr val="tx1"/>
                    </a:solidFill>
                    <a:uFillTx/>
                    <a:latin typeface="Times New Roman" panose="02020603050405020304" pitchFamily="18" charset="0"/>
                    <a:ea typeface="微软雅黑" panose="020B0503020204020204" pitchFamily="34" charset="-122"/>
                  </a:rPr>
                  <a:t>&gt;0</a:t>
                </a:r>
                <a:r>
                  <a:rPr lang="zh-CN" altLang="en-US" dirty="0">
                    <a:solidFill>
                      <a:schemeClr val="tx1"/>
                    </a:solidFill>
                    <a:uFillTx/>
                    <a:latin typeface="Times New Roman" panose="02020603050405020304" pitchFamily="18" charset="0"/>
                    <a:ea typeface="微软雅黑" panose="020B0503020204020204" pitchFamily="34" charset="-122"/>
                  </a:rPr>
                  <a:t>，</a:t>
                </a:r>
                <a:r>
                  <a:rPr lang="en-US" altLang="zh-CN" i="1" dirty="0">
                    <a:solidFill>
                      <a:schemeClr val="tx1"/>
                    </a:solidFill>
                    <a:uFillTx/>
                    <a:latin typeface="Times New Roman" panose="02020603050405020304" pitchFamily="18" charset="0"/>
                    <a:ea typeface="微软雅黑" panose="020B0503020204020204" pitchFamily="34" charset="-122"/>
                  </a:rPr>
                  <a:t>b</a:t>
                </a:r>
                <a:r>
                  <a:rPr lang="zh-CN" altLang="en-US" dirty="0">
                    <a:solidFill>
                      <a:schemeClr val="tx1"/>
                    </a:solidFill>
                    <a:uFillTx/>
                    <a:latin typeface="Times New Roman" panose="02020603050405020304" pitchFamily="18" charset="0"/>
                    <a:ea typeface="微软雅黑" panose="020B0503020204020204" pitchFamily="34" charset="-122"/>
                  </a:rPr>
                  <a:t>为正整数。</a:t>
                </a:r>
              </a:p>
              <a:p>
                <a:endParaRPr lang="zh-CN" altLang="en-US" dirty="0">
                  <a:solidFill>
                    <a:schemeClr val="tx1"/>
                  </a:solidFill>
                  <a:uFillTx/>
                  <a:latin typeface="Times New Roman" panose="02020603050405020304" pitchFamily="18" charset="0"/>
                  <a:ea typeface="微软雅黑" panose="020B0503020204020204" pitchFamily="34" charset="-122"/>
                </a:endParaRPr>
              </a:p>
              <a:p>
                <a:r>
                  <a:rPr lang="zh-CN" altLang="en-US" dirty="0">
                    <a:solidFill>
                      <a:schemeClr val="tx1"/>
                    </a:solidFill>
                    <a:uFillTx/>
                    <a:latin typeface="Times New Roman" panose="02020603050405020304" pitchFamily="18" charset="0"/>
                    <a:ea typeface="微软雅黑" panose="020B0503020204020204" pitchFamily="34" charset="-122"/>
                  </a:rPr>
                  <a:t>概率密度的均值和方差由下式给定：</a:t>
                </a: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endParaRPr lang="zh-CN" altLang="en-US" dirty="0">
                  <a:solidFill>
                    <a:schemeClr val="tx1"/>
                  </a:solidFill>
                  <a:uFillTx/>
                  <a:latin typeface="Times New Roman" panose="02020603050405020304" pitchFamily="18" charset="0"/>
                  <a:ea typeface="微软雅黑" panose="020B0503020204020204" pitchFamily="34" charset="-122"/>
                </a:endParaRPr>
              </a:p>
              <a:p>
                <a:pPr indent="457200"/>
                <a:r>
                  <a:rPr lang="zh-CN" altLang="en-US" dirty="0">
                    <a:solidFill>
                      <a:schemeClr val="tx1"/>
                    </a:solidFill>
                    <a:uFillTx/>
                    <a:latin typeface="Times New Roman" panose="02020603050405020304" pitchFamily="18" charset="0"/>
                    <a:ea typeface="微软雅黑" panose="020B0503020204020204" pitchFamily="34" charset="-122"/>
                  </a:rPr>
                  <a:t>上图显示了该密度的曲线。尽管式上式常称伽马密度,但严格地说，仅当分母为伽马函数</a:t>
                </a:r>
                <a14:m>
                  <m:oMath xmlns:m="http://schemas.openxmlformats.org/officeDocument/2006/math">
                    <m:r>
                      <m:rPr>
                        <m:sty m:val="p"/>
                      </m:rPr>
                      <a:rPr lang="el-GR" altLang="zh-CN" i="1" smtClean="0">
                        <a:solidFill>
                          <a:schemeClr val="tx1"/>
                        </a:solidFill>
                        <a:uFillTx/>
                        <a:latin typeface="Cambria Math" panose="02040503050406030204" pitchFamily="18" charset="0"/>
                        <a:ea typeface="Cambria Math" panose="02040503050406030204" pitchFamily="18" charset="0"/>
                      </a:rPr>
                      <m:t>Γ</m:t>
                    </m:r>
                    <m:r>
                      <a:rPr lang="en-US" altLang="zh-CN" b="0" i="1" smtClean="0">
                        <a:solidFill>
                          <a:schemeClr val="tx1"/>
                        </a:solidFill>
                        <a:uFillTx/>
                        <a:latin typeface="Cambria Math" panose="02040503050406030204" pitchFamily="18" charset="0"/>
                        <a:ea typeface="Cambria Math" panose="02040503050406030204" pitchFamily="18" charset="0"/>
                      </a:rPr>
                      <m:t>(</m:t>
                    </m:r>
                    <m:r>
                      <a:rPr lang="en-US" altLang="zh-CN" b="0" i="1" smtClean="0">
                        <a:solidFill>
                          <a:schemeClr val="tx1"/>
                        </a:solidFill>
                        <a:uFillTx/>
                        <a:latin typeface="Cambria Math" panose="02040503050406030204" pitchFamily="18" charset="0"/>
                        <a:ea typeface="Cambria Math" panose="02040503050406030204" pitchFamily="18" charset="0"/>
                      </a:rPr>
                      <m:t>𝑏</m:t>
                    </m:r>
                    <m:r>
                      <a:rPr lang="en-US" altLang="zh-CN" b="0" i="1" smtClean="0">
                        <a:solidFill>
                          <a:schemeClr val="tx1"/>
                        </a:solidFill>
                        <a:uFillTx/>
                        <a:latin typeface="Cambria Math" panose="02040503050406030204" pitchFamily="18" charset="0"/>
                        <a:ea typeface="Cambria Math" panose="02040503050406030204" pitchFamily="18" charset="0"/>
                      </a:rPr>
                      <m:t>)</m:t>
                    </m:r>
                  </m:oMath>
                </a14:m>
                <a:r>
                  <a:rPr lang="zh-CN" altLang="en-US" dirty="0">
                    <a:solidFill>
                      <a:schemeClr val="tx1"/>
                    </a:solidFill>
                    <a:uFillTx/>
                    <a:latin typeface="Times New Roman" panose="02020603050405020304" pitchFamily="18" charset="0"/>
                    <a:ea typeface="微软雅黑" panose="020B0503020204020204" pitchFamily="34" charset="-122"/>
                  </a:rPr>
                  <a:t>时这才是正确的。当分母如表达式所示时，该密度称为爱尔兰密度更合适。</a:t>
                </a:r>
              </a:p>
              <a:p>
                <a:endParaRPr lang="zh-CN" altLang="en-US" dirty="0">
                  <a:solidFill>
                    <a:schemeClr val="tx1"/>
                  </a:solidFill>
                  <a:uFillTx/>
                  <a:latin typeface="Times New Roman" panose="02020603050405020304" pitchFamily="18" charset="0"/>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81990" y="909320"/>
                <a:ext cx="7917180" cy="5631180"/>
              </a:xfrm>
              <a:prstGeom prst="rect">
                <a:avLst/>
              </a:prstGeom>
              <a:blipFill rotWithShape="1">
                <a:blip r:embed="rId3"/>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a:xfrm>
            <a:off x="372110" y="96835"/>
            <a:ext cx="8540750" cy="619108"/>
          </a:xfrm>
        </p:spPr>
        <p:txBody>
          <a:bodyPr/>
          <a:lstStyle/>
          <a:p>
            <a:r>
              <a:rPr lang="en-US" altLang="zh-CN" dirty="0"/>
              <a:t>2. </a:t>
            </a:r>
            <a:r>
              <a:rPr lang="zh-CN" altLang="en-US" dirty="0"/>
              <a:t>爱尔兰（伽马）噪声</a:t>
            </a:r>
          </a:p>
        </p:txBody>
      </p:sp>
      <p:graphicFrame>
        <p:nvGraphicFramePr>
          <p:cNvPr id="9" name="对象 8"/>
          <p:cNvGraphicFramePr/>
          <p:nvPr/>
        </p:nvGraphicFramePr>
        <p:xfrm>
          <a:off x="1998832" y="2001798"/>
          <a:ext cx="3077223" cy="1139170"/>
        </p:xfrm>
        <a:graphic>
          <a:graphicData uri="http://schemas.openxmlformats.org/presentationml/2006/ole">
            <mc:AlternateContent xmlns:mc="http://schemas.openxmlformats.org/markup-compatibility/2006">
              <mc:Choice xmlns:v="urn:schemas-microsoft-com:vml" Requires="v">
                <p:oleObj spid="_x0000_s4110" name="Equation" r:id="rId4" imgW="38100000" imgH="17068800" progId="Equation.DSMT4">
                  <p:embed/>
                </p:oleObj>
              </mc:Choice>
              <mc:Fallback>
                <p:oleObj name="Equation" r:id="rId4" imgW="38100000" imgH="17068800" progId="Equation.DSMT4">
                  <p:embed/>
                  <p:pic>
                    <p:nvPicPr>
                      <p:cNvPr id="0" name="图片 9"/>
                      <p:cNvPicPr/>
                      <p:nvPr/>
                    </p:nvPicPr>
                    <p:blipFill>
                      <a:blip r:embed="rId5"/>
                      <a:stretch>
                        <a:fillRect/>
                      </a:stretch>
                    </p:blipFill>
                    <p:spPr>
                      <a:xfrm>
                        <a:off x="1998832" y="2001798"/>
                        <a:ext cx="3077223" cy="1139170"/>
                      </a:xfrm>
                      <a:prstGeom prst="rect">
                        <a:avLst/>
                      </a:prstGeom>
                    </p:spPr>
                  </p:pic>
                </p:oleObj>
              </mc:Fallback>
            </mc:AlternateContent>
          </a:graphicData>
        </a:graphic>
      </p:graphicFrame>
      <p:graphicFrame>
        <p:nvGraphicFramePr>
          <p:cNvPr id="7" name="对象 6"/>
          <p:cNvGraphicFramePr/>
          <p:nvPr/>
        </p:nvGraphicFramePr>
        <p:xfrm>
          <a:off x="3421063" y="4602163"/>
          <a:ext cx="2406650" cy="652462"/>
        </p:xfrm>
        <a:graphic>
          <a:graphicData uri="http://schemas.openxmlformats.org/presentationml/2006/ole">
            <mc:AlternateContent xmlns:mc="http://schemas.openxmlformats.org/markup-compatibility/2006">
              <mc:Choice xmlns:v="urn:schemas-microsoft-com:vml" Requires="v">
                <p:oleObj spid="_x0000_s4111" name="Equation" r:id="rId6" imgW="22860000" imgH="9448800" progId="Equation.DSMT4">
                  <p:embed/>
                </p:oleObj>
              </mc:Choice>
              <mc:Fallback>
                <p:oleObj name="Equation" r:id="rId6" imgW="22860000" imgH="9448800" progId="Equation.DSMT4">
                  <p:embed/>
                  <p:pic>
                    <p:nvPicPr>
                      <p:cNvPr id="0" name="图片 10"/>
                      <p:cNvPicPr/>
                      <p:nvPr/>
                    </p:nvPicPr>
                    <p:blipFill>
                      <a:blip r:embed="rId7"/>
                      <a:stretch>
                        <a:fillRect/>
                      </a:stretch>
                    </p:blipFill>
                    <p:spPr>
                      <a:xfrm>
                        <a:off x="3421063" y="4602163"/>
                        <a:ext cx="2406650" cy="652462"/>
                      </a:xfrm>
                      <a:prstGeom prst="rect">
                        <a:avLst/>
                      </a:prstGeom>
                    </p:spPr>
                  </p:pic>
                </p:oleObj>
              </mc:Fallback>
            </mc:AlternateContent>
          </a:graphicData>
        </a:graphic>
      </p:graphicFrame>
      <p:pic>
        <p:nvPicPr>
          <p:cNvPr id="5" name="图片 4"/>
          <p:cNvPicPr>
            <a:picLocks noChangeAspect="1"/>
          </p:cNvPicPr>
          <p:nvPr/>
        </p:nvPicPr>
        <p:blipFill>
          <a:blip r:embed="rId8"/>
          <a:stretch>
            <a:fillRect/>
          </a:stretch>
        </p:blipFill>
        <p:spPr>
          <a:xfrm>
            <a:off x="5940425" y="1124585"/>
            <a:ext cx="2395855" cy="2319655"/>
          </a:xfrm>
          <a:prstGeom prst="rect">
            <a:avLst/>
          </a:prstGeom>
        </p:spPr>
      </p:pic>
      <p:sp>
        <p:nvSpPr>
          <p:cNvPr id="10" name="灯片编号占位符 3"/>
          <p:cNvSpPr>
            <a:spLocks noGrp="1"/>
          </p:cNvSpPr>
          <p:nvPr>
            <p:ph type="sldNum" sz="quarter" idx="4"/>
          </p:nvPr>
        </p:nvSpPr>
        <p:spPr>
          <a:xfrm>
            <a:off x="3714433" y="6453188"/>
            <a:ext cx="931863" cy="33337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rPr>
              <a:t>9</a:t>
            </a:fld>
            <a:endParaRPr kumimoji="0" lang="en-US" altLang="zh-CN" sz="1400" b="0"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E4Mzk2YjliNTc0M2Q5NTQwNjc5MmQxYThhYjkyNTc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84.83574803149605,&quot;left&quot;:23.728267716535438,&quot;top&quot;:62.2,&quot;width&quot;:699.082519685039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84.83574803149605,&quot;left&quot;:23.728267716535438,&quot;top&quot;:62.2,&quot;width&quot;:699.082519685039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84.83574803149605,&quot;left&quot;:23.728267716535438,&quot;top&quot;:62.2,&quot;width&quot;:699.082519685039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4.83574803149605,&quot;left&quot;:23.728267716535438,&quot;top&quot;:62.2,&quot;width&quot;:699.082519685039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84.83574803149605,&quot;left&quot;:23.728267716535438,&quot;top&quot;:62.2,&quot;width&quot;:699.082519685039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4.83574803149605,&quot;left&quot;:23.728267716535438,&quot;top&quot;:62.2,&quot;width&quot;:699.082519685039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84.83574803149605,&quot;left&quot;:23.728267716535438,&quot;top&quot;:62.2,&quot;width&quot;:699.0825196850394}"/>
</p:tagLst>
</file>

<file path=ppt/tags/tag60.xml><?xml version="1.0" encoding="utf-8"?>
<p:tagLst xmlns:p="http://schemas.openxmlformats.org/presentationml/2006/main">
  <p:tag name="KSO_WM_DIAGRAM_VIRTUALLY_FRAME" val="{&quot;height&quot;:284.83574803149605,&quot;left&quot;:23.728267716535438,&quot;top&quot;:62.2,&quot;width&quot;:699.082519685039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84.83574803149605,&quot;left&quot;:23.728267716535438,&quot;top&quot;:62.2,&quot;width&quot;:699.082519685039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84.83574803149605,&quot;left&quot;:23.728267716535438,&quot;top&quot;:62.2,&quot;width&quot;:699.0825196850394}"/>
</p:tagLst>
</file>

<file path=ppt/tags/tag80.xml><?xml version="1.0" encoding="utf-8"?>
<p:tagLst xmlns:p="http://schemas.openxmlformats.org/presentationml/2006/main">
  <p:tag name="KSO_WM_DIAGRAM_VIRTUALLY_FRAME" val="{&quot;height&quot;:284.83574803149605,&quot;left&quot;:23.728267716535438,&quot;top&quot;:62.2,&quot;width&quot;:699.082519685039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84.83574803149605,&quot;left&quot;:23.728267716535438,&quot;top&quot;:62.2,&quot;width&quot;:699.0825196850394}"/>
</p:tagLst>
</file>

<file path=ppt/theme/theme1.xml><?xml version="1.0" encoding="utf-8"?>
<a:theme xmlns:a="http://schemas.openxmlformats.org/drawingml/2006/main" name="万里长城">
  <a:themeElements>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fontScheme name="万里长城">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solidFill>
            <a:schemeClr val="tx2"/>
          </a:solidFill>
          <a:round/>
        </a:ln>
      </a:spPr>
      <a:bodyPr/>
      <a:lstStyle>
        <a:defPPr>
          <a:defRPr/>
        </a:defPPr>
      </a:lstStyle>
    </a:spDef>
  </a:objectDefaults>
  <a:extraClrSchemeLst>
    <a:extraClrScheme>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clrMap bg1="lt1" tx1="dk1" bg2="lt2" tx2="dk2" accent1="accent1" accent2="accent2" accent3="accent3" accent4="accent4" accent5="accent5" accent6="accent6" hlink="hlink" folHlink="folHlink"/>
    </a:extraClrScheme>
    <a:extraClrScheme>
      <a:clrScheme name="万里长城 2">
        <a:dk1>
          <a:srgbClr val="000000"/>
        </a:dk1>
        <a:lt1>
          <a:srgbClr val="8EA4EA"/>
        </a:lt1>
        <a:dk2>
          <a:srgbClr val="0033CC"/>
        </a:dk2>
        <a:lt2>
          <a:srgbClr val="969696"/>
        </a:lt2>
        <a:accent1>
          <a:srgbClr val="86B5B6"/>
        </a:accent1>
        <a:accent2>
          <a:srgbClr val="FFCC66"/>
        </a:accent2>
        <a:accent3>
          <a:srgbClr val="C6CFF3"/>
        </a:accent3>
        <a:accent4>
          <a:srgbClr val="000000"/>
        </a:accent4>
        <a:accent5>
          <a:srgbClr val="C3D7D7"/>
        </a:accent5>
        <a:accent6>
          <a:srgbClr val="E7B95C"/>
        </a:accent6>
        <a:hlink>
          <a:srgbClr val="626292"/>
        </a:hlink>
        <a:folHlink>
          <a:srgbClr val="A2366C"/>
        </a:folHlink>
      </a:clrScheme>
      <a:clrMap bg1="lt1" tx1="dk1" bg2="lt2" tx2="dk2" accent1="accent1" accent2="accent2" accent3="accent3" accent4="accent4" accent5="accent5" accent6="accent6" hlink="hlink" folHlink="folHlink"/>
    </a:extraClrScheme>
    <a:extraClrScheme>
      <a:clrScheme name="万里长城 3">
        <a:dk1>
          <a:srgbClr val="0000FF"/>
        </a:dk1>
        <a:lt1>
          <a:srgbClr val="C0C0C0"/>
        </a:lt1>
        <a:dk2>
          <a:srgbClr val="000000"/>
        </a:dk2>
        <a:lt2>
          <a:srgbClr val="B2B2B2"/>
        </a:lt2>
        <a:accent1>
          <a:srgbClr val="FFCC99"/>
        </a:accent1>
        <a:accent2>
          <a:srgbClr val="FF99CC"/>
        </a:accent2>
        <a:accent3>
          <a:srgbClr val="DCDCDC"/>
        </a:accent3>
        <a:accent4>
          <a:srgbClr val="0000DA"/>
        </a:accent4>
        <a:accent5>
          <a:srgbClr val="FFE2CA"/>
        </a:accent5>
        <a:accent6>
          <a:srgbClr val="E78AB9"/>
        </a:accent6>
        <a:hlink>
          <a:srgbClr val="9C4070"/>
        </a:hlink>
        <a:folHlink>
          <a:srgbClr val="00716E"/>
        </a:folHlink>
      </a:clrScheme>
      <a:clrMap bg1="lt1" tx1="dk1" bg2="lt2" tx2="dk2" accent1="accent1" accent2="accent2" accent3="accent3" accent4="accent4" accent5="accent5" accent6="accent6" hlink="hlink" folHlink="folHlink"/>
    </a:extraClrScheme>
    <a:extraClrScheme>
      <a:clrScheme name="万里长城 4">
        <a:dk1>
          <a:srgbClr val="0029AC"/>
        </a:dk1>
        <a:lt1>
          <a:srgbClr val="CCFFCC"/>
        </a:lt1>
        <a:dk2>
          <a:srgbClr val="993366"/>
        </a:dk2>
        <a:lt2>
          <a:srgbClr val="969696"/>
        </a:lt2>
        <a:accent1>
          <a:srgbClr val="FFCC99"/>
        </a:accent1>
        <a:accent2>
          <a:srgbClr val="6699FF"/>
        </a:accent2>
        <a:accent3>
          <a:srgbClr val="E2FFE2"/>
        </a:accent3>
        <a:accent4>
          <a:srgbClr val="002192"/>
        </a:accent4>
        <a:accent5>
          <a:srgbClr val="FFE2CA"/>
        </a:accent5>
        <a:accent6>
          <a:srgbClr val="5C8AE7"/>
        </a:accent6>
        <a:hlink>
          <a:srgbClr val="006600"/>
        </a:hlink>
        <a:folHlink>
          <a:srgbClr val="3366FF"/>
        </a:folHlink>
      </a:clrScheme>
      <a:clrMap bg1="lt1" tx1="dk1" bg2="lt2" tx2="dk2" accent1="accent1" accent2="accent2" accent3="accent3" accent4="accent4" accent5="accent5" accent6="accent6" hlink="hlink" folHlink="folHlink"/>
    </a:extraClrScheme>
    <a:extraClrScheme>
      <a:clrScheme name="万里长城 5">
        <a:dk1>
          <a:srgbClr val="333333"/>
        </a:dk1>
        <a:lt1>
          <a:srgbClr val="FF99CC"/>
        </a:lt1>
        <a:dk2>
          <a:srgbClr val="006600"/>
        </a:dk2>
        <a:lt2>
          <a:srgbClr val="B2B2B2"/>
        </a:lt2>
        <a:accent1>
          <a:srgbClr val="FFFF66"/>
        </a:accent1>
        <a:accent2>
          <a:srgbClr val="33CCFF"/>
        </a:accent2>
        <a:accent3>
          <a:srgbClr val="FFCAE2"/>
        </a:accent3>
        <a:accent4>
          <a:srgbClr val="2A2A2A"/>
        </a:accent4>
        <a:accent5>
          <a:srgbClr val="FFFFB8"/>
        </a:accent5>
        <a:accent6>
          <a:srgbClr val="2DB9E7"/>
        </a:accent6>
        <a:hlink>
          <a:srgbClr val="6600FF"/>
        </a:hlink>
        <a:folHlink>
          <a:srgbClr val="CC0066"/>
        </a:folHlink>
      </a:clrScheme>
      <a:clrMap bg1="lt1" tx1="dk1" bg2="lt2" tx2="dk2" accent1="accent1" accent2="accent2" accent3="accent3" accent4="accent4" accent5="accent5" accent6="accent6" hlink="hlink" folHlink="folHlink"/>
    </a:extraClrScheme>
    <a:extraClrScheme>
      <a:clrScheme name="万里长城 6">
        <a:dk1>
          <a:srgbClr val="000000"/>
        </a:dk1>
        <a:lt1>
          <a:srgbClr val="FFFFCC"/>
        </a:lt1>
        <a:dk2>
          <a:srgbClr val="6756A6"/>
        </a:dk2>
        <a:lt2>
          <a:srgbClr val="969696"/>
        </a:lt2>
        <a:accent1>
          <a:srgbClr val="99CCFF"/>
        </a:accent1>
        <a:accent2>
          <a:srgbClr val="008000"/>
        </a:accent2>
        <a:accent3>
          <a:srgbClr val="FFFFE2"/>
        </a:accent3>
        <a:accent4>
          <a:srgbClr val="000000"/>
        </a:accent4>
        <a:accent5>
          <a:srgbClr val="CAE2FF"/>
        </a:accent5>
        <a:accent6>
          <a:srgbClr val="007300"/>
        </a:accent6>
        <a:hlink>
          <a:srgbClr val="990033"/>
        </a:hlink>
        <a:folHlink>
          <a:srgbClr val="9900CC"/>
        </a:folHlink>
      </a:clrScheme>
      <a:clrMap bg1="lt1" tx1="dk1" bg2="lt2" tx2="dk2" accent1="accent1" accent2="accent2" accent3="accent3" accent4="accent4" accent5="accent5" accent6="accent6" hlink="hlink" folHlink="folHlink"/>
    </a:extraClrScheme>
    <a:extraClrScheme>
      <a:clrScheme name="万里长城 7">
        <a:dk1>
          <a:srgbClr val="CC3300"/>
        </a:dk1>
        <a:lt1>
          <a:srgbClr val="99CCFF"/>
        </a:lt1>
        <a:dk2>
          <a:srgbClr val="003399"/>
        </a:dk2>
        <a:lt2>
          <a:srgbClr val="969696"/>
        </a:lt2>
        <a:accent1>
          <a:srgbClr val="CED7FE"/>
        </a:accent1>
        <a:accent2>
          <a:srgbClr val="FFFFFF"/>
        </a:accent2>
        <a:accent3>
          <a:srgbClr val="CAE2FF"/>
        </a:accent3>
        <a:accent4>
          <a:srgbClr val="AE2A00"/>
        </a:accent4>
        <a:accent5>
          <a:srgbClr val="E3E8FE"/>
        </a:accent5>
        <a:accent6>
          <a:srgbClr val="E7E7E7"/>
        </a:accent6>
        <a:hlink>
          <a:srgbClr val="006600"/>
        </a:hlink>
        <a:folHlink>
          <a:srgbClr val="777777"/>
        </a:folHlink>
      </a:clrScheme>
      <a:clrMap bg1="lt1" tx1="dk1" bg2="lt2" tx2="dk2" accent1="accent1" accent2="accent2" accent3="accent3" accent4="accent4" accent5="accent5" accent6="accent6" hlink="hlink" folHlink="folHlink"/>
    </a:extraClrScheme>
    <a:extraClrScheme>
      <a:clrScheme name="万里长城 8">
        <a:dk1>
          <a:srgbClr val="006600"/>
        </a:dk1>
        <a:lt1>
          <a:srgbClr val="FFCC99"/>
        </a:lt1>
        <a:dk2>
          <a:srgbClr val="000000"/>
        </a:dk2>
        <a:lt2>
          <a:srgbClr val="B2B2B2"/>
        </a:lt2>
        <a:accent1>
          <a:srgbClr val="FFFFFF"/>
        </a:accent1>
        <a:accent2>
          <a:srgbClr val="FFFF66"/>
        </a:accent2>
        <a:accent3>
          <a:srgbClr val="FFE2CA"/>
        </a:accent3>
        <a:accent4>
          <a:srgbClr val="005600"/>
        </a:accent4>
        <a:accent5>
          <a:srgbClr val="FFFFFF"/>
        </a:accent5>
        <a:accent6>
          <a:srgbClr val="E7E75C"/>
        </a:accent6>
        <a:hlink>
          <a:srgbClr val="5B5B89"/>
        </a:hlink>
        <a:folHlink>
          <a:srgbClr val="33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万里长城">
  <a:themeElements>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fontScheme name="万里长城">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solidFill>
            <a:schemeClr val="tx2"/>
          </a:solidFill>
          <a:round/>
        </a:ln>
      </a:spPr>
      <a:bodyPr/>
      <a:lstStyle>
        <a:defPPr>
          <a:defRPr/>
        </a:defPPr>
      </a:lstStyle>
    </a:spDef>
  </a:objectDefaults>
  <a:extraClrSchemeLst>
    <a:extraClrScheme>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clrMap bg1="lt1" tx1="dk1" bg2="lt2" tx2="dk2" accent1="accent1" accent2="accent2" accent3="accent3" accent4="accent4" accent5="accent5" accent6="accent6" hlink="hlink" folHlink="folHlink"/>
    </a:extraClrScheme>
    <a:extraClrScheme>
      <a:clrScheme name="万里长城 2">
        <a:dk1>
          <a:srgbClr val="000000"/>
        </a:dk1>
        <a:lt1>
          <a:srgbClr val="8EA4EA"/>
        </a:lt1>
        <a:dk2>
          <a:srgbClr val="0033CC"/>
        </a:dk2>
        <a:lt2>
          <a:srgbClr val="969696"/>
        </a:lt2>
        <a:accent1>
          <a:srgbClr val="86B5B6"/>
        </a:accent1>
        <a:accent2>
          <a:srgbClr val="FFCC66"/>
        </a:accent2>
        <a:accent3>
          <a:srgbClr val="C6CFF3"/>
        </a:accent3>
        <a:accent4>
          <a:srgbClr val="000000"/>
        </a:accent4>
        <a:accent5>
          <a:srgbClr val="C3D7D7"/>
        </a:accent5>
        <a:accent6>
          <a:srgbClr val="E7B95C"/>
        </a:accent6>
        <a:hlink>
          <a:srgbClr val="626292"/>
        </a:hlink>
        <a:folHlink>
          <a:srgbClr val="A2366C"/>
        </a:folHlink>
      </a:clrScheme>
      <a:clrMap bg1="lt1" tx1="dk1" bg2="lt2" tx2="dk2" accent1="accent1" accent2="accent2" accent3="accent3" accent4="accent4" accent5="accent5" accent6="accent6" hlink="hlink" folHlink="folHlink"/>
    </a:extraClrScheme>
    <a:extraClrScheme>
      <a:clrScheme name="万里长城 3">
        <a:dk1>
          <a:srgbClr val="0000FF"/>
        </a:dk1>
        <a:lt1>
          <a:srgbClr val="C0C0C0"/>
        </a:lt1>
        <a:dk2>
          <a:srgbClr val="000000"/>
        </a:dk2>
        <a:lt2>
          <a:srgbClr val="B2B2B2"/>
        </a:lt2>
        <a:accent1>
          <a:srgbClr val="FFCC99"/>
        </a:accent1>
        <a:accent2>
          <a:srgbClr val="FF99CC"/>
        </a:accent2>
        <a:accent3>
          <a:srgbClr val="DCDCDC"/>
        </a:accent3>
        <a:accent4>
          <a:srgbClr val="0000DA"/>
        </a:accent4>
        <a:accent5>
          <a:srgbClr val="FFE2CA"/>
        </a:accent5>
        <a:accent6>
          <a:srgbClr val="E78AB9"/>
        </a:accent6>
        <a:hlink>
          <a:srgbClr val="9C4070"/>
        </a:hlink>
        <a:folHlink>
          <a:srgbClr val="00716E"/>
        </a:folHlink>
      </a:clrScheme>
      <a:clrMap bg1="lt1" tx1="dk1" bg2="lt2" tx2="dk2" accent1="accent1" accent2="accent2" accent3="accent3" accent4="accent4" accent5="accent5" accent6="accent6" hlink="hlink" folHlink="folHlink"/>
    </a:extraClrScheme>
    <a:extraClrScheme>
      <a:clrScheme name="万里长城 4">
        <a:dk1>
          <a:srgbClr val="0029AC"/>
        </a:dk1>
        <a:lt1>
          <a:srgbClr val="CCFFCC"/>
        </a:lt1>
        <a:dk2>
          <a:srgbClr val="993366"/>
        </a:dk2>
        <a:lt2>
          <a:srgbClr val="969696"/>
        </a:lt2>
        <a:accent1>
          <a:srgbClr val="FFCC99"/>
        </a:accent1>
        <a:accent2>
          <a:srgbClr val="6699FF"/>
        </a:accent2>
        <a:accent3>
          <a:srgbClr val="E2FFE2"/>
        </a:accent3>
        <a:accent4>
          <a:srgbClr val="002192"/>
        </a:accent4>
        <a:accent5>
          <a:srgbClr val="FFE2CA"/>
        </a:accent5>
        <a:accent6>
          <a:srgbClr val="5C8AE7"/>
        </a:accent6>
        <a:hlink>
          <a:srgbClr val="006600"/>
        </a:hlink>
        <a:folHlink>
          <a:srgbClr val="3366FF"/>
        </a:folHlink>
      </a:clrScheme>
      <a:clrMap bg1="lt1" tx1="dk1" bg2="lt2" tx2="dk2" accent1="accent1" accent2="accent2" accent3="accent3" accent4="accent4" accent5="accent5" accent6="accent6" hlink="hlink" folHlink="folHlink"/>
    </a:extraClrScheme>
    <a:extraClrScheme>
      <a:clrScheme name="万里长城 5">
        <a:dk1>
          <a:srgbClr val="333333"/>
        </a:dk1>
        <a:lt1>
          <a:srgbClr val="FF99CC"/>
        </a:lt1>
        <a:dk2>
          <a:srgbClr val="006600"/>
        </a:dk2>
        <a:lt2>
          <a:srgbClr val="B2B2B2"/>
        </a:lt2>
        <a:accent1>
          <a:srgbClr val="FFFF66"/>
        </a:accent1>
        <a:accent2>
          <a:srgbClr val="33CCFF"/>
        </a:accent2>
        <a:accent3>
          <a:srgbClr val="FFCAE2"/>
        </a:accent3>
        <a:accent4>
          <a:srgbClr val="2A2A2A"/>
        </a:accent4>
        <a:accent5>
          <a:srgbClr val="FFFFB8"/>
        </a:accent5>
        <a:accent6>
          <a:srgbClr val="2DB9E7"/>
        </a:accent6>
        <a:hlink>
          <a:srgbClr val="6600FF"/>
        </a:hlink>
        <a:folHlink>
          <a:srgbClr val="CC0066"/>
        </a:folHlink>
      </a:clrScheme>
      <a:clrMap bg1="lt1" tx1="dk1" bg2="lt2" tx2="dk2" accent1="accent1" accent2="accent2" accent3="accent3" accent4="accent4" accent5="accent5" accent6="accent6" hlink="hlink" folHlink="folHlink"/>
    </a:extraClrScheme>
    <a:extraClrScheme>
      <a:clrScheme name="万里长城 6">
        <a:dk1>
          <a:srgbClr val="000000"/>
        </a:dk1>
        <a:lt1>
          <a:srgbClr val="FFFFCC"/>
        </a:lt1>
        <a:dk2>
          <a:srgbClr val="6756A6"/>
        </a:dk2>
        <a:lt2>
          <a:srgbClr val="969696"/>
        </a:lt2>
        <a:accent1>
          <a:srgbClr val="99CCFF"/>
        </a:accent1>
        <a:accent2>
          <a:srgbClr val="008000"/>
        </a:accent2>
        <a:accent3>
          <a:srgbClr val="FFFFE2"/>
        </a:accent3>
        <a:accent4>
          <a:srgbClr val="000000"/>
        </a:accent4>
        <a:accent5>
          <a:srgbClr val="CAE2FF"/>
        </a:accent5>
        <a:accent6>
          <a:srgbClr val="007300"/>
        </a:accent6>
        <a:hlink>
          <a:srgbClr val="990033"/>
        </a:hlink>
        <a:folHlink>
          <a:srgbClr val="9900CC"/>
        </a:folHlink>
      </a:clrScheme>
      <a:clrMap bg1="lt1" tx1="dk1" bg2="lt2" tx2="dk2" accent1="accent1" accent2="accent2" accent3="accent3" accent4="accent4" accent5="accent5" accent6="accent6" hlink="hlink" folHlink="folHlink"/>
    </a:extraClrScheme>
    <a:extraClrScheme>
      <a:clrScheme name="万里长城 7">
        <a:dk1>
          <a:srgbClr val="CC3300"/>
        </a:dk1>
        <a:lt1>
          <a:srgbClr val="99CCFF"/>
        </a:lt1>
        <a:dk2>
          <a:srgbClr val="003399"/>
        </a:dk2>
        <a:lt2>
          <a:srgbClr val="969696"/>
        </a:lt2>
        <a:accent1>
          <a:srgbClr val="CED7FE"/>
        </a:accent1>
        <a:accent2>
          <a:srgbClr val="FFFFFF"/>
        </a:accent2>
        <a:accent3>
          <a:srgbClr val="CAE2FF"/>
        </a:accent3>
        <a:accent4>
          <a:srgbClr val="AE2A00"/>
        </a:accent4>
        <a:accent5>
          <a:srgbClr val="E3E8FE"/>
        </a:accent5>
        <a:accent6>
          <a:srgbClr val="E7E7E7"/>
        </a:accent6>
        <a:hlink>
          <a:srgbClr val="006600"/>
        </a:hlink>
        <a:folHlink>
          <a:srgbClr val="777777"/>
        </a:folHlink>
      </a:clrScheme>
      <a:clrMap bg1="lt1" tx1="dk1" bg2="lt2" tx2="dk2" accent1="accent1" accent2="accent2" accent3="accent3" accent4="accent4" accent5="accent5" accent6="accent6" hlink="hlink" folHlink="folHlink"/>
    </a:extraClrScheme>
    <a:extraClrScheme>
      <a:clrScheme name="万里长城 8">
        <a:dk1>
          <a:srgbClr val="006600"/>
        </a:dk1>
        <a:lt1>
          <a:srgbClr val="FFCC99"/>
        </a:lt1>
        <a:dk2>
          <a:srgbClr val="000000"/>
        </a:dk2>
        <a:lt2>
          <a:srgbClr val="B2B2B2"/>
        </a:lt2>
        <a:accent1>
          <a:srgbClr val="FFFFFF"/>
        </a:accent1>
        <a:accent2>
          <a:srgbClr val="FFFF66"/>
        </a:accent2>
        <a:accent3>
          <a:srgbClr val="FFE2CA"/>
        </a:accent3>
        <a:accent4>
          <a:srgbClr val="005600"/>
        </a:accent4>
        <a:accent5>
          <a:srgbClr val="FFFFFF"/>
        </a:accent5>
        <a:accent6>
          <a:srgbClr val="E7E75C"/>
        </a:accent6>
        <a:hlink>
          <a:srgbClr val="5B5B89"/>
        </a:hlink>
        <a:folHlink>
          <a:srgbClr val="33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万里长城">
  <a:themeElements>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fontScheme name="万里长城">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solidFill>
            <a:schemeClr val="tx2"/>
          </a:solidFill>
          <a:round/>
        </a:ln>
      </a:spPr>
      <a:bodyPr/>
      <a:lstStyle>
        <a:defPPr>
          <a:defRPr/>
        </a:defPPr>
      </a:lstStyle>
    </a:spDef>
  </a:objectDefaults>
  <a:extraClrSchemeLst>
    <a:extraClrScheme>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clrMap bg1="lt1" tx1="dk1" bg2="lt2" tx2="dk2" accent1="accent1" accent2="accent2" accent3="accent3" accent4="accent4" accent5="accent5" accent6="accent6" hlink="hlink" folHlink="folHlink"/>
    </a:extraClrScheme>
    <a:extraClrScheme>
      <a:clrScheme name="万里长城 2">
        <a:dk1>
          <a:srgbClr val="000000"/>
        </a:dk1>
        <a:lt1>
          <a:srgbClr val="8EA4EA"/>
        </a:lt1>
        <a:dk2>
          <a:srgbClr val="0033CC"/>
        </a:dk2>
        <a:lt2>
          <a:srgbClr val="969696"/>
        </a:lt2>
        <a:accent1>
          <a:srgbClr val="86B5B6"/>
        </a:accent1>
        <a:accent2>
          <a:srgbClr val="FFCC66"/>
        </a:accent2>
        <a:accent3>
          <a:srgbClr val="C6CFF3"/>
        </a:accent3>
        <a:accent4>
          <a:srgbClr val="000000"/>
        </a:accent4>
        <a:accent5>
          <a:srgbClr val="C3D7D7"/>
        </a:accent5>
        <a:accent6>
          <a:srgbClr val="E7B95C"/>
        </a:accent6>
        <a:hlink>
          <a:srgbClr val="626292"/>
        </a:hlink>
        <a:folHlink>
          <a:srgbClr val="A2366C"/>
        </a:folHlink>
      </a:clrScheme>
      <a:clrMap bg1="lt1" tx1="dk1" bg2="lt2" tx2="dk2" accent1="accent1" accent2="accent2" accent3="accent3" accent4="accent4" accent5="accent5" accent6="accent6" hlink="hlink" folHlink="folHlink"/>
    </a:extraClrScheme>
    <a:extraClrScheme>
      <a:clrScheme name="万里长城 3">
        <a:dk1>
          <a:srgbClr val="0000FF"/>
        </a:dk1>
        <a:lt1>
          <a:srgbClr val="C0C0C0"/>
        </a:lt1>
        <a:dk2>
          <a:srgbClr val="000000"/>
        </a:dk2>
        <a:lt2>
          <a:srgbClr val="B2B2B2"/>
        </a:lt2>
        <a:accent1>
          <a:srgbClr val="FFCC99"/>
        </a:accent1>
        <a:accent2>
          <a:srgbClr val="FF99CC"/>
        </a:accent2>
        <a:accent3>
          <a:srgbClr val="DCDCDC"/>
        </a:accent3>
        <a:accent4>
          <a:srgbClr val="0000DA"/>
        </a:accent4>
        <a:accent5>
          <a:srgbClr val="FFE2CA"/>
        </a:accent5>
        <a:accent6>
          <a:srgbClr val="E78AB9"/>
        </a:accent6>
        <a:hlink>
          <a:srgbClr val="9C4070"/>
        </a:hlink>
        <a:folHlink>
          <a:srgbClr val="00716E"/>
        </a:folHlink>
      </a:clrScheme>
      <a:clrMap bg1="lt1" tx1="dk1" bg2="lt2" tx2="dk2" accent1="accent1" accent2="accent2" accent3="accent3" accent4="accent4" accent5="accent5" accent6="accent6" hlink="hlink" folHlink="folHlink"/>
    </a:extraClrScheme>
    <a:extraClrScheme>
      <a:clrScheme name="万里长城 4">
        <a:dk1>
          <a:srgbClr val="0029AC"/>
        </a:dk1>
        <a:lt1>
          <a:srgbClr val="CCFFCC"/>
        </a:lt1>
        <a:dk2>
          <a:srgbClr val="993366"/>
        </a:dk2>
        <a:lt2>
          <a:srgbClr val="969696"/>
        </a:lt2>
        <a:accent1>
          <a:srgbClr val="FFCC99"/>
        </a:accent1>
        <a:accent2>
          <a:srgbClr val="6699FF"/>
        </a:accent2>
        <a:accent3>
          <a:srgbClr val="E2FFE2"/>
        </a:accent3>
        <a:accent4>
          <a:srgbClr val="002192"/>
        </a:accent4>
        <a:accent5>
          <a:srgbClr val="FFE2CA"/>
        </a:accent5>
        <a:accent6>
          <a:srgbClr val="5C8AE7"/>
        </a:accent6>
        <a:hlink>
          <a:srgbClr val="006600"/>
        </a:hlink>
        <a:folHlink>
          <a:srgbClr val="3366FF"/>
        </a:folHlink>
      </a:clrScheme>
      <a:clrMap bg1="lt1" tx1="dk1" bg2="lt2" tx2="dk2" accent1="accent1" accent2="accent2" accent3="accent3" accent4="accent4" accent5="accent5" accent6="accent6" hlink="hlink" folHlink="folHlink"/>
    </a:extraClrScheme>
    <a:extraClrScheme>
      <a:clrScheme name="万里长城 5">
        <a:dk1>
          <a:srgbClr val="333333"/>
        </a:dk1>
        <a:lt1>
          <a:srgbClr val="FF99CC"/>
        </a:lt1>
        <a:dk2>
          <a:srgbClr val="006600"/>
        </a:dk2>
        <a:lt2>
          <a:srgbClr val="B2B2B2"/>
        </a:lt2>
        <a:accent1>
          <a:srgbClr val="FFFF66"/>
        </a:accent1>
        <a:accent2>
          <a:srgbClr val="33CCFF"/>
        </a:accent2>
        <a:accent3>
          <a:srgbClr val="FFCAE2"/>
        </a:accent3>
        <a:accent4>
          <a:srgbClr val="2A2A2A"/>
        </a:accent4>
        <a:accent5>
          <a:srgbClr val="FFFFB8"/>
        </a:accent5>
        <a:accent6>
          <a:srgbClr val="2DB9E7"/>
        </a:accent6>
        <a:hlink>
          <a:srgbClr val="6600FF"/>
        </a:hlink>
        <a:folHlink>
          <a:srgbClr val="CC0066"/>
        </a:folHlink>
      </a:clrScheme>
      <a:clrMap bg1="lt1" tx1="dk1" bg2="lt2" tx2="dk2" accent1="accent1" accent2="accent2" accent3="accent3" accent4="accent4" accent5="accent5" accent6="accent6" hlink="hlink" folHlink="folHlink"/>
    </a:extraClrScheme>
    <a:extraClrScheme>
      <a:clrScheme name="万里长城 6">
        <a:dk1>
          <a:srgbClr val="000000"/>
        </a:dk1>
        <a:lt1>
          <a:srgbClr val="FFFFCC"/>
        </a:lt1>
        <a:dk2>
          <a:srgbClr val="6756A6"/>
        </a:dk2>
        <a:lt2>
          <a:srgbClr val="969696"/>
        </a:lt2>
        <a:accent1>
          <a:srgbClr val="99CCFF"/>
        </a:accent1>
        <a:accent2>
          <a:srgbClr val="008000"/>
        </a:accent2>
        <a:accent3>
          <a:srgbClr val="FFFFE2"/>
        </a:accent3>
        <a:accent4>
          <a:srgbClr val="000000"/>
        </a:accent4>
        <a:accent5>
          <a:srgbClr val="CAE2FF"/>
        </a:accent5>
        <a:accent6>
          <a:srgbClr val="007300"/>
        </a:accent6>
        <a:hlink>
          <a:srgbClr val="990033"/>
        </a:hlink>
        <a:folHlink>
          <a:srgbClr val="9900CC"/>
        </a:folHlink>
      </a:clrScheme>
      <a:clrMap bg1="lt1" tx1="dk1" bg2="lt2" tx2="dk2" accent1="accent1" accent2="accent2" accent3="accent3" accent4="accent4" accent5="accent5" accent6="accent6" hlink="hlink" folHlink="folHlink"/>
    </a:extraClrScheme>
    <a:extraClrScheme>
      <a:clrScheme name="万里长城 7">
        <a:dk1>
          <a:srgbClr val="CC3300"/>
        </a:dk1>
        <a:lt1>
          <a:srgbClr val="99CCFF"/>
        </a:lt1>
        <a:dk2>
          <a:srgbClr val="003399"/>
        </a:dk2>
        <a:lt2>
          <a:srgbClr val="969696"/>
        </a:lt2>
        <a:accent1>
          <a:srgbClr val="CED7FE"/>
        </a:accent1>
        <a:accent2>
          <a:srgbClr val="FFFFFF"/>
        </a:accent2>
        <a:accent3>
          <a:srgbClr val="CAE2FF"/>
        </a:accent3>
        <a:accent4>
          <a:srgbClr val="AE2A00"/>
        </a:accent4>
        <a:accent5>
          <a:srgbClr val="E3E8FE"/>
        </a:accent5>
        <a:accent6>
          <a:srgbClr val="E7E7E7"/>
        </a:accent6>
        <a:hlink>
          <a:srgbClr val="006600"/>
        </a:hlink>
        <a:folHlink>
          <a:srgbClr val="777777"/>
        </a:folHlink>
      </a:clrScheme>
      <a:clrMap bg1="lt1" tx1="dk1" bg2="lt2" tx2="dk2" accent1="accent1" accent2="accent2" accent3="accent3" accent4="accent4" accent5="accent5" accent6="accent6" hlink="hlink" folHlink="folHlink"/>
    </a:extraClrScheme>
    <a:extraClrScheme>
      <a:clrScheme name="万里长城 8">
        <a:dk1>
          <a:srgbClr val="006600"/>
        </a:dk1>
        <a:lt1>
          <a:srgbClr val="FFCC99"/>
        </a:lt1>
        <a:dk2>
          <a:srgbClr val="000000"/>
        </a:dk2>
        <a:lt2>
          <a:srgbClr val="B2B2B2"/>
        </a:lt2>
        <a:accent1>
          <a:srgbClr val="FFFFFF"/>
        </a:accent1>
        <a:accent2>
          <a:srgbClr val="FFFF66"/>
        </a:accent2>
        <a:accent3>
          <a:srgbClr val="FFE2CA"/>
        </a:accent3>
        <a:accent4>
          <a:srgbClr val="005600"/>
        </a:accent4>
        <a:accent5>
          <a:srgbClr val="FFFFFF"/>
        </a:accent5>
        <a:accent6>
          <a:srgbClr val="E7E75C"/>
        </a:accent6>
        <a:hlink>
          <a:srgbClr val="5B5B89"/>
        </a:hlink>
        <a:folHlink>
          <a:srgbClr val="33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CDESIGNC</Template>
  <TotalTime>701</TotalTime>
  <Words>5992</Words>
  <Application>Microsoft Office PowerPoint</Application>
  <PresentationFormat>全屏显示(4:3)</PresentationFormat>
  <Paragraphs>920</Paragraphs>
  <Slides>88</Slides>
  <Notes>31</Notes>
  <HiddenSlides>0</HiddenSlides>
  <MMClips>0</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4</vt:i4>
      </vt:variant>
      <vt:variant>
        <vt:lpstr>幻灯片标题</vt:lpstr>
      </vt:variant>
      <vt:variant>
        <vt:i4>88</vt:i4>
      </vt:variant>
    </vt:vector>
  </HeadingPairs>
  <TitlesOfParts>
    <vt:vector size="105" baseType="lpstr">
      <vt:lpstr>黑体</vt:lpstr>
      <vt:lpstr>楷体_GB2312</vt:lpstr>
      <vt:lpstr>宋体</vt:lpstr>
      <vt:lpstr>微软雅黑</vt:lpstr>
      <vt:lpstr>Arial</vt:lpstr>
      <vt:lpstr>Calibri</vt:lpstr>
      <vt:lpstr>Cambria Math</vt:lpstr>
      <vt:lpstr>Symbol</vt:lpstr>
      <vt:lpstr>Times New Roman</vt:lpstr>
      <vt:lpstr>Wingdings</vt:lpstr>
      <vt:lpstr>万里长城</vt:lpstr>
      <vt:lpstr>1_万里长城</vt:lpstr>
      <vt:lpstr>2_万里长城</vt:lpstr>
      <vt:lpstr>MathType 6.0 Equation</vt:lpstr>
      <vt:lpstr>Equation</vt:lpstr>
      <vt:lpstr>Microsoft Equation 3.0</vt:lpstr>
      <vt:lpstr>Equation.KSEE3</vt:lpstr>
      <vt:lpstr>第五章. 图像复原与重建</vt:lpstr>
      <vt:lpstr>PowerPoint 演示文稿</vt:lpstr>
      <vt:lpstr>PowerPoint 演示文稿</vt:lpstr>
      <vt:lpstr>1. 图像退化/复原处理的一个模型</vt:lpstr>
      <vt:lpstr>PowerPoint 演示文稿</vt:lpstr>
      <vt:lpstr>2. 一些重要的噪声概率密度函数（PDF）</vt:lpstr>
      <vt:lpstr>2. 高斯噪声</vt:lpstr>
      <vt:lpstr>2. 瑞利噪声</vt:lpstr>
      <vt:lpstr>2. 爱尔兰（伽马）噪声</vt:lpstr>
      <vt:lpstr>2. 指数噪声</vt:lpstr>
      <vt:lpstr>2. 均匀噪声</vt:lpstr>
      <vt:lpstr>2. 椒盐噪声</vt:lpstr>
      <vt:lpstr>2. 不同噪声的应用场景</vt:lpstr>
      <vt:lpstr>2. 一些重要的噪声概率密度函数</vt:lpstr>
      <vt:lpstr>2. 周期噪声 </vt:lpstr>
      <vt:lpstr>2. 噪声估计参数</vt:lpstr>
      <vt:lpstr>PowerPoint 演示文稿</vt:lpstr>
      <vt:lpstr>3. 只存在噪声的复原——空间滤波</vt:lpstr>
      <vt:lpstr>3. 只存在噪声的复原——空间滤波</vt:lpstr>
      <vt:lpstr>3. 均值滤波器</vt:lpstr>
      <vt:lpstr>3. 均值滤波器</vt:lpstr>
      <vt:lpstr>3. 均值滤波器</vt:lpstr>
      <vt:lpstr>3. 均值滤波器</vt:lpstr>
      <vt:lpstr>3. 均值滤波例子</vt:lpstr>
      <vt:lpstr>3. 均值滤波例子</vt:lpstr>
      <vt:lpstr>3. 均值滤波例子</vt:lpstr>
      <vt:lpstr>3. 统计排序滤波器</vt:lpstr>
      <vt:lpstr>3. 统计排序滤波器</vt:lpstr>
      <vt:lpstr>3. 统计排序滤波器</vt:lpstr>
      <vt:lpstr>3. 统计排序滤波器</vt:lpstr>
      <vt:lpstr>3. 统计排序滤波例子</vt:lpstr>
      <vt:lpstr>3. 统计排序滤波例子</vt:lpstr>
      <vt:lpstr>3. 统计排序滤波例子</vt:lpstr>
      <vt:lpstr>3. 自适应滤波器</vt:lpstr>
      <vt:lpstr>3. 自适应局部降噪滤波器</vt:lpstr>
      <vt:lpstr>3. 自适应局部降噪滤波器</vt:lpstr>
      <vt:lpstr>3. 自适应局部降噪滤波例子</vt:lpstr>
      <vt:lpstr>3. 自适应中值滤波器</vt:lpstr>
      <vt:lpstr>3. 自适应中值滤波例子</vt:lpstr>
      <vt:lpstr>PowerPoint 演示文稿</vt:lpstr>
      <vt:lpstr>4. 使用频率域滤波降低周期噪声</vt:lpstr>
      <vt:lpstr>4. 带阻滤波器</vt:lpstr>
      <vt:lpstr>4. 带通滤波器</vt:lpstr>
      <vt:lpstr>4. 陷波滤波器</vt:lpstr>
      <vt:lpstr>4. 陷波滤波器</vt:lpstr>
      <vt:lpstr>4. 陷波滤波器</vt:lpstr>
      <vt:lpstr>4. 陷波滤波器例子</vt:lpstr>
      <vt:lpstr>4. 陷波滤波器例子</vt:lpstr>
      <vt:lpstr>4. 最优陷波滤波器</vt:lpstr>
      <vt:lpstr>4. 最优陷波滤波器</vt:lpstr>
      <vt:lpstr>4. 最优陷波滤波器</vt:lpstr>
      <vt:lpstr>4. 最优陷波滤波器</vt:lpstr>
      <vt:lpstr>4. 使用最优陷波滤波器去噪</vt:lpstr>
      <vt:lpstr>PowerPoint 演示文稿</vt:lpstr>
      <vt:lpstr>5. 线性位置不变退化</vt:lpstr>
      <vt:lpstr>5. 线性位置不变退化</vt:lpstr>
      <vt:lpstr>5. 线性位置不变退化</vt:lpstr>
      <vt:lpstr>PowerPoint 演示文稿</vt:lpstr>
      <vt:lpstr>6. 估计退化函数</vt:lpstr>
      <vt:lpstr>6. 估计退化函数</vt:lpstr>
      <vt:lpstr>6. 估计退化函数</vt:lpstr>
      <vt:lpstr>6. 估计退化函数</vt:lpstr>
      <vt:lpstr>6. 运动导致的图像模糊</vt:lpstr>
      <vt:lpstr>6. 运动导致的图像模糊</vt:lpstr>
      <vt:lpstr>6. 运动导致的图像模糊</vt:lpstr>
      <vt:lpstr>PowerPoint 演示文稿</vt:lpstr>
      <vt:lpstr>7. 逆滤波</vt:lpstr>
      <vt:lpstr>7. 逆滤波</vt:lpstr>
      <vt:lpstr>PowerPoint 演示文稿</vt:lpstr>
      <vt:lpstr>8. 最小均方误差（维纳）滤波</vt:lpstr>
      <vt:lpstr>8. 最小均方误差（维纳）滤波</vt:lpstr>
      <vt:lpstr>8. 最小均方误差（维纳）滤波</vt:lpstr>
      <vt:lpstr>8. 最小均方误差（维纳）滤波</vt:lpstr>
      <vt:lpstr>8. 最小均方误差（维纳）滤波</vt:lpstr>
      <vt:lpstr>8. 使用维纳滤波去模糊的其他示例</vt:lpstr>
      <vt:lpstr>PowerPoint 演示文稿</vt:lpstr>
      <vt:lpstr>9. 约束最小二乘方滤波</vt:lpstr>
      <vt:lpstr>9. 约束最小二乘方滤波</vt:lpstr>
      <vt:lpstr>9. 约束最小二乘方滤波</vt:lpstr>
      <vt:lpstr>9. 约束最小二乘方滤波</vt:lpstr>
      <vt:lpstr>9. 比较结果</vt:lpstr>
      <vt:lpstr>9. 最优约束最小二乘方滤波器的迭代估计</vt:lpstr>
      <vt:lpstr>PowerPoint 演示文稿</vt:lpstr>
      <vt:lpstr>10. 几何均值滤波</vt:lpstr>
      <vt:lpstr>PowerPoint 演示文稿</vt:lpstr>
      <vt:lpstr>PowerPoint 演示文稿</vt:lpstr>
      <vt:lpstr>PowerPoint 演示文稿</vt:lpstr>
      <vt:lpstr>PowerPoint 演示文稿</vt:lpstr>
    </vt:vector>
  </TitlesOfParts>
  <Company>SYSU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HFJ</dc:creator>
  <cp:lastModifiedBy>Dell</cp:lastModifiedBy>
  <cp:revision>3948</cp:revision>
  <dcterms:created xsi:type="dcterms:W3CDTF">2006-02-09T12:25:00Z</dcterms:created>
  <dcterms:modified xsi:type="dcterms:W3CDTF">2024-11-28T04:13:51Z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BC61B1C7ACB042F59B94791665B2FFA7_13</vt:lpwstr>
  </property>
  <property fmtid="{D5CDD505-2E9C-101B-9397-08002B2CF9AE}" pid="3" name="KSOProductBuildVer">
    <vt:lpwstr>2052-12.1.0.18912</vt:lpwstr>
  </property>
</Properties>
</file>